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3.jpg" ContentType="image/pn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1" r:id="rId2"/>
    <p:sldMasterId id="2147483674" r:id="rId3"/>
    <p:sldMasterId id="2147483660" r:id="rId4"/>
  </p:sldMasterIdLst>
  <p:notesMasterIdLst>
    <p:notesMasterId r:id="rId105"/>
  </p:notesMasterIdLst>
  <p:handoutMasterIdLst>
    <p:handoutMasterId r:id="rId106"/>
  </p:handoutMasterIdLst>
  <p:sldIdLst>
    <p:sldId id="262" r:id="rId5"/>
    <p:sldId id="263" r:id="rId6"/>
    <p:sldId id="267" r:id="rId7"/>
    <p:sldId id="270" r:id="rId8"/>
    <p:sldId id="271" r:id="rId9"/>
    <p:sldId id="266" r:id="rId10"/>
    <p:sldId id="268" r:id="rId11"/>
    <p:sldId id="269" r:id="rId12"/>
    <p:sldId id="272" r:id="rId13"/>
    <p:sldId id="273" r:id="rId14"/>
    <p:sldId id="274" r:id="rId15"/>
    <p:sldId id="275" r:id="rId16"/>
    <p:sldId id="276" r:id="rId17"/>
    <p:sldId id="277" r:id="rId18"/>
    <p:sldId id="278" r:id="rId19"/>
    <p:sldId id="279" r:id="rId20"/>
    <p:sldId id="280" r:id="rId21"/>
    <p:sldId id="281" r:id="rId22"/>
    <p:sldId id="283" r:id="rId23"/>
    <p:sldId id="282"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300" r:id="rId40"/>
    <p:sldId id="299"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4" r:id="rId85"/>
    <p:sldId id="345" r:id="rId86"/>
    <p:sldId id="346" r:id="rId87"/>
    <p:sldId id="347" r:id="rId88"/>
    <p:sldId id="348" r:id="rId89"/>
    <p:sldId id="349" r:id="rId90"/>
    <p:sldId id="350" r:id="rId91"/>
    <p:sldId id="351" r:id="rId92"/>
    <p:sldId id="352" r:id="rId93"/>
    <p:sldId id="353" r:id="rId94"/>
    <p:sldId id="354" r:id="rId95"/>
    <p:sldId id="355" r:id="rId96"/>
    <p:sldId id="356" r:id="rId97"/>
    <p:sldId id="357" r:id="rId98"/>
    <p:sldId id="358" r:id="rId99"/>
    <p:sldId id="359" r:id="rId100"/>
    <p:sldId id="360" r:id="rId101"/>
    <p:sldId id="361" r:id="rId102"/>
    <p:sldId id="362" r:id="rId103"/>
    <p:sldId id="363" r:id="rId10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7"/>
    <a:srgbClr val="CBCBCB"/>
    <a:srgbClr val="000000"/>
    <a:srgbClr val="4A4A4A"/>
    <a:srgbClr val="8971E1"/>
    <a:srgbClr val="A71E69"/>
    <a:srgbClr val="E32D91"/>
    <a:srgbClr val="641866"/>
    <a:srgbClr val="351D8C"/>
    <a:srgbClr val="1133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829" autoAdjust="0"/>
    <p:restoredTop sz="96357" autoAdjust="0"/>
  </p:normalViewPr>
  <p:slideViewPr>
    <p:cSldViewPr snapToGrid="0">
      <p:cViewPr varScale="1">
        <p:scale>
          <a:sx n="114" d="100"/>
          <a:sy n="114" d="100"/>
        </p:scale>
        <p:origin x="1218"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presProps" Target="presProp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viewProps" Target="view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heme" Target="theme/theme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7F4CA2-8406-8328-3AA8-4536106201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DFF7017-8EFF-F942-6458-C06678AD89B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8F95D2-347B-4A54-86D1-69753E931E61}" type="datetimeFigureOut">
              <a:rPr lang="en-US" smtClean="0"/>
              <a:t>11/7/2022</a:t>
            </a:fld>
            <a:endParaRPr lang="en-US"/>
          </a:p>
        </p:txBody>
      </p:sp>
      <p:sp>
        <p:nvSpPr>
          <p:cNvPr id="4" name="Footer Placeholder 3">
            <a:extLst>
              <a:ext uri="{FF2B5EF4-FFF2-40B4-BE49-F238E27FC236}">
                <a16:creationId xmlns:a16="http://schemas.microsoft.com/office/drawing/2014/main" id="{79D6D6D4-F959-4B9A-8535-D08B81A020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8F8F97D-AAB3-61A5-F165-53F18C9CEA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209B23-6FE0-4656-B8FF-046ED5644815}" type="slidenum">
              <a:rPr lang="en-US" smtClean="0"/>
              <a:t>‹#›</a:t>
            </a:fld>
            <a:endParaRPr lang="en-US"/>
          </a:p>
        </p:txBody>
      </p:sp>
    </p:spTree>
    <p:extLst>
      <p:ext uri="{BB962C8B-B14F-4D97-AF65-F5344CB8AC3E}">
        <p14:creationId xmlns:p14="http://schemas.microsoft.com/office/powerpoint/2010/main" val="3070940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290303-F354-4D1F-A9BA-55315EDD8FAF}"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525CFA-26D4-4AC0-A12A-CAB8FC70277D}" type="slidenum">
              <a:rPr lang="en-US" smtClean="0"/>
              <a:t>‹#›</a:t>
            </a:fld>
            <a:endParaRPr lang="en-US"/>
          </a:p>
        </p:txBody>
      </p:sp>
    </p:spTree>
    <p:extLst>
      <p:ext uri="{BB962C8B-B14F-4D97-AF65-F5344CB8AC3E}">
        <p14:creationId xmlns:p14="http://schemas.microsoft.com/office/powerpoint/2010/main" val="2436201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25CFA-26D4-4AC0-A12A-CAB8FC70277D}" type="slidenum">
              <a:rPr lang="en-US" smtClean="0"/>
              <a:t>1</a:t>
            </a:fld>
            <a:endParaRPr lang="en-US"/>
          </a:p>
        </p:txBody>
      </p:sp>
    </p:spTree>
    <p:extLst>
      <p:ext uri="{BB962C8B-B14F-4D97-AF65-F5344CB8AC3E}">
        <p14:creationId xmlns:p14="http://schemas.microsoft.com/office/powerpoint/2010/main" val="1405387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25CFA-26D4-4AC0-A12A-CAB8FC70277D}" type="slidenum">
              <a:rPr lang="en-US" smtClean="0"/>
              <a:t>7</a:t>
            </a:fld>
            <a:endParaRPr lang="en-US"/>
          </a:p>
        </p:txBody>
      </p:sp>
    </p:spTree>
    <p:extLst>
      <p:ext uri="{BB962C8B-B14F-4D97-AF65-F5344CB8AC3E}">
        <p14:creationId xmlns:p14="http://schemas.microsoft.com/office/powerpoint/2010/main" val="2903955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25CFA-26D4-4AC0-A12A-CAB8FC70277D}" type="slidenum">
              <a:rPr lang="en-US" smtClean="0"/>
              <a:t>12</a:t>
            </a:fld>
            <a:endParaRPr lang="en-US"/>
          </a:p>
        </p:txBody>
      </p:sp>
    </p:spTree>
    <p:extLst>
      <p:ext uri="{BB962C8B-B14F-4D97-AF65-F5344CB8AC3E}">
        <p14:creationId xmlns:p14="http://schemas.microsoft.com/office/powerpoint/2010/main" val="3651539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25CFA-26D4-4AC0-A12A-CAB8FC70277D}" type="slidenum">
              <a:rPr lang="en-US" smtClean="0"/>
              <a:t>25</a:t>
            </a:fld>
            <a:endParaRPr lang="en-US"/>
          </a:p>
        </p:txBody>
      </p:sp>
    </p:spTree>
    <p:extLst>
      <p:ext uri="{BB962C8B-B14F-4D97-AF65-F5344CB8AC3E}">
        <p14:creationId xmlns:p14="http://schemas.microsoft.com/office/powerpoint/2010/main" val="1931526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25CFA-26D4-4AC0-A12A-CAB8FC70277D}" type="slidenum">
              <a:rPr lang="en-US" smtClean="0"/>
              <a:t>26</a:t>
            </a:fld>
            <a:endParaRPr lang="en-US"/>
          </a:p>
        </p:txBody>
      </p:sp>
    </p:spTree>
    <p:extLst>
      <p:ext uri="{BB962C8B-B14F-4D97-AF65-F5344CB8AC3E}">
        <p14:creationId xmlns:p14="http://schemas.microsoft.com/office/powerpoint/2010/main" val="1516301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25CFA-26D4-4AC0-A12A-CAB8FC70277D}" type="slidenum">
              <a:rPr lang="en-US" smtClean="0"/>
              <a:t>44</a:t>
            </a:fld>
            <a:endParaRPr lang="en-US"/>
          </a:p>
        </p:txBody>
      </p:sp>
    </p:spTree>
    <p:extLst>
      <p:ext uri="{BB962C8B-B14F-4D97-AF65-F5344CB8AC3E}">
        <p14:creationId xmlns:p14="http://schemas.microsoft.com/office/powerpoint/2010/main" val="1085270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2B3AA6-639A-8278-402F-0FF13EB9B29A}"/>
              </a:ext>
            </a:extLst>
          </p:cNvPr>
          <p:cNvPicPr>
            <a:picLocks noChangeAspect="1"/>
          </p:cNvPicPr>
          <p:nvPr userDrawn="1"/>
        </p:nvPicPr>
        <p:blipFill>
          <a:blip r:embed="rId2"/>
          <a:stretch>
            <a:fillRect/>
          </a:stretch>
        </p:blipFill>
        <p:spPr>
          <a:xfrm>
            <a:off x="148836" y="142971"/>
            <a:ext cx="11894327" cy="6572058"/>
          </a:xfrm>
          <a:prstGeom prst="rect">
            <a:avLst/>
          </a:prstGeom>
        </p:spPr>
      </p:pic>
      <p:sp>
        <p:nvSpPr>
          <p:cNvPr id="15" name="Title 14">
            <a:extLst>
              <a:ext uri="{FF2B5EF4-FFF2-40B4-BE49-F238E27FC236}">
                <a16:creationId xmlns:a16="http://schemas.microsoft.com/office/drawing/2014/main" id="{F572F409-82DC-1E2C-61D8-EACB65D39817}"/>
              </a:ext>
            </a:extLst>
          </p:cNvPr>
          <p:cNvSpPr>
            <a:spLocks noGrp="1"/>
          </p:cNvSpPr>
          <p:nvPr>
            <p:ph type="title"/>
          </p:nvPr>
        </p:nvSpPr>
        <p:spPr>
          <a:xfrm>
            <a:off x="338328" y="1719072"/>
            <a:ext cx="6437376" cy="3044952"/>
          </a:xfrm>
        </p:spPr>
        <p:txBody>
          <a:bodyPr anchor="t" anchorCtr="0">
            <a:normAutofit/>
          </a:bodyPr>
          <a:lstStyle>
            <a:lvl1pPr>
              <a:defRPr sz="48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0" name="Picture Placeholder 19">
            <a:extLst>
              <a:ext uri="{FF2B5EF4-FFF2-40B4-BE49-F238E27FC236}">
                <a16:creationId xmlns:a16="http://schemas.microsoft.com/office/drawing/2014/main" id="{4BB04957-4D0B-263B-5C8F-8A9F1AA57728}"/>
              </a:ext>
            </a:extLst>
          </p:cNvPr>
          <p:cNvSpPr>
            <a:spLocks noGrp="1"/>
          </p:cNvSpPr>
          <p:nvPr>
            <p:ph type="pic" sz="quarter" idx="10"/>
          </p:nvPr>
        </p:nvSpPr>
        <p:spPr>
          <a:xfrm>
            <a:off x="8388350" y="1912938"/>
            <a:ext cx="3219450" cy="3275012"/>
          </a:xfrm>
        </p:spPr>
        <p:txBody>
          <a:bodyPr/>
          <a:lstStyle/>
          <a:p>
            <a:endParaRPr lang="en-US"/>
          </a:p>
        </p:txBody>
      </p:sp>
      <p:sp>
        <p:nvSpPr>
          <p:cNvPr id="23" name="Text Placeholder 22">
            <a:extLst>
              <a:ext uri="{FF2B5EF4-FFF2-40B4-BE49-F238E27FC236}">
                <a16:creationId xmlns:a16="http://schemas.microsoft.com/office/drawing/2014/main" id="{9CF6362F-5373-2F85-4C6F-511D1FBC9121}"/>
              </a:ext>
            </a:extLst>
          </p:cNvPr>
          <p:cNvSpPr>
            <a:spLocks noGrp="1"/>
          </p:cNvSpPr>
          <p:nvPr>
            <p:ph type="body" sz="quarter" idx="11"/>
          </p:nvPr>
        </p:nvSpPr>
        <p:spPr>
          <a:xfrm>
            <a:off x="12668250" y="142875"/>
            <a:ext cx="3543300" cy="22955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Picture Placeholder 24">
            <a:extLst>
              <a:ext uri="{FF2B5EF4-FFF2-40B4-BE49-F238E27FC236}">
                <a16:creationId xmlns:a16="http://schemas.microsoft.com/office/drawing/2014/main" id="{784CCCDE-030A-47F7-E4B7-7CB75120E84B}"/>
              </a:ext>
            </a:extLst>
          </p:cNvPr>
          <p:cNvSpPr>
            <a:spLocks noGrp="1"/>
          </p:cNvSpPr>
          <p:nvPr>
            <p:ph type="pic" sz="quarter" idx="12"/>
          </p:nvPr>
        </p:nvSpPr>
        <p:spPr>
          <a:xfrm>
            <a:off x="12877800" y="3086100"/>
            <a:ext cx="3333750" cy="2628900"/>
          </a:xfrm>
        </p:spPr>
        <p:txBody>
          <a:bodyPr/>
          <a:lstStyle/>
          <a:p>
            <a:endParaRPr lang="en-US"/>
          </a:p>
        </p:txBody>
      </p:sp>
    </p:spTree>
    <p:extLst>
      <p:ext uri="{BB962C8B-B14F-4D97-AF65-F5344CB8AC3E}">
        <p14:creationId xmlns:p14="http://schemas.microsoft.com/office/powerpoint/2010/main" val="61208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10E3C-AF17-BE52-7D68-9579A0B11637}"/>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C52E44D-A660-FCDE-24D2-2663F61285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644C9E-EA0E-B445-6CCD-5C0F546694AD}"/>
              </a:ext>
            </a:extLst>
          </p:cNvPr>
          <p:cNvSpPr>
            <a:spLocks noGrp="1"/>
          </p:cNvSpPr>
          <p:nvPr>
            <p:ph type="dt" sz="half" idx="10"/>
          </p:nvPr>
        </p:nvSpPr>
        <p:spPr/>
        <p:txBody>
          <a:bodyPr/>
          <a:lstStyle/>
          <a:p>
            <a:fld id="{9AF1BF7F-28F7-4605-8FC4-701097C62CC5}" type="datetimeFigureOut">
              <a:rPr lang="en-US" smtClean="0"/>
              <a:t>11/7/2022</a:t>
            </a:fld>
            <a:endParaRPr lang="en-US"/>
          </a:p>
        </p:txBody>
      </p:sp>
      <p:sp>
        <p:nvSpPr>
          <p:cNvPr id="5" name="Footer Placeholder 4">
            <a:extLst>
              <a:ext uri="{FF2B5EF4-FFF2-40B4-BE49-F238E27FC236}">
                <a16:creationId xmlns:a16="http://schemas.microsoft.com/office/drawing/2014/main" id="{358C7B50-C7C1-B38E-EDFE-A5AB51E045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CA5A86-145F-B959-CB02-E87FD9F0ED9A}"/>
              </a:ext>
            </a:extLst>
          </p:cNvPr>
          <p:cNvSpPr>
            <a:spLocks noGrp="1"/>
          </p:cNvSpPr>
          <p:nvPr>
            <p:ph type="sldNum" sz="quarter" idx="12"/>
          </p:nvPr>
        </p:nvSpPr>
        <p:spPr/>
        <p:txBody>
          <a:bodyPr/>
          <a:lstStyle/>
          <a:p>
            <a:fld id="{17A2BC3D-8479-4F4B-9653-F241B43B359C}" type="slidenum">
              <a:rPr lang="en-US" smtClean="0"/>
              <a:t>‹#›</a:t>
            </a:fld>
            <a:endParaRPr lang="en-US"/>
          </a:p>
        </p:txBody>
      </p:sp>
    </p:spTree>
    <p:extLst>
      <p:ext uri="{BB962C8B-B14F-4D97-AF65-F5344CB8AC3E}">
        <p14:creationId xmlns:p14="http://schemas.microsoft.com/office/powerpoint/2010/main" val="276989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C4D08-BEF3-4C94-F3B9-577B584A78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CA7D01-30AD-2A89-28B2-663FCE5E32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209E9B-8008-BC7E-6778-772525C854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2F8BD5-97EC-E702-9725-8F46C3E3DA5A}"/>
              </a:ext>
            </a:extLst>
          </p:cNvPr>
          <p:cNvSpPr>
            <a:spLocks noGrp="1"/>
          </p:cNvSpPr>
          <p:nvPr>
            <p:ph type="dt" sz="half" idx="10"/>
          </p:nvPr>
        </p:nvSpPr>
        <p:spPr/>
        <p:txBody>
          <a:bodyPr/>
          <a:lstStyle/>
          <a:p>
            <a:fld id="{9AF1BF7F-28F7-4605-8FC4-701097C62CC5}" type="datetimeFigureOut">
              <a:rPr lang="en-US" smtClean="0"/>
              <a:t>11/7/2022</a:t>
            </a:fld>
            <a:endParaRPr lang="en-US"/>
          </a:p>
        </p:txBody>
      </p:sp>
      <p:sp>
        <p:nvSpPr>
          <p:cNvPr id="6" name="Footer Placeholder 5">
            <a:extLst>
              <a:ext uri="{FF2B5EF4-FFF2-40B4-BE49-F238E27FC236}">
                <a16:creationId xmlns:a16="http://schemas.microsoft.com/office/drawing/2014/main" id="{E7F1F5E6-AAA0-CE52-F049-7507DD1907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C21E1-ECC1-ED72-7540-EF01D639CFB9}"/>
              </a:ext>
            </a:extLst>
          </p:cNvPr>
          <p:cNvSpPr>
            <a:spLocks noGrp="1"/>
          </p:cNvSpPr>
          <p:nvPr>
            <p:ph type="sldNum" sz="quarter" idx="12"/>
          </p:nvPr>
        </p:nvSpPr>
        <p:spPr/>
        <p:txBody>
          <a:bodyPr/>
          <a:lstStyle/>
          <a:p>
            <a:fld id="{17A2BC3D-8479-4F4B-9653-F241B43B359C}" type="slidenum">
              <a:rPr lang="en-US" smtClean="0"/>
              <a:t>‹#›</a:t>
            </a:fld>
            <a:endParaRPr lang="en-US"/>
          </a:p>
        </p:txBody>
      </p:sp>
    </p:spTree>
    <p:extLst>
      <p:ext uri="{BB962C8B-B14F-4D97-AF65-F5344CB8AC3E}">
        <p14:creationId xmlns:p14="http://schemas.microsoft.com/office/powerpoint/2010/main" val="1282251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F4997-D178-3553-66B8-3877FA15D4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075825-B5DB-0875-25B2-DD13A56400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C9EE5C-138F-AA1E-A33A-5231C3938B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70E01E-2EFA-3DF0-7840-7C62F8756D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BE77DE-23DF-DAF2-4B42-D1EFDB95EA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A7F64B-F5F5-ED4D-1A51-AFCF4A8A143A}"/>
              </a:ext>
            </a:extLst>
          </p:cNvPr>
          <p:cNvSpPr>
            <a:spLocks noGrp="1"/>
          </p:cNvSpPr>
          <p:nvPr>
            <p:ph type="dt" sz="half" idx="10"/>
          </p:nvPr>
        </p:nvSpPr>
        <p:spPr/>
        <p:txBody>
          <a:bodyPr/>
          <a:lstStyle/>
          <a:p>
            <a:fld id="{9AF1BF7F-28F7-4605-8FC4-701097C62CC5}" type="datetimeFigureOut">
              <a:rPr lang="en-US" smtClean="0"/>
              <a:t>11/7/2022</a:t>
            </a:fld>
            <a:endParaRPr lang="en-US"/>
          </a:p>
        </p:txBody>
      </p:sp>
      <p:sp>
        <p:nvSpPr>
          <p:cNvPr id="8" name="Footer Placeholder 7">
            <a:extLst>
              <a:ext uri="{FF2B5EF4-FFF2-40B4-BE49-F238E27FC236}">
                <a16:creationId xmlns:a16="http://schemas.microsoft.com/office/drawing/2014/main" id="{563F1C27-635A-EDB0-7137-F04D67F8D5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C0191A-F981-B0E3-47A0-5F4BF4FB42A0}"/>
              </a:ext>
            </a:extLst>
          </p:cNvPr>
          <p:cNvSpPr>
            <a:spLocks noGrp="1"/>
          </p:cNvSpPr>
          <p:nvPr>
            <p:ph type="sldNum" sz="quarter" idx="12"/>
          </p:nvPr>
        </p:nvSpPr>
        <p:spPr/>
        <p:txBody>
          <a:bodyPr/>
          <a:lstStyle/>
          <a:p>
            <a:fld id="{17A2BC3D-8479-4F4B-9653-F241B43B359C}" type="slidenum">
              <a:rPr lang="en-US" smtClean="0"/>
              <a:t>‹#›</a:t>
            </a:fld>
            <a:endParaRPr lang="en-US"/>
          </a:p>
        </p:txBody>
      </p:sp>
    </p:spTree>
    <p:extLst>
      <p:ext uri="{BB962C8B-B14F-4D97-AF65-F5344CB8AC3E}">
        <p14:creationId xmlns:p14="http://schemas.microsoft.com/office/powerpoint/2010/main" val="415430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66B9EE-5A0F-71EF-B53B-C29F69F65BE8}"/>
              </a:ext>
            </a:extLst>
          </p:cNvPr>
          <p:cNvSpPr>
            <a:spLocks noGrp="1"/>
          </p:cNvSpPr>
          <p:nvPr>
            <p:ph type="dt" sz="half" idx="10"/>
          </p:nvPr>
        </p:nvSpPr>
        <p:spPr/>
        <p:txBody>
          <a:bodyPr/>
          <a:lstStyle/>
          <a:p>
            <a:fld id="{9AF1BF7F-28F7-4605-8FC4-701097C62CC5}" type="datetimeFigureOut">
              <a:rPr lang="en-US" smtClean="0"/>
              <a:t>11/7/2022</a:t>
            </a:fld>
            <a:endParaRPr lang="en-US"/>
          </a:p>
        </p:txBody>
      </p:sp>
      <p:sp>
        <p:nvSpPr>
          <p:cNvPr id="3" name="Footer Placeholder 2">
            <a:extLst>
              <a:ext uri="{FF2B5EF4-FFF2-40B4-BE49-F238E27FC236}">
                <a16:creationId xmlns:a16="http://schemas.microsoft.com/office/drawing/2014/main" id="{8A2C3799-7305-00AA-6788-02C28B8970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2F57C9-97FF-857D-EDF4-A64529AF0176}"/>
              </a:ext>
            </a:extLst>
          </p:cNvPr>
          <p:cNvSpPr>
            <a:spLocks noGrp="1"/>
          </p:cNvSpPr>
          <p:nvPr>
            <p:ph type="sldNum" sz="quarter" idx="12"/>
          </p:nvPr>
        </p:nvSpPr>
        <p:spPr/>
        <p:txBody>
          <a:bodyPr/>
          <a:lstStyle/>
          <a:p>
            <a:fld id="{17A2BC3D-8479-4F4B-9653-F241B43B359C}" type="slidenum">
              <a:rPr lang="en-US" smtClean="0"/>
              <a:t>‹#›</a:t>
            </a:fld>
            <a:endParaRPr lang="en-US"/>
          </a:p>
        </p:txBody>
      </p:sp>
    </p:spTree>
    <p:extLst>
      <p:ext uri="{BB962C8B-B14F-4D97-AF65-F5344CB8AC3E}">
        <p14:creationId xmlns:p14="http://schemas.microsoft.com/office/powerpoint/2010/main" val="3319122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15E44-56C1-ED8D-757B-BFD02C5557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D553AA-B4B0-90D1-EB74-9C21BDA555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204FC7-E2BE-9CEB-F8D8-D23CCCAE09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E77D0B-75A2-9CF3-84C3-B39197323FFB}"/>
              </a:ext>
            </a:extLst>
          </p:cNvPr>
          <p:cNvSpPr>
            <a:spLocks noGrp="1"/>
          </p:cNvSpPr>
          <p:nvPr>
            <p:ph type="dt" sz="half" idx="10"/>
          </p:nvPr>
        </p:nvSpPr>
        <p:spPr/>
        <p:txBody>
          <a:bodyPr/>
          <a:lstStyle/>
          <a:p>
            <a:fld id="{9AF1BF7F-28F7-4605-8FC4-701097C62CC5}" type="datetimeFigureOut">
              <a:rPr lang="en-US" smtClean="0"/>
              <a:t>11/7/2022</a:t>
            </a:fld>
            <a:endParaRPr lang="en-US"/>
          </a:p>
        </p:txBody>
      </p:sp>
      <p:sp>
        <p:nvSpPr>
          <p:cNvPr id="6" name="Footer Placeholder 5">
            <a:extLst>
              <a:ext uri="{FF2B5EF4-FFF2-40B4-BE49-F238E27FC236}">
                <a16:creationId xmlns:a16="http://schemas.microsoft.com/office/drawing/2014/main" id="{7E52350F-2B14-F257-8ED2-570E41F31D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4ABFCF-DF4C-F5C1-C32A-97D6593519FF}"/>
              </a:ext>
            </a:extLst>
          </p:cNvPr>
          <p:cNvSpPr>
            <a:spLocks noGrp="1"/>
          </p:cNvSpPr>
          <p:nvPr>
            <p:ph type="sldNum" sz="quarter" idx="12"/>
          </p:nvPr>
        </p:nvSpPr>
        <p:spPr/>
        <p:txBody>
          <a:bodyPr/>
          <a:lstStyle/>
          <a:p>
            <a:fld id="{17A2BC3D-8479-4F4B-9653-F241B43B359C}" type="slidenum">
              <a:rPr lang="en-US" smtClean="0"/>
              <a:t>‹#›</a:t>
            </a:fld>
            <a:endParaRPr lang="en-US"/>
          </a:p>
        </p:txBody>
      </p:sp>
    </p:spTree>
    <p:extLst>
      <p:ext uri="{BB962C8B-B14F-4D97-AF65-F5344CB8AC3E}">
        <p14:creationId xmlns:p14="http://schemas.microsoft.com/office/powerpoint/2010/main" val="225445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16A5-A945-2521-549A-7468BB258E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AE6564-9F73-E238-27B0-F5D9170434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E1A4E5-D77D-7B20-E213-DDFB98ED4F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A5760C-EB58-71B6-4E43-724A49B81D54}"/>
              </a:ext>
            </a:extLst>
          </p:cNvPr>
          <p:cNvSpPr>
            <a:spLocks noGrp="1"/>
          </p:cNvSpPr>
          <p:nvPr>
            <p:ph type="dt" sz="half" idx="10"/>
          </p:nvPr>
        </p:nvSpPr>
        <p:spPr/>
        <p:txBody>
          <a:bodyPr/>
          <a:lstStyle/>
          <a:p>
            <a:fld id="{9AF1BF7F-28F7-4605-8FC4-701097C62CC5}" type="datetimeFigureOut">
              <a:rPr lang="en-US" smtClean="0"/>
              <a:t>11/7/2022</a:t>
            </a:fld>
            <a:endParaRPr lang="en-US"/>
          </a:p>
        </p:txBody>
      </p:sp>
      <p:sp>
        <p:nvSpPr>
          <p:cNvPr id="6" name="Footer Placeholder 5">
            <a:extLst>
              <a:ext uri="{FF2B5EF4-FFF2-40B4-BE49-F238E27FC236}">
                <a16:creationId xmlns:a16="http://schemas.microsoft.com/office/drawing/2014/main" id="{D74D90CE-C045-A3B8-F918-6E28A13479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C04326-6BA7-2A6D-D2E2-8C77155FAD18}"/>
              </a:ext>
            </a:extLst>
          </p:cNvPr>
          <p:cNvSpPr>
            <a:spLocks noGrp="1"/>
          </p:cNvSpPr>
          <p:nvPr>
            <p:ph type="sldNum" sz="quarter" idx="12"/>
          </p:nvPr>
        </p:nvSpPr>
        <p:spPr/>
        <p:txBody>
          <a:bodyPr/>
          <a:lstStyle/>
          <a:p>
            <a:fld id="{17A2BC3D-8479-4F4B-9653-F241B43B359C}" type="slidenum">
              <a:rPr lang="en-US" smtClean="0"/>
              <a:t>‹#›</a:t>
            </a:fld>
            <a:endParaRPr lang="en-US"/>
          </a:p>
        </p:txBody>
      </p:sp>
    </p:spTree>
    <p:extLst>
      <p:ext uri="{BB962C8B-B14F-4D97-AF65-F5344CB8AC3E}">
        <p14:creationId xmlns:p14="http://schemas.microsoft.com/office/powerpoint/2010/main" val="3596607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FD5B7-529A-78A8-4179-0597D87AAD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C05734-7685-0FBB-4D49-256F7345D8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49408-9979-FD13-C74D-AFB60602DDF8}"/>
              </a:ext>
            </a:extLst>
          </p:cNvPr>
          <p:cNvSpPr>
            <a:spLocks noGrp="1"/>
          </p:cNvSpPr>
          <p:nvPr>
            <p:ph type="dt" sz="half" idx="10"/>
          </p:nvPr>
        </p:nvSpPr>
        <p:spPr/>
        <p:txBody>
          <a:bodyPr/>
          <a:lstStyle/>
          <a:p>
            <a:fld id="{9AF1BF7F-28F7-4605-8FC4-701097C62CC5}" type="datetimeFigureOut">
              <a:rPr lang="en-US" smtClean="0"/>
              <a:t>11/7/2022</a:t>
            </a:fld>
            <a:endParaRPr lang="en-US"/>
          </a:p>
        </p:txBody>
      </p:sp>
      <p:sp>
        <p:nvSpPr>
          <p:cNvPr id="5" name="Footer Placeholder 4">
            <a:extLst>
              <a:ext uri="{FF2B5EF4-FFF2-40B4-BE49-F238E27FC236}">
                <a16:creationId xmlns:a16="http://schemas.microsoft.com/office/drawing/2014/main" id="{B8C485C9-F9F6-2190-772C-8E6550E03A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E76F56-A6D7-1172-B49C-A01BECFBF97F}"/>
              </a:ext>
            </a:extLst>
          </p:cNvPr>
          <p:cNvSpPr>
            <a:spLocks noGrp="1"/>
          </p:cNvSpPr>
          <p:nvPr>
            <p:ph type="sldNum" sz="quarter" idx="12"/>
          </p:nvPr>
        </p:nvSpPr>
        <p:spPr/>
        <p:txBody>
          <a:bodyPr/>
          <a:lstStyle/>
          <a:p>
            <a:fld id="{17A2BC3D-8479-4F4B-9653-F241B43B359C}" type="slidenum">
              <a:rPr lang="en-US" smtClean="0"/>
              <a:t>‹#›</a:t>
            </a:fld>
            <a:endParaRPr lang="en-US"/>
          </a:p>
        </p:txBody>
      </p:sp>
    </p:spTree>
    <p:extLst>
      <p:ext uri="{BB962C8B-B14F-4D97-AF65-F5344CB8AC3E}">
        <p14:creationId xmlns:p14="http://schemas.microsoft.com/office/powerpoint/2010/main" val="1604005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51DA7B-5BDC-526C-9308-56569F072D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B9E65E-1782-679F-7FCD-B980BAA383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75D6CC-784B-EAF0-4FF0-7176D36EA497}"/>
              </a:ext>
            </a:extLst>
          </p:cNvPr>
          <p:cNvSpPr>
            <a:spLocks noGrp="1"/>
          </p:cNvSpPr>
          <p:nvPr>
            <p:ph type="dt" sz="half" idx="10"/>
          </p:nvPr>
        </p:nvSpPr>
        <p:spPr/>
        <p:txBody>
          <a:bodyPr/>
          <a:lstStyle/>
          <a:p>
            <a:fld id="{9AF1BF7F-28F7-4605-8FC4-701097C62CC5}" type="datetimeFigureOut">
              <a:rPr lang="en-US" smtClean="0"/>
              <a:t>11/7/2022</a:t>
            </a:fld>
            <a:endParaRPr lang="en-US"/>
          </a:p>
        </p:txBody>
      </p:sp>
      <p:sp>
        <p:nvSpPr>
          <p:cNvPr id="5" name="Footer Placeholder 4">
            <a:extLst>
              <a:ext uri="{FF2B5EF4-FFF2-40B4-BE49-F238E27FC236}">
                <a16:creationId xmlns:a16="http://schemas.microsoft.com/office/drawing/2014/main" id="{20FCC29C-E7EC-8A95-12C4-A3902FC32F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CC4CB7-50E9-504E-9E07-220853AD5AFD}"/>
              </a:ext>
            </a:extLst>
          </p:cNvPr>
          <p:cNvSpPr>
            <a:spLocks noGrp="1"/>
          </p:cNvSpPr>
          <p:nvPr>
            <p:ph type="sldNum" sz="quarter" idx="12"/>
          </p:nvPr>
        </p:nvSpPr>
        <p:spPr/>
        <p:txBody>
          <a:bodyPr/>
          <a:lstStyle/>
          <a:p>
            <a:fld id="{17A2BC3D-8479-4F4B-9653-F241B43B359C}" type="slidenum">
              <a:rPr lang="en-US" smtClean="0"/>
              <a:t>‹#›</a:t>
            </a:fld>
            <a:endParaRPr lang="en-US"/>
          </a:p>
        </p:txBody>
      </p:sp>
    </p:spTree>
    <p:extLst>
      <p:ext uri="{BB962C8B-B14F-4D97-AF65-F5344CB8AC3E}">
        <p14:creationId xmlns:p14="http://schemas.microsoft.com/office/powerpoint/2010/main" val="1439020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6D7EF-CD08-FCE7-10C5-ECA176B075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AA4B63-E8FF-DB9A-C36F-11C20D4B5B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254318-719E-7EFD-028A-66734928B733}"/>
              </a:ext>
            </a:extLst>
          </p:cNvPr>
          <p:cNvSpPr>
            <a:spLocks noGrp="1"/>
          </p:cNvSpPr>
          <p:nvPr>
            <p:ph type="dt" sz="half" idx="10"/>
          </p:nvPr>
        </p:nvSpPr>
        <p:spPr/>
        <p:txBody>
          <a:bodyPr/>
          <a:lstStyle/>
          <a:p>
            <a:fld id="{DAABA854-3FA4-4E5B-9F02-986A87A36088}" type="datetimeFigureOut">
              <a:rPr lang="en-US" smtClean="0"/>
              <a:t>11/7/2022</a:t>
            </a:fld>
            <a:endParaRPr lang="en-US"/>
          </a:p>
        </p:txBody>
      </p:sp>
      <p:sp>
        <p:nvSpPr>
          <p:cNvPr id="5" name="Footer Placeholder 4">
            <a:extLst>
              <a:ext uri="{FF2B5EF4-FFF2-40B4-BE49-F238E27FC236}">
                <a16:creationId xmlns:a16="http://schemas.microsoft.com/office/drawing/2014/main" id="{7ADAE4B3-D2A1-7204-AF3B-0AFA73740B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9BBF68-6CCD-79B0-1783-3C917BE2E1AF}"/>
              </a:ext>
            </a:extLst>
          </p:cNvPr>
          <p:cNvSpPr>
            <a:spLocks noGrp="1"/>
          </p:cNvSpPr>
          <p:nvPr>
            <p:ph type="sldNum" sz="quarter" idx="12"/>
          </p:nvPr>
        </p:nvSpPr>
        <p:spPr/>
        <p:txBody>
          <a:bodyPr/>
          <a:lstStyle/>
          <a:p>
            <a:fld id="{5BC228D8-ADEA-4540-9FA9-A73D0A778BF0}" type="slidenum">
              <a:rPr lang="en-US" smtClean="0"/>
              <a:t>‹#›</a:t>
            </a:fld>
            <a:endParaRPr lang="en-US"/>
          </a:p>
        </p:txBody>
      </p:sp>
    </p:spTree>
    <p:extLst>
      <p:ext uri="{BB962C8B-B14F-4D97-AF65-F5344CB8AC3E}">
        <p14:creationId xmlns:p14="http://schemas.microsoft.com/office/powerpoint/2010/main" val="321740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D06A2-D9C4-14CE-F109-723076A5B5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64CBE5-84C1-C81A-08FF-2CB4CB21C8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4C7942-1C58-4387-7718-C9539E10827F}"/>
              </a:ext>
            </a:extLst>
          </p:cNvPr>
          <p:cNvSpPr>
            <a:spLocks noGrp="1"/>
          </p:cNvSpPr>
          <p:nvPr>
            <p:ph type="dt" sz="half" idx="10"/>
          </p:nvPr>
        </p:nvSpPr>
        <p:spPr/>
        <p:txBody>
          <a:bodyPr/>
          <a:lstStyle/>
          <a:p>
            <a:fld id="{DAABA854-3FA4-4E5B-9F02-986A87A36088}" type="datetimeFigureOut">
              <a:rPr lang="en-US" smtClean="0"/>
              <a:t>11/7/2022</a:t>
            </a:fld>
            <a:endParaRPr lang="en-US"/>
          </a:p>
        </p:txBody>
      </p:sp>
      <p:sp>
        <p:nvSpPr>
          <p:cNvPr id="5" name="Footer Placeholder 4">
            <a:extLst>
              <a:ext uri="{FF2B5EF4-FFF2-40B4-BE49-F238E27FC236}">
                <a16:creationId xmlns:a16="http://schemas.microsoft.com/office/drawing/2014/main" id="{0916A4E5-CD33-6280-ECA5-208AD094BA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6882E-62EE-9533-A6A0-27DFD0B76E5B}"/>
              </a:ext>
            </a:extLst>
          </p:cNvPr>
          <p:cNvSpPr>
            <a:spLocks noGrp="1"/>
          </p:cNvSpPr>
          <p:nvPr>
            <p:ph type="sldNum" sz="quarter" idx="12"/>
          </p:nvPr>
        </p:nvSpPr>
        <p:spPr/>
        <p:txBody>
          <a:bodyPr/>
          <a:lstStyle/>
          <a:p>
            <a:fld id="{5BC228D8-ADEA-4540-9FA9-A73D0A778BF0}" type="slidenum">
              <a:rPr lang="en-US" smtClean="0"/>
              <a:t>‹#›</a:t>
            </a:fld>
            <a:endParaRPr lang="en-US"/>
          </a:p>
        </p:txBody>
      </p:sp>
    </p:spTree>
    <p:extLst>
      <p:ext uri="{BB962C8B-B14F-4D97-AF65-F5344CB8AC3E}">
        <p14:creationId xmlns:p14="http://schemas.microsoft.com/office/powerpoint/2010/main" val="531858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B2AA0B-F9C0-385B-0CD2-60F296AF309B}"/>
              </a:ext>
            </a:extLst>
          </p:cNvPr>
          <p:cNvPicPr>
            <a:picLocks noChangeAspect="1"/>
          </p:cNvPicPr>
          <p:nvPr userDrawn="1"/>
        </p:nvPicPr>
        <p:blipFill>
          <a:blip r:embed="rId2"/>
          <a:stretch>
            <a:fillRect/>
          </a:stretch>
        </p:blipFill>
        <p:spPr>
          <a:xfrm>
            <a:off x="148836" y="142971"/>
            <a:ext cx="11894327" cy="6572058"/>
          </a:xfrm>
          <a:prstGeom prst="rect">
            <a:avLst/>
          </a:prstGeom>
        </p:spPr>
      </p:pic>
      <p:sp>
        <p:nvSpPr>
          <p:cNvPr id="2" name="Title 1">
            <a:extLst>
              <a:ext uri="{FF2B5EF4-FFF2-40B4-BE49-F238E27FC236}">
                <a16:creationId xmlns:a16="http://schemas.microsoft.com/office/drawing/2014/main" id="{145BD1F3-4BBD-1B8D-7CA4-40A3BAF1591C}"/>
              </a:ext>
            </a:extLst>
          </p:cNvPr>
          <p:cNvSpPr>
            <a:spLocks noGrp="1"/>
          </p:cNvSpPr>
          <p:nvPr>
            <p:ph type="title"/>
          </p:nvPr>
        </p:nvSpPr>
        <p:spPr>
          <a:xfrm>
            <a:off x="338328" y="2377440"/>
            <a:ext cx="10515600" cy="1325563"/>
          </a:xfrm>
        </p:spPr>
        <p:txBody>
          <a:bodyPr>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927023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5557B-1B46-DA64-D23D-C86D46C6B8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413708-3702-0BD5-9067-C10F7FF519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8943DA-013F-DEAC-AA69-5CCD9D2E52FF}"/>
              </a:ext>
            </a:extLst>
          </p:cNvPr>
          <p:cNvSpPr>
            <a:spLocks noGrp="1"/>
          </p:cNvSpPr>
          <p:nvPr>
            <p:ph type="dt" sz="half" idx="10"/>
          </p:nvPr>
        </p:nvSpPr>
        <p:spPr/>
        <p:txBody>
          <a:bodyPr/>
          <a:lstStyle/>
          <a:p>
            <a:fld id="{DAABA854-3FA4-4E5B-9F02-986A87A36088}" type="datetimeFigureOut">
              <a:rPr lang="en-US" smtClean="0"/>
              <a:t>11/7/2022</a:t>
            </a:fld>
            <a:endParaRPr lang="en-US"/>
          </a:p>
        </p:txBody>
      </p:sp>
      <p:sp>
        <p:nvSpPr>
          <p:cNvPr id="5" name="Footer Placeholder 4">
            <a:extLst>
              <a:ext uri="{FF2B5EF4-FFF2-40B4-BE49-F238E27FC236}">
                <a16:creationId xmlns:a16="http://schemas.microsoft.com/office/drawing/2014/main" id="{D26DF59B-106F-10C4-3759-80305EF43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D92C01-CB63-472A-B9A6-22FD3EABB545}"/>
              </a:ext>
            </a:extLst>
          </p:cNvPr>
          <p:cNvSpPr>
            <a:spLocks noGrp="1"/>
          </p:cNvSpPr>
          <p:nvPr>
            <p:ph type="sldNum" sz="quarter" idx="12"/>
          </p:nvPr>
        </p:nvSpPr>
        <p:spPr/>
        <p:txBody>
          <a:bodyPr/>
          <a:lstStyle/>
          <a:p>
            <a:fld id="{5BC228D8-ADEA-4540-9FA9-A73D0A778BF0}" type="slidenum">
              <a:rPr lang="en-US" smtClean="0"/>
              <a:t>‹#›</a:t>
            </a:fld>
            <a:endParaRPr lang="en-US"/>
          </a:p>
        </p:txBody>
      </p:sp>
    </p:spTree>
    <p:extLst>
      <p:ext uri="{BB962C8B-B14F-4D97-AF65-F5344CB8AC3E}">
        <p14:creationId xmlns:p14="http://schemas.microsoft.com/office/powerpoint/2010/main" val="838739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03EF-9F64-580B-C961-C55A26310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CFD78B-9684-DF59-332A-C460504FDF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9D7BD2-E792-90FC-B22E-ED334CFBE7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641DDF-9FFD-AC02-4CC6-33E64DB8D65B}"/>
              </a:ext>
            </a:extLst>
          </p:cNvPr>
          <p:cNvSpPr>
            <a:spLocks noGrp="1"/>
          </p:cNvSpPr>
          <p:nvPr>
            <p:ph type="dt" sz="half" idx="10"/>
          </p:nvPr>
        </p:nvSpPr>
        <p:spPr/>
        <p:txBody>
          <a:bodyPr/>
          <a:lstStyle/>
          <a:p>
            <a:fld id="{DAABA854-3FA4-4E5B-9F02-986A87A36088}" type="datetimeFigureOut">
              <a:rPr lang="en-US" smtClean="0"/>
              <a:t>11/7/2022</a:t>
            </a:fld>
            <a:endParaRPr lang="en-US"/>
          </a:p>
        </p:txBody>
      </p:sp>
      <p:sp>
        <p:nvSpPr>
          <p:cNvPr id="6" name="Footer Placeholder 5">
            <a:extLst>
              <a:ext uri="{FF2B5EF4-FFF2-40B4-BE49-F238E27FC236}">
                <a16:creationId xmlns:a16="http://schemas.microsoft.com/office/drawing/2014/main" id="{87FEDBDC-7537-DD24-FACE-FC4B0C416E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2902AA-C9A5-A822-03F2-404BCA25BF2C}"/>
              </a:ext>
            </a:extLst>
          </p:cNvPr>
          <p:cNvSpPr>
            <a:spLocks noGrp="1"/>
          </p:cNvSpPr>
          <p:nvPr>
            <p:ph type="sldNum" sz="quarter" idx="12"/>
          </p:nvPr>
        </p:nvSpPr>
        <p:spPr/>
        <p:txBody>
          <a:bodyPr/>
          <a:lstStyle/>
          <a:p>
            <a:fld id="{5BC228D8-ADEA-4540-9FA9-A73D0A778BF0}" type="slidenum">
              <a:rPr lang="en-US" smtClean="0"/>
              <a:t>‹#›</a:t>
            </a:fld>
            <a:endParaRPr lang="en-US"/>
          </a:p>
        </p:txBody>
      </p:sp>
    </p:spTree>
    <p:extLst>
      <p:ext uri="{BB962C8B-B14F-4D97-AF65-F5344CB8AC3E}">
        <p14:creationId xmlns:p14="http://schemas.microsoft.com/office/powerpoint/2010/main" val="3018090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A0ECF-57DE-68C0-1C48-E5630F7260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897AB0-8604-0845-62F9-C58D51A52A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151713-61DC-FC62-8907-F9937C107C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9C9969-7C3B-8E03-2B83-0CD2BCE05C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B0448E-68C7-3E12-1F1C-7EF8AF2347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2F805D-B513-AAFF-8B67-2728E8619D93}"/>
              </a:ext>
            </a:extLst>
          </p:cNvPr>
          <p:cNvSpPr>
            <a:spLocks noGrp="1"/>
          </p:cNvSpPr>
          <p:nvPr>
            <p:ph type="dt" sz="half" idx="10"/>
          </p:nvPr>
        </p:nvSpPr>
        <p:spPr/>
        <p:txBody>
          <a:bodyPr/>
          <a:lstStyle/>
          <a:p>
            <a:fld id="{DAABA854-3FA4-4E5B-9F02-986A87A36088}" type="datetimeFigureOut">
              <a:rPr lang="en-US" smtClean="0"/>
              <a:t>11/7/2022</a:t>
            </a:fld>
            <a:endParaRPr lang="en-US"/>
          </a:p>
        </p:txBody>
      </p:sp>
      <p:sp>
        <p:nvSpPr>
          <p:cNvPr id="8" name="Footer Placeholder 7">
            <a:extLst>
              <a:ext uri="{FF2B5EF4-FFF2-40B4-BE49-F238E27FC236}">
                <a16:creationId xmlns:a16="http://schemas.microsoft.com/office/drawing/2014/main" id="{348967F0-D067-DC0C-B3CF-F115E0010A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48D6CE-4C12-1FD9-95B5-BF74D6D20108}"/>
              </a:ext>
            </a:extLst>
          </p:cNvPr>
          <p:cNvSpPr>
            <a:spLocks noGrp="1"/>
          </p:cNvSpPr>
          <p:nvPr>
            <p:ph type="sldNum" sz="quarter" idx="12"/>
          </p:nvPr>
        </p:nvSpPr>
        <p:spPr/>
        <p:txBody>
          <a:bodyPr/>
          <a:lstStyle/>
          <a:p>
            <a:fld id="{5BC228D8-ADEA-4540-9FA9-A73D0A778BF0}" type="slidenum">
              <a:rPr lang="en-US" smtClean="0"/>
              <a:t>‹#›</a:t>
            </a:fld>
            <a:endParaRPr lang="en-US"/>
          </a:p>
        </p:txBody>
      </p:sp>
    </p:spTree>
    <p:extLst>
      <p:ext uri="{BB962C8B-B14F-4D97-AF65-F5344CB8AC3E}">
        <p14:creationId xmlns:p14="http://schemas.microsoft.com/office/powerpoint/2010/main" val="1159141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0FF98-7BAD-0E8B-7C3A-85792994B7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78D71F-8322-F7CB-5F4D-A3706E0AE035}"/>
              </a:ext>
            </a:extLst>
          </p:cNvPr>
          <p:cNvSpPr>
            <a:spLocks noGrp="1"/>
          </p:cNvSpPr>
          <p:nvPr>
            <p:ph type="dt" sz="half" idx="10"/>
          </p:nvPr>
        </p:nvSpPr>
        <p:spPr/>
        <p:txBody>
          <a:bodyPr/>
          <a:lstStyle/>
          <a:p>
            <a:fld id="{DAABA854-3FA4-4E5B-9F02-986A87A36088}" type="datetimeFigureOut">
              <a:rPr lang="en-US" smtClean="0"/>
              <a:t>11/7/2022</a:t>
            </a:fld>
            <a:endParaRPr lang="en-US"/>
          </a:p>
        </p:txBody>
      </p:sp>
      <p:sp>
        <p:nvSpPr>
          <p:cNvPr id="4" name="Footer Placeholder 3">
            <a:extLst>
              <a:ext uri="{FF2B5EF4-FFF2-40B4-BE49-F238E27FC236}">
                <a16:creationId xmlns:a16="http://schemas.microsoft.com/office/drawing/2014/main" id="{E3D8F686-A02B-BCD2-1D08-4A1928B90F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86E300-32E6-7172-7E3A-97A8538F3BBD}"/>
              </a:ext>
            </a:extLst>
          </p:cNvPr>
          <p:cNvSpPr>
            <a:spLocks noGrp="1"/>
          </p:cNvSpPr>
          <p:nvPr>
            <p:ph type="sldNum" sz="quarter" idx="12"/>
          </p:nvPr>
        </p:nvSpPr>
        <p:spPr/>
        <p:txBody>
          <a:bodyPr/>
          <a:lstStyle/>
          <a:p>
            <a:fld id="{5BC228D8-ADEA-4540-9FA9-A73D0A778BF0}" type="slidenum">
              <a:rPr lang="en-US" smtClean="0"/>
              <a:t>‹#›</a:t>
            </a:fld>
            <a:endParaRPr lang="en-US"/>
          </a:p>
        </p:txBody>
      </p:sp>
    </p:spTree>
    <p:extLst>
      <p:ext uri="{BB962C8B-B14F-4D97-AF65-F5344CB8AC3E}">
        <p14:creationId xmlns:p14="http://schemas.microsoft.com/office/powerpoint/2010/main" val="25397449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31C288-2D7A-4CAD-D436-EF7F0AFCDC78}"/>
              </a:ext>
            </a:extLst>
          </p:cNvPr>
          <p:cNvSpPr>
            <a:spLocks noGrp="1"/>
          </p:cNvSpPr>
          <p:nvPr>
            <p:ph type="dt" sz="half" idx="10"/>
          </p:nvPr>
        </p:nvSpPr>
        <p:spPr/>
        <p:txBody>
          <a:bodyPr/>
          <a:lstStyle/>
          <a:p>
            <a:fld id="{DAABA854-3FA4-4E5B-9F02-986A87A36088}" type="datetimeFigureOut">
              <a:rPr lang="en-US" smtClean="0"/>
              <a:t>11/7/2022</a:t>
            </a:fld>
            <a:endParaRPr lang="en-US"/>
          </a:p>
        </p:txBody>
      </p:sp>
      <p:sp>
        <p:nvSpPr>
          <p:cNvPr id="3" name="Footer Placeholder 2">
            <a:extLst>
              <a:ext uri="{FF2B5EF4-FFF2-40B4-BE49-F238E27FC236}">
                <a16:creationId xmlns:a16="http://schemas.microsoft.com/office/drawing/2014/main" id="{1CB6244A-562A-A315-D348-341C8CE06D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771859-0C9E-2B8F-F950-50A7F413ABE1}"/>
              </a:ext>
            </a:extLst>
          </p:cNvPr>
          <p:cNvSpPr>
            <a:spLocks noGrp="1"/>
          </p:cNvSpPr>
          <p:nvPr>
            <p:ph type="sldNum" sz="quarter" idx="12"/>
          </p:nvPr>
        </p:nvSpPr>
        <p:spPr/>
        <p:txBody>
          <a:bodyPr/>
          <a:lstStyle/>
          <a:p>
            <a:fld id="{5BC228D8-ADEA-4540-9FA9-A73D0A778BF0}" type="slidenum">
              <a:rPr lang="en-US" smtClean="0"/>
              <a:t>‹#›</a:t>
            </a:fld>
            <a:endParaRPr lang="en-US"/>
          </a:p>
        </p:txBody>
      </p:sp>
    </p:spTree>
    <p:extLst>
      <p:ext uri="{BB962C8B-B14F-4D97-AF65-F5344CB8AC3E}">
        <p14:creationId xmlns:p14="http://schemas.microsoft.com/office/powerpoint/2010/main" val="19524308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345-72E6-D5C2-8668-C338693645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FE57A2-5CF0-D21E-F959-ADD5766597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766048-EF5F-B034-F5DE-6FB5056E71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4F3F0D-A176-E5A3-1BE0-030490487579}"/>
              </a:ext>
            </a:extLst>
          </p:cNvPr>
          <p:cNvSpPr>
            <a:spLocks noGrp="1"/>
          </p:cNvSpPr>
          <p:nvPr>
            <p:ph type="dt" sz="half" idx="10"/>
          </p:nvPr>
        </p:nvSpPr>
        <p:spPr/>
        <p:txBody>
          <a:bodyPr/>
          <a:lstStyle/>
          <a:p>
            <a:fld id="{DAABA854-3FA4-4E5B-9F02-986A87A36088}" type="datetimeFigureOut">
              <a:rPr lang="en-US" smtClean="0"/>
              <a:t>11/7/2022</a:t>
            </a:fld>
            <a:endParaRPr lang="en-US"/>
          </a:p>
        </p:txBody>
      </p:sp>
      <p:sp>
        <p:nvSpPr>
          <p:cNvPr id="6" name="Footer Placeholder 5">
            <a:extLst>
              <a:ext uri="{FF2B5EF4-FFF2-40B4-BE49-F238E27FC236}">
                <a16:creationId xmlns:a16="http://schemas.microsoft.com/office/drawing/2014/main" id="{BA0916FC-44A4-97FE-8AA6-FF85FEDBB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9547A6-9103-D619-40DD-74AC8F2971F4}"/>
              </a:ext>
            </a:extLst>
          </p:cNvPr>
          <p:cNvSpPr>
            <a:spLocks noGrp="1"/>
          </p:cNvSpPr>
          <p:nvPr>
            <p:ph type="sldNum" sz="quarter" idx="12"/>
          </p:nvPr>
        </p:nvSpPr>
        <p:spPr/>
        <p:txBody>
          <a:bodyPr/>
          <a:lstStyle/>
          <a:p>
            <a:fld id="{5BC228D8-ADEA-4540-9FA9-A73D0A778BF0}" type="slidenum">
              <a:rPr lang="en-US" smtClean="0"/>
              <a:t>‹#›</a:t>
            </a:fld>
            <a:endParaRPr lang="en-US"/>
          </a:p>
        </p:txBody>
      </p:sp>
    </p:spTree>
    <p:extLst>
      <p:ext uri="{BB962C8B-B14F-4D97-AF65-F5344CB8AC3E}">
        <p14:creationId xmlns:p14="http://schemas.microsoft.com/office/powerpoint/2010/main" val="3406889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B345F-18EA-5450-4D89-4CC276A9D6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6A4A42-06E1-0EED-AC9C-4A146DDED3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3D88D9-D85A-367D-FDDD-1342196566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618A47-A12E-D0BA-E2A6-A21FE5CB36AF}"/>
              </a:ext>
            </a:extLst>
          </p:cNvPr>
          <p:cNvSpPr>
            <a:spLocks noGrp="1"/>
          </p:cNvSpPr>
          <p:nvPr>
            <p:ph type="dt" sz="half" idx="10"/>
          </p:nvPr>
        </p:nvSpPr>
        <p:spPr/>
        <p:txBody>
          <a:bodyPr/>
          <a:lstStyle/>
          <a:p>
            <a:fld id="{DAABA854-3FA4-4E5B-9F02-986A87A36088}" type="datetimeFigureOut">
              <a:rPr lang="en-US" smtClean="0"/>
              <a:t>11/7/2022</a:t>
            </a:fld>
            <a:endParaRPr lang="en-US"/>
          </a:p>
        </p:txBody>
      </p:sp>
      <p:sp>
        <p:nvSpPr>
          <p:cNvPr id="6" name="Footer Placeholder 5">
            <a:extLst>
              <a:ext uri="{FF2B5EF4-FFF2-40B4-BE49-F238E27FC236}">
                <a16:creationId xmlns:a16="http://schemas.microsoft.com/office/drawing/2014/main" id="{98EC081E-DEDA-17BE-9D57-06A4EADBF3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1BFD9D-ACCD-6C86-7A6E-4BD847A55D5C}"/>
              </a:ext>
            </a:extLst>
          </p:cNvPr>
          <p:cNvSpPr>
            <a:spLocks noGrp="1"/>
          </p:cNvSpPr>
          <p:nvPr>
            <p:ph type="sldNum" sz="quarter" idx="12"/>
          </p:nvPr>
        </p:nvSpPr>
        <p:spPr/>
        <p:txBody>
          <a:bodyPr/>
          <a:lstStyle/>
          <a:p>
            <a:fld id="{5BC228D8-ADEA-4540-9FA9-A73D0A778BF0}" type="slidenum">
              <a:rPr lang="en-US" smtClean="0"/>
              <a:t>‹#›</a:t>
            </a:fld>
            <a:endParaRPr lang="en-US"/>
          </a:p>
        </p:txBody>
      </p:sp>
    </p:spTree>
    <p:extLst>
      <p:ext uri="{BB962C8B-B14F-4D97-AF65-F5344CB8AC3E}">
        <p14:creationId xmlns:p14="http://schemas.microsoft.com/office/powerpoint/2010/main" val="4050284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FD13A-786D-7BA0-B843-D12890ED18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FFDEBC-973F-DA4E-24BD-374424487E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2789A-5C3B-1D9E-C119-F0293FF5A501}"/>
              </a:ext>
            </a:extLst>
          </p:cNvPr>
          <p:cNvSpPr>
            <a:spLocks noGrp="1"/>
          </p:cNvSpPr>
          <p:nvPr>
            <p:ph type="dt" sz="half" idx="10"/>
          </p:nvPr>
        </p:nvSpPr>
        <p:spPr/>
        <p:txBody>
          <a:bodyPr/>
          <a:lstStyle/>
          <a:p>
            <a:fld id="{DAABA854-3FA4-4E5B-9F02-986A87A36088}" type="datetimeFigureOut">
              <a:rPr lang="en-US" smtClean="0"/>
              <a:t>11/7/2022</a:t>
            </a:fld>
            <a:endParaRPr lang="en-US"/>
          </a:p>
        </p:txBody>
      </p:sp>
      <p:sp>
        <p:nvSpPr>
          <p:cNvPr id="5" name="Footer Placeholder 4">
            <a:extLst>
              <a:ext uri="{FF2B5EF4-FFF2-40B4-BE49-F238E27FC236}">
                <a16:creationId xmlns:a16="http://schemas.microsoft.com/office/drawing/2014/main" id="{787A033A-1EF1-0DA7-E035-0668B6B882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5C692B-563B-D41D-45B3-3EA89BB05BFA}"/>
              </a:ext>
            </a:extLst>
          </p:cNvPr>
          <p:cNvSpPr>
            <a:spLocks noGrp="1"/>
          </p:cNvSpPr>
          <p:nvPr>
            <p:ph type="sldNum" sz="quarter" idx="12"/>
          </p:nvPr>
        </p:nvSpPr>
        <p:spPr/>
        <p:txBody>
          <a:bodyPr/>
          <a:lstStyle/>
          <a:p>
            <a:fld id="{5BC228D8-ADEA-4540-9FA9-A73D0A778BF0}" type="slidenum">
              <a:rPr lang="en-US" smtClean="0"/>
              <a:t>‹#›</a:t>
            </a:fld>
            <a:endParaRPr lang="en-US"/>
          </a:p>
        </p:txBody>
      </p:sp>
    </p:spTree>
    <p:extLst>
      <p:ext uri="{BB962C8B-B14F-4D97-AF65-F5344CB8AC3E}">
        <p14:creationId xmlns:p14="http://schemas.microsoft.com/office/powerpoint/2010/main" val="38183158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BCBBFB-91CA-F376-412C-A78AEF426F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A48157-5050-FA7C-ABF3-AAC2058FAA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76D503-6CF2-3B2E-1CE9-2CD758244254}"/>
              </a:ext>
            </a:extLst>
          </p:cNvPr>
          <p:cNvSpPr>
            <a:spLocks noGrp="1"/>
          </p:cNvSpPr>
          <p:nvPr>
            <p:ph type="dt" sz="half" idx="10"/>
          </p:nvPr>
        </p:nvSpPr>
        <p:spPr/>
        <p:txBody>
          <a:bodyPr/>
          <a:lstStyle/>
          <a:p>
            <a:fld id="{DAABA854-3FA4-4E5B-9F02-986A87A36088}" type="datetimeFigureOut">
              <a:rPr lang="en-US" smtClean="0"/>
              <a:t>11/7/2022</a:t>
            </a:fld>
            <a:endParaRPr lang="en-US"/>
          </a:p>
        </p:txBody>
      </p:sp>
      <p:sp>
        <p:nvSpPr>
          <p:cNvPr id="5" name="Footer Placeholder 4">
            <a:extLst>
              <a:ext uri="{FF2B5EF4-FFF2-40B4-BE49-F238E27FC236}">
                <a16:creationId xmlns:a16="http://schemas.microsoft.com/office/drawing/2014/main" id="{644300D4-4FEE-079F-D2BD-E22D916C9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9912D6-2C0E-A4DB-AC75-59D4410C3442}"/>
              </a:ext>
            </a:extLst>
          </p:cNvPr>
          <p:cNvSpPr>
            <a:spLocks noGrp="1"/>
          </p:cNvSpPr>
          <p:nvPr>
            <p:ph type="sldNum" sz="quarter" idx="12"/>
          </p:nvPr>
        </p:nvSpPr>
        <p:spPr/>
        <p:txBody>
          <a:bodyPr/>
          <a:lstStyle/>
          <a:p>
            <a:fld id="{5BC228D8-ADEA-4540-9FA9-A73D0A778BF0}" type="slidenum">
              <a:rPr lang="en-US" smtClean="0"/>
              <a:t>‹#›</a:t>
            </a:fld>
            <a:endParaRPr lang="en-US"/>
          </a:p>
        </p:txBody>
      </p:sp>
    </p:spTree>
    <p:extLst>
      <p:ext uri="{BB962C8B-B14F-4D97-AF65-F5344CB8AC3E}">
        <p14:creationId xmlns:p14="http://schemas.microsoft.com/office/powerpoint/2010/main" val="3959242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59B89-59D7-95F5-D140-4922981924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659B43-2566-1FB8-6C30-79BF180459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9D81B2-F457-DC91-0810-DBDC8092C51B}"/>
              </a:ext>
            </a:extLst>
          </p:cNvPr>
          <p:cNvSpPr>
            <a:spLocks noGrp="1"/>
          </p:cNvSpPr>
          <p:nvPr>
            <p:ph type="dt" sz="half" idx="10"/>
          </p:nvPr>
        </p:nvSpPr>
        <p:spPr/>
        <p:txBody>
          <a:bodyPr/>
          <a:lstStyle/>
          <a:p>
            <a:fld id="{6A157876-82C5-48EB-87B7-9587C35D09AF}" type="datetimeFigureOut">
              <a:rPr lang="en-US" smtClean="0"/>
              <a:t>11/7/2022</a:t>
            </a:fld>
            <a:endParaRPr lang="en-US"/>
          </a:p>
        </p:txBody>
      </p:sp>
      <p:sp>
        <p:nvSpPr>
          <p:cNvPr id="5" name="Footer Placeholder 4">
            <a:extLst>
              <a:ext uri="{FF2B5EF4-FFF2-40B4-BE49-F238E27FC236}">
                <a16:creationId xmlns:a16="http://schemas.microsoft.com/office/drawing/2014/main" id="{1AEFBE84-6349-3472-9364-4432BE221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46FC65-8D02-CD9D-BB32-49312CAC6DB7}"/>
              </a:ext>
            </a:extLst>
          </p:cNvPr>
          <p:cNvSpPr>
            <a:spLocks noGrp="1"/>
          </p:cNvSpPr>
          <p:nvPr>
            <p:ph type="sldNum" sz="quarter" idx="12"/>
          </p:nvPr>
        </p:nvSpPr>
        <p:spPr/>
        <p:txBody>
          <a:bodyPr/>
          <a:lstStyle/>
          <a:p>
            <a:fld id="{C1627596-5E92-4DDF-BB19-225511840965}" type="slidenum">
              <a:rPr lang="en-US" smtClean="0"/>
              <a:t>‹#›</a:t>
            </a:fld>
            <a:endParaRPr lang="en-US"/>
          </a:p>
        </p:txBody>
      </p:sp>
    </p:spTree>
    <p:extLst>
      <p:ext uri="{BB962C8B-B14F-4D97-AF65-F5344CB8AC3E}">
        <p14:creationId xmlns:p14="http://schemas.microsoft.com/office/powerpoint/2010/main" val="999183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2B3AA6-639A-8278-402F-0FF13EB9B29A}"/>
              </a:ext>
            </a:extLst>
          </p:cNvPr>
          <p:cNvPicPr>
            <a:picLocks noChangeAspect="1"/>
          </p:cNvPicPr>
          <p:nvPr userDrawn="1"/>
        </p:nvPicPr>
        <p:blipFill>
          <a:blip r:embed="rId2"/>
          <a:stretch>
            <a:fillRect/>
          </a:stretch>
        </p:blipFill>
        <p:spPr>
          <a:xfrm>
            <a:off x="148836" y="142971"/>
            <a:ext cx="11894327" cy="6572058"/>
          </a:xfrm>
          <a:prstGeom prst="rect">
            <a:avLst/>
          </a:prstGeom>
        </p:spPr>
      </p:pic>
      <p:sp>
        <p:nvSpPr>
          <p:cNvPr id="15" name="Title 14">
            <a:extLst>
              <a:ext uri="{FF2B5EF4-FFF2-40B4-BE49-F238E27FC236}">
                <a16:creationId xmlns:a16="http://schemas.microsoft.com/office/drawing/2014/main" id="{F572F409-82DC-1E2C-61D8-EACB65D39817}"/>
              </a:ext>
            </a:extLst>
          </p:cNvPr>
          <p:cNvSpPr>
            <a:spLocks noGrp="1"/>
          </p:cNvSpPr>
          <p:nvPr>
            <p:ph type="title"/>
          </p:nvPr>
        </p:nvSpPr>
        <p:spPr>
          <a:xfrm>
            <a:off x="338328" y="256032"/>
            <a:ext cx="9390888" cy="535531"/>
          </a:xfrm>
        </p:spPr>
        <p:txBody>
          <a:bodyPr anchor="t" anchorCtr="0">
            <a:spAutoFit/>
          </a:bodyPr>
          <a:lstStyle>
            <a:lvl1pPr>
              <a:defRPr sz="32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able Placeholder 2">
            <a:extLst>
              <a:ext uri="{FF2B5EF4-FFF2-40B4-BE49-F238E27FC236}">
                <a16:creationId xmlns:a16="http://schemas.microsoft.com/office/drawing/2014/main" id="{917BC485-4920-CE13-F2FD-393C805612DF}"/>
              </a:ext>
            </a:extLst>
          </p:cNvPr>
          <p:cNvSpPr>
            <a:spLocks noGrp="1"/>
          </p:cNvSpPr>
          <p:nvPr>
            <p:ph type="tbl" sz="quarter" idx="10"/>
          </p:nvPr>
        </p:nvSpPr>
        <p:spPr>
          <a:xfrm>
            <a:off x="338328" y="914400"/>
            <a:ext cx="10515600" cy="4602162"/>
          </a:xfrm>
        </p:spPr>
        <p:txBody>
          <a:bodyPr/>
          <a:lstStyle/>
          <a:p>
            <a:endParaRPr lang="en-US" dirty="0"/>
          </a:p>
        </p:txBody>
      </p:sp>
      <p:sp>
        <p:nvSpPr>
          <p:cNvPr id="19" name="Text Placeholder 7">
            <a:extLst>
              <a:ext uri="{FF2B5EF4-FFF2-40B4-BE49-F238E27FC236}">
                <a16:creationId xmlns:a16="http://schemas.microsoft.com/office/drawing/2014/main" id="{5951C2DB-752A-DD44-DF97-441EA6F4FE2C}"/>
              </a:ext>
            </a:extLst>
          </p:cNvPr>
          <p:cNvSpPr>
            <a:spLocks noGrp="1"/>
          </p:cNvSpPr>
          <p:nvPr>
            <p:ph type="body" sz="quarter" idx="11"/>
          </p:nvPr>
        </p:nvSpPr>
        <p:spPr>
          <a:xfrm>
            <a:off x="12692970" y="47180"/>
            <a:ext cx="1621744" cy="512083"/>
          </a:xfrm>
        </p:spPr>
        <p:txBody>
          <a:bodyPr>
            <a:normAutofit/>
          </a:bodyPr>
          <a:lstStyle>
            <a:lvl1pPr marL="0" indent="0">
              <a:lnSpc>
                <a:spcPct val="100000"/>
              </a:lnSpc>
              <a:buFont typeface="Arial" panose="020B0604020202020204" pitchFamily="34" charset="0"/>
              <a:buNone/>
              <a:defRPr sz="14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0" name="Picture Placeholder 9">
            <a:extLst>
              <a:ext uri="{FF2B5EF4-FFF2-40B4-BE49-F238E27FC236}">
                <a16:creationId xmlns:a16="http://schemas.microsoft.com/office/drawing/2014/main" id="{7BB10FBB-0D74-3186-0FC9-3B0F45BF7DAA}"/>
              </a:ext>
            </a:extLst>
          </p:cNvPr>
          <p:cNvSpPr>
            <a:spLocks noGrp="1"/>
          </p:cNvSpPr>
          <p:nvPr>
            <p:ph type="pic" sz="quarter" idx="12"/>
          </p:nvPr>
        </p:nvSpPr>
        <p:spPr>
          <a:xfrm>
            <a:off x="12692969" y="3418113"/>
            <a:ext cx="3636053" cy="1872344"/>
          </a:xfrm>
        </p:spPr>
        <p:txBody>
          <a:bodyPr/>
          <a:lstStyle/>
          <a:p>
            <a:endParaRPr lang="en-US" dirty="0"/>
          </a:p>
        </p:txBody>
      </p:sp>
      <p:sp>
        <p:nvSpPr>
          <p:cNvPr id="21" name="Text Placeholder 12">
            <a:extLst>
              <a:ext uri="{FF2B5EF4-FFF2-40B4-BE49-F238E27FC236}">
                <a16:creationId xmlns:a16="http://schemas.microsoft.com/office/drawing/2014/main" id="{032CCBCE-4609-D15E-6321-7BE5F716CC17}"/>
              </a:ext>
            </a:extLst>
          </p:cNvPr>
          <p:cNvSpPr>
            <a:spLocks noGrp="1"/>
          </p:cNvSpPr>
          <p:nvPr>
            <p:ph type="body" sz="quarter" idx="13"/>
          </p:nvPr>
        </p:nvSpPr>
        <p:spPr>
          <a:xfrm>
            <a:off x="12693650" y="719139"/>
            <a:ext cx="1621064" cy="480132"/>
          </a:xfrm>
        </p:spPr>
        <p:txBody>
          <a:bodyPr vert="horz" lIns="91440" tIns="45720" rIns="91440" bIns="45720" rtlCol="0">
            <a:normAutofit/>
          </a:bodyPr>
          <a:lstStyle>
            <a:lvl1pPr>
              <a:defRPr lang="en-US" sz="1400" dirty="0">
                <a:latin typeface="Arial" panose="020B0604020202020204" pitchFamily="34" charset="0"/>
                <a:cs typeface="Arial" panose="020B0604020202020204" pitchFamily="34" charset="0"/>
              </a:defRPr>
            </a:lvl1pPr>
          </a:lstStyle>
          <a:p>
            <a:pPr marL="0" lvl="0" indent="0">
              <a:lnSpc>
                <a:spcPct val="100000"/>
              </a:lnSpc>
              <a:buNone/>
            </a:pPr>
            <a:r>
              <a:rPr lang="en-US" dirty="0"/>
              <a:t>Click to edit Master text styles</a:t>
            </a:r>
          </a:p>
        </p:txBody>
      </p:sp>
      <p:sp>
        <p:nvSpPr>
          <p:cNvPr id="22" name="Text Placeholder 14">
            <a:extLst>
              <a:ext uri="{FF2B5EF4-FFF2-40B4-BE49-F238E27FC236}">
                <a16:creationId xmlns:a16="http://schemas.microsoft.com/office/drawing/2014/main" id="{DF4A141D-750C-A184-0644-D41283F8460E}"/>
              </a:ext>
            </a:extLst>
          </p:cNvPr>
          <p:cNvSpPr>
            <a:spLocks noGrp="1"/>
          </p:cNvSpPr>
          <p:nvPr>
            <p:ph type="body" sz="quarter" idx="14"/>
          </p:nvPr>
        </p:nvSpPr>
        <p:spPr>
          <a:xfrm>
            <a:off x="12693650" y="1359147"/>
            <a:ext cx="1621064" cy="512083"/>
          </a:xfrm>
        </p:spPr>
        <p:txBody>
          <a:bodyPr vert="horz" lIns="91440" tIns="45720" rIns="91440" bIns="45720" rtlCol="0">
            <a:normAutofit/>
          </a:bodyPr>
          <a:lstStyle>
            <a:lvl1pPr>
              <a:defRPr lang="en-US" sz="1400" dirty="0">
                <a:latin typeface="Arial" panose="020B0604020202020204" pitchFamily="34" charset="0"/>
                <a:cs typeface="Arial" panose="020B0604020202020204" pitchFamily="34" charset="0"/>
              </a:defRPr>
            </a:lvl1pPr>
          </a:lstStyle>
          <a:p>
            <a:pPr marL="0" lvl="0" indent="0">
              <a:lnSpc>
                <a:spcPct val="100000"/>
              </a:lnSpc>
              <a:buNone/>
            </a:pPr>
            <a:r>
              <a:rPr lang="en-US" dirty="0"/>
              <a:t>Click to edit Master text styles</a:t>
            </a:r>
          </a:p>
        </p:txBody>
      </p:sp>
      <p:sp>
        <p:nvSpPr>
          <p:cNvPr id="23" name="Text Placeholder 16">
            <a:extLst>
              <a:ext uri="{FF2B5EF4-FFF2-40B4-BE49-F238E27FC236}">
                <a16:creationId xmlns:a16="http://schemas.microsoft.com/office/drawing/2014/main" id="{2A43D2FC-39E1-E75D-1D72-8D216657647C}"/>
              </a:ext>
            </a:extLst>
          </p:cNvPr>
          <p:cNvSpPr>
            <a:spLocks noGrp="1"/>
          </p:cNvSpPr>
          <p:nvPr>
            <p:ph type="body" sz="quarter" idx="15"/>
          </p:nvPr>
        </p:nvSpPr>
        <p:spPr>
          <a:xfrm>
            <a:off x="12693650" y="2024063"/>
            <a:ext cx="1621064" cy="488950"/>
          </a:xfrm>
        </p:spPr>
        <p:txBody>
          <a:bodyPr vert="horz" lIns="91440" tIns="45720" rIns="91440" bIns="45720" rtlCol="0">
            <a:normAutofit/>
          </a:bodyPr>
          <a:lstStyle>
            <a:lvl1pPr>
              <a:defRPr lang="en-US" sz="1400" dirty="0">
                <a:latin typeface="Arial" panose="020B0604020202020204" pitchFamily="34" charset="0"/>
                <a:cs typeface="Arial" panose="020B0604020202020204" pitchFamily="34" charset="0"/>
              </a:defRPr>
            </a:lvl1pPr>
          </a:lstStyle>
          <a:p>
            <a:pPr marL="0" lvl="0" indent="0">
              <a:lnSpc>
                <a:spcPct val="100000"/>
              </a:lnSpc>
              <a:buNone/>
            </a:pPr>
            <a:r>
              <a:rPr lang="en-US" dirty="0"/>
              <a:t>Click to edit Master text styles</a:t>
            </a:r>
          </a:p>
        </p:txBody>
      </p:sp>
      <p:sp>
        <p:nvSpPr>
          <p:cNvPr id="24" name="Text Placeholder 18">
            <a:extLst>
              <a:ext uri="{FF2B5EF4-FFF2-40B4-BE49-F238E27FC236}">
                <a16:creationId xmlns:a16="http://schemas.microsoft.com/office/drawing/2014/main" id="{ABB37082-ECE1-BA3B-C3F1-23F27B2A659A}"/>
              </a:ext>
            </a:extLst>
          </p:cNvPr>
          <p:cNvSpPr>
            <a:spLocks noGrp="1"/>
          </p:cNvSpPr>
          <p:nvPr>
            <p:ph type="body" sz="quarter" idx="16"/>
          </p:nvPr>
        </p:nvSpPr>
        <p:spPr>
          <a:xfrm>
            <a:off x="14592753" y="37885"/>
            <a:ext cx="1752600" cy="511175"/>
          </a:xfrm>
        </p:spPr>
        <p:txBody>
          <a:bodyPr vert="horz" lIns="91440" tIns="45720" rIns="91440" bIns="45720" rtlCol="0">
            <a:normAutofit/>
          </a:bodyPr>
          <a:lstStyle>
            <a:lvl1pPr>
              <a:defRPr lang="en-US" sz="1400" dirty="0">
                <a:latin typeface="Arial" panose="020B0604020202020204" pitchFamily="34" charset="0"/>
                <a:cs typeface="Arial" panose="020B0604020202020204" pitchFamily="34" charset="0"/>
              </a:defRPr>
            </a:lvl1pPr>
          </a:lstStyle>
          <a:p>
            <a:pPr marL="0" lvl="0" indent="0">
              <a:lnSpc>
                <a:spcPct val="100000"/>
              </a:lnSpc>
              <a:buNone/>
            </a:pPr>
            <a:r>
              <a:rPr lang="en-US" dirty="0"/>
              <a:t>Click to edit Master text styles</a:t>
            </a:r>
          </a:p>
        </p:txBody>
      </p:sp>
      <p:sp>
        <p:nvSpPr>
          <p:cNvPr id="25" name="Text Placeholder 20">
            <a:extLst>
              <a:ext uri="{FF2B5EF4-FFF2-40B4-BE49-F238E27FC236}">
                <a16:creationId xmlns:a16="http://schemas.microsoft.com/office/drawing/2014/main" id="{A245D350-D1AC-C7C3-F2B2-E289F074A431}"/>
              </a:ext>
            </a:extLst>
          </p:cNvPr>
          <p:cNvSpPr>
            <a:spLocks noGrp="1"/>
          </p:cNvSpPr>
          <p:nvPr>
            <p:ph type="body" sz="quarter" idx="17"/>
          </p:nvPr>
        </p:nvSpPr>
        <p:spPr>
          <a:xfrm>
            <a:off x="12693650" y="2726531"/>
            <a:ext cx="1621064" cy="488950"/>
          </a:xfrm>
        </p:spPr>
        <p:txBody>
          <a:bodyPr vert="horz" lIns="91440" tIns="45720" rIns="91440" bIns="45720" rtlCol="0">
            <a:normAutofit/>
          </a:bodyPr>
          <a:lstStyle>
            <a:lvl1pPr>
              <a:defRPr lang="en-US" sz="1400" dirty="0">
                <a:latin typeface="Arial" panose="020B0604020202020204" pitchFamily="34" charset="0"/>
                <a:cs typeface="Arial" panose="020B0604020202020204" pitchFamily="34" charset="0"/>
              </a:defRPr>
            </a:lvl1pPr>
          </a:lstStyle>
          <a:p>
            <a:pPr marL="0" lvl="0" indent="0">
              <a:lnSpc>
                <a:spcPct val="100000"/>
              </a:lnSpc>
              <a:buNone/>
            </a:pPr>
            <a:r>
              <a:rPr lang="en-US" dirty="0"/>
              <a:t>Click to edit Master text styles</a:t>
            </a:r>
          </a:p>
        </p:txBody>
      </p:sp>
      <p:sp>
        <p:nvSpPr>
          <p:cNvPr id="26" name="Text Placeholder 22">
            <a:extLst>
              <a:ext uri="{FF2B5EF4-FFF2-40B4-BE49-F238E27FC236}">
                <a16:creationId xmlns:a16="http://schemas.microsoft.com/office/drawing/2014/main" id="{1BED086E-0D62-FEB3-6A76-9284C90216C1}"/>
              </a:ext>
            </a:extLst>
          </p:cNvPr>
          <p:cNvSpPr>
            <a:spLocks noGrp="1"/>
          </p:cNvSpPr>
          <p:nvPr>
            <p:ph type="body" sz="quarter" idx="18"/>
          </p:nvPr>
        </p:nvSpPr>
        <p:spPr>
          <a:xfrm>
            <a:off x="14576424" y="707021"/>
            <a:ext cx="1752600" cy="479425"/>
          </a:xfrm>
        </p:spPr>
        <p:txBody>
          <a:bodyPr vert="horz" lIns="91440" tIns="45720" rIns="91440" bIns="45720" rtlCol="0">
            <a:normAutofit/>
          </a:bodyPr>
          <a:lstStyle>
            <a:lvl1pPr>
              <a:defRPr lang="en-US" sz="1400" dirty="0">
                <a:latin typeface="Arial" panose="020B0604020202020204" pitchFamily="34" charset="0"/>
                <a:cs typeface="Arial" panose="020B0604020202020204" pitchFamily="34" charset="0"/>
              </a:defRPr>
            </a:lvl1pPr>
          </a:lstStyle>
          <a:p>
            <a:pPr marL="0" lvl="0" indent="0">
              <a:lnSpc>
                <a:spcPct val="100000"/>
              </a:lnSpc>
              <a:buNone/>
            </a:pPr>
            <a:r>
              <a:rPr lang="en-US" dirty="0"/>
              <a:t>Click to edit Master text styles</a:t>
            </a:r>
          </a:p>
        </p:txBody>
      </p:sp>
      <p:sp>
        <p:nvSpPr>
          <p:cNvPr id="27" name="Text Placeholder 24">
            <a:extLst>
              <a:ext uri="{FF2B5EF4-FFF2-40B4-BE49-F238E27FC236}">
                <a16:creationId xmlns:a16="http://schemas.microsoft.com/office/drawing/2014/main" id="{F4DDD007-8F12-91A5-D8FB-314F95FBAD32}"/>
              </a:ext>
            </a:extLst>
          </p:cNvPr>
          <p:cNvSpPr>
            <a:spLocks noGrp="1"/>
          </p:cNvSpPr>
          <p:nvPr>
            <p:ph type="body" sz="quarter" idx="19"/>
          </p:nvPr>
        </p:nvSpPr>
        <p:spPr>
          <a:xfrm>
            <a:off x="14554199" y="1353248"/>
            <a:ext cx="1774825" cy="511175"/>
          </a:xfrm>
        </p:spPr>
        <p:txBody>
          <a:bodyPr vert="horz" lIns="91440" tIns="45720" rIns="91440" bIns="45720" rtlCol="0">
            <a:normAutofit/>
          </a:bodyPr>
          <a:lstStyle>
            <a:lvl1pPr>
              <a:defRPr lang="en-US" sz="1400" dirty="0">
                <a:latin typeface="Arial" panose="020B0604020202020204" pitchFamily="34" charset="0"/>
                <a:cs typeface="Arial" panose="020B0604020202020204" pitchFamily="34" charset="0"/>
              </a:defRPr>
            </a:lvl1pPr>
          </a:lstStyle>
          <a:p>
            <a:pPr marL="0" lvl="0" indent="0">
              <a:lnSpc>
                <a:spcPct val="100000"/>
              </a:lnSpc>
              <a:buNone/>
            </a:pPr>
            <a:r>
              <a:rPr lang="en-US" dirty="0"/>
              <a:t>Click to edit Master text styles</a:t>
            </a:r>
          </a:p>
        </p:txBody>
      </p:sp>
      <p:sp>
        <p:nvSpPr>
          <p:cNvPr id="28" name="Text Placeholder 26">
            <a:extLst>
              <a:ext uri="{FF2B5EF4-FFF2-40B4-BE49-F238E27FC236}">
                <a16:creationId xmlns:a16="http://schemas.microsoft.com/office/drawing/2014/main" id="{F7BF78AF-74E6-FD10-3BA2-D8D1AEF580D4}"/>
              </a:ext>
            </a:extLst>
          </p:cNvPr>
          <p:cNvSpPr>
            <a:spLocks noGrp="1"/>
          </p:cNvSpPr>
          <p:nvPr>
            <p:ph type="body" sz="quarter" idx="20"/>
          </p:nvPr>
        </p:nvSpPr>
        <p:spPr>
          <a:xfrm>
            <a:off x="14554198" y="1983935"/>
            <a:ext cx="1774825" cy="523875"/>
          </a:xfrm>
        </p:spPr>
        <p:txBody>
          <a:bodyPr vert="horz" lIns="91440" tIns="45720" rIns="91440" bIns="45720" rtlCol="0">
            <a:normAutofit/>
          </a:bodyPr>
          <a:lstStyle>
            <a:lvl1pPr>
              <a:defRPr lang="en-US" sz="1400" dirty="0">
                <a:latin typeface="Arial" panose="020B0604020202020204" pitchFamily="34" charset="0"/>
                <a:cs typeface="Arial" panose="020B0604020202020204" pitchFamily="34" charset="0"/>
              </a:defRPr>
            </a:lvl1pPr>
          </a:lstStyle>
          <a:p>
            <a:pPr marL="0" lvl="0" indent="0">
              <a:lnSpc>
                <a:spcPct val="100000"/>
              </a:lnSpc>
              <a:buNone/>
            </a:pPr>
            <a:r>
              <a:rPr lang="en-US" dirty="0"/>
              <a:t>Click to edit Master text styles</a:t>
            </a:r>
          </a:p>
        </p:txBody>
      </p:sp>
      <p:sp>
        <p:nvSpPr>
          <p:cNvPr id="29" name="Text Placeholder 29">
            <a:extLst>
              <a:ext uri="{FF2B5EF4-FFF2-40B4-BE49-F238E27FC236}">
                <a16:creationId xmlns:a16="http://schemas.microsoft.com/office/drawing/2014/main" id="{CAF5DCF6-AED9-11D3-A373-3FF5282AC5D5}"/>
              </a:ext>
            </a:extLst>
          </p:cNvPr>
          <p:cNvSpPr>
            <a:spLocks noGrp="1"/>
          </p:cNvSpPr>
          <p:nvPr>
            <p:ph type="body" sz="quarter" idx="21"/>
          </p:nvPr>
        </p:nvSpPr>
        <p:spPr>
          <a:xfrm>
            <a:off x="14522448" y="2744809"/>
            <a:ext cx="1806575" cy="512308"/>
          </a:xfrm>
        </p:spPr>
        <p:txBody>
          <a:bodyPr vert="horz" lIns="91440" tIns="45720" rIns="91440" bIns="45720" rtlCol="0">
            <a:normAutofit/>
          </a:bodyPr>
          <a:lstStyle>
            <a:lvl1pPr>
              <a:defRPr lang="en-US" sz="1400" dirty="0">
                <a:latin typeface="Arial" panose="020B0604020202020204" pitchFamily="34" charset="0"/>
                <a:cs typeface="Arial" panose="020B0604020202020204" pitchFamily="34" charset="0"/>
              </a:defRPr>
            </a:lvl1pPr>
          </a:lstStyle>
          <a:p>
            <a:pPr marL="0" lvl="0" indent="0">
              <a:lnSpc>
                <a:spcPct val="100000"/>
              </a:lnSpc>
              <a:buNone/>
            </a:pPr>
            <a:r>
              <a:rPr lang="en-US" dirty="0"/>
              <a:t>Click to edit Master text styles</a:t>
            </a:r>
          </a:p>
        </p:txBody>
      </p:sp>
      <p:sp>
        <p:nvSpPr>
          <p:cNvPr id="30" name="Picture Placeholder 2">
            <a:extLst>
              <a:ext uri="{FF2B5EF4-FFF2-40B4-BE49-F238E27FC236}">
                <a16:creationId xmlns:a16="http://schemas.microsoft.com/office/drawing/2014/main" id="{6BC50CEC-DDE3-7A77-EF50-7D3A2D86B3B5}"/>
              </a:ext>
            </a:extLst>
          </p:cNvPr>
          <p:cNvSpPr>
            <a:spLocks noGrp="1"/>
          </p:cNvSpPr>
          <p:nvPr>
            <p:ph type="pic" sz="quarter" idx="22"/>
          </p:nvPr>
        </p:nvSpPr>
        <p:spPr>
          <a:xfrm>
            <a:off x="12693650" y="5499100"/>
            <a:ext cx="3635375" cy="1430338"/>
          </a:xfrm>
        </p:spPr>
        <p:txBody>
          <a:bodyPr/>
          <a:lstStyle/>
          <a:p>
            <a:endParaRPr lang="en-US"/>
          </a:p>
        </p:txBody>
      </p:sp>
      <p:sp>
        <p:nvSpPr>
          <p:cNvPr id="31" name="Text Placeholder 7">
            <a:extLst>
              <a:ext uri="{FF2B5EF4-FFF2-40B4-BE49-F238E27FC236}">
                <a16:creationId xmlns:a16="http://schemas.microsoft.com/office/drawing/2014/main" id="{CAF31E2E-33D2-C5CC-7EC2-BEA5ACD30B02}"/>
              </a:ext>
            </a:extLst>
          </p:cNvPr>
          <p:cNvSpPr>
            <a:spLocks noGrp="1"/>
          </p:cNvSpPr>
          <p:nvPr>
            <p:ph type="body" sz="quarter" idx="23"/>
          </p:nvPr>
        </p:nvSpPr>
        <p:spPr>
          <a:xfrm>
            <a:off x="16536757" y="36977"/>
            <a:ext cx="1621744" cy="512083"/>
          </a:xfrm>
        </p:spPr>
        <p:txBody>
          <a:bodyPr>
            <a:normAutofit/>
          </a:bodyPr>
          <a:lstStyle>
            <a:lvl1pPr marL="0" indent="0">
              <a:lnSpc>
                <a:spcPct val="100000"/>
              </a:lnSpc>
              <a:buFont typeface="Arial" panose="020B0604020202020204" pitchFamily="34" charset="0"/>
              <a:buNone/>
              <a:defRPr sz="14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2" name="Text Placeholder 12">
            <a:extLst>
              <a:ext uri="{FF2B5EF4-FFF2-40B4-BE49-F238E27FC236}">
                <a16:creationId xmlns:a16="http://schemas.microsoft.com/office/drawing/2014/main" id="{A2268692-95A8-4B51-B256-5CF437375E73}"/>
              </a:ext>
            </a:extLst>
          </p:cNvPr>
          <p:cNvSpPr>
            <a:spLocks noGrp="1"/>
          </p:cNvSpPr>
          <p:nvPr>
            <p:ph type="body" sz="quarter" idx="24"/>
          </p:nvPr>
        </p:nvSpPr>
        <p:spPr>
          <a:xfrm>
            <a:off x="16537437" y="708936"/>
            <a:ext cx="1621064" cy="480132"/>
          </a:xfrm>
        </p:spPr>
        <p:txBody>
          <a:bodyPr vert="horz" lIns="91440" tIns="45720" rIns="91440" bIns="45720" rtlCol="0">
            <a:normAutofit/>
          </a:bodyPr>
          <a:lstStyle>
            <a:lvl1pPr>
              <a:defRPr lang="en-US" sz="1400" dirty="0">
                <a:latin typeface="Arial" panose="020B0604020202020204" pitchFamily="34" charset="0"/>
                <a:cs typeface="Arial" panose="020B0604020202020204" pitchFamily="34" charset="0"/>
              </a:defRPr>
            </a:lvl1pPr>
          </a:lstStyle>
          <a:p>
            <a:pPr marL="0" lvl="0" indent="0">
              <a:lnSpc>
                <a:spcPct val="100000"/>
              </a:lnSpc>
              <a:buNone/>
            </a:pPr>
            <a:r>
              <a:rPr lang="en-US" dirty="0"/>
              <a:t>Click to edit Master text styles</a:t>
            </a:r>
          </a:p>
        </p:txBody>
      </p:sp>
      <p:sp>
        <p:nvSpPr>
          <p:cNvPr id="33" name="Text Placeholder 14">
            <a:extLst>
              <a:ext uri="{FF2B5EF4-FFF2-40B4-BE49-F238E27FC236}">
                <a16:creationId xmlns:a16="http://schemas.microsoft.com/office/drawing/2014/main" id="{B36A37D5-959E-8DFE-6FCF-C3B29FDEACE7}"/>
              </a:ext>
            </a:extLst>
          </p:cNvPr>
          <p:cNvSpPr>
            <a:spLocks noGrp="1"/>
          </p:cNvSpPr>
          <p:nvPr>
            <p:ph type="body" sz="quarter" idx="25"/>
          </p:nvPr>
        </p:nvSpPr>
        <p:spPr>
          <a:xfrm>
            <a:off x="16537437" y="1348944"/>
            <a:ext cx="1621064" cy="512083"/>
          </a:xfrm>
        </p:spPr>
        <p:txBody>
          <a:bodyPr vert="horz" lIns="91440" tIns="45720" rIns="91440" bIns="45720" rtlCol="0">
            <a:normAutofit/>
          </a:bodyPr>
          <a:lstStyle>
            <a:lvl1pPr>
              <a:defRPr lang="en-US" sz="1400" dirty="0">
                <a:latin typeface="Arial" panose="020B0604020202020204" pitchFamily="34" charset="0"/>
                <a:cs typeface="Arial" panose="020B0604020202020204" pitchFamily="34" charset="0"/>
              </a:defRPr>
            </a:lvl1pPr>
          </a:lstStyle>
          <a:p>
            <a:pPr marL="0" lvl="0" indent="0">
              <a:lnSpc>
                <a:spcPct val="100000"/>
              </a:lnSpc>
              <a:buNone/>
            </a:pPr>
            <a:r>
              <a:rPr lang="en-US" dirty="0"/>
              <a:t>Click to edit Master text styles</a:t>
            </a:r>
          </a:p>
        </p:txBody>
      </p:sp>
      <p:sp>
        <p:nvSpPr>
          <p:cNvPr id="34" name="Text Placeholder 16">
            <a:extLst>
              <a:ext uri="{FF2B5EF4-FFF2-40B4-BE49-F238E27FC236}">
                <a16:creationId xmlns:a16="http://schemas.microsoft.com/office/drawing/2014/main" id="{40DEFC4C-47A0-D70F-61D4-E7A9CA607159}"/>
              </a:ext>
            </a:extLst>
          </p:cNvPr>
          <p:cNvSpPr>
            <a:spLocks noGrp="1"/>
          </p:cNvSpPr>
          <p:nvPr>
            <p:ph type="body" sz="quarter" idx="26"/>
          </p:nvPr>
        </p:nvSpPr>
        <p:spPr>
          <a:xfrm>
            <a:off x="16537437" y="2013860"/>
            <a:ext cx="1621064" cy="488950"/>
          </a:xfrm>
        </p:spPr>
        <p:txBody>
          <a:bodyPr vert="horz" lIns="91440" tIns="45720" rIns="91440" bIns="45720" rtlCol="0">
            <a:normAutofit/>
          </a:bodyPr>
          <a:lstStyle>
            <a:lvl1pPr>
              <a:defRPr lang="en-US" sz="1400" dirty="0">
                <a:latin typeface="Arial" panose="020B0604020202020204" pitchFamily="34" charset="0"/>
                <a:cs typeface="Arial" panose="020B0604020202020204" pitchFamily="34" charset="0"/>
              </a:defRPr>
            </a:lvl1pPr>
          </a:lstStyle>
          <a:p>
            <a:pPr marL="0" lvl="0" indent="0">
              <a:lnSpc>
                <a:spcPct val="100000"/>
              </a:lnSpc>
              <a:buNone/>
            </a:pPr>
            <a:r>
              <a:rPr lang="en-US" dirty="0"/>
              <a:t>Click to edit Master text styles</a:t>
            </a:r>
          </a:p>
        </p:txBody>
      </p:sp>
      <p:sp>
        <p:nvSpPr>
          <p:cNvPr id="35" name="Text Placeholder 20">
            <a:extLst>
              <a:ext uri="{FF2B5EF4-FFF2-40B4-BE49-F238E27FC236}">
                <a16:creationId xmlns:a16="http://schemas.microsoft.com/office/drawing/2014/main" id="{7558EF8A-36CB-6B61-2124-28D503A9D3BC}"/>
              </a:ext>
            </a:extLst>
          </p:cNvPr>
          <p:cNvSpPr>
            <a:spLocks noGrp="1"/>
          </p:cNvSpPr>
          <p:nvPr>
            <p:ph type="body" sz="quarter" idx="27"/>
          </p:nvPr>
        </p:nvSpPr>
        <p:spPr>
          <a:xfrm>
            <a:off x="16537437" y="2716328"/>
            <a:ext cx="1621064" cy="488950"/>
          </a:xfrm>
        </p:spPr>
        <p:txBody>
          <a:bodyPr vert="horz" lIns="91440" tIns="45720" rIns="91440" bIns="45720" rtlCol="0">
            <a:normAutofit/>
          </a:bodyPr>
          <a:lstStyle>
            <a:lvl1pPr>
              <a:defRPr lang="en-US" sz="1400" dirty="0">
                <a:latin typeface="Arial" panose="020B0604020202020204" pitchFamily="34" charset="0"/>
                <a:cs typeface="Arial" panose="020B0604020202020204" pitchFamily="34" charset="0"/>
              </a:defRPr>
            </a:lvl1pPr>
          </a:lstStyle>
          <a:p>
            <a:pPr marL="0" lvl="0" indent="0">
              <a:lnSpc>
                <a:spcPct val="100000"/>
              </a:lnSpc>
              <a:buNone/>
            </a:pPr>
            <a:r>
              <a:rPr lang="en-US" dirty="0"/>
              <a:t>Click to edit Master text styles</a:t>
            </a:r>
          </a:p>
        </p:txBody>
      </p:sp>
    </p:spTree>
    <p:extLst>
      <p:ext uri="{BB962C8B-B14F-4D97-AF65-F5344CB8AC3E}">
        <p14:creationId xmlns:p14="http://schemas.microsoft.com/office/powerpoint/2010/main" val="23681388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E072C-01F8-F1A4-DC84-CBA75166DF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804B32-D56B-8610-C8D3-BCF84C257D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447A7C-D0F8-A101-5598-EFC34F27FED1}"/>
              </a:ext>
            </a:extLst>
          </p:cNvPr>
          <p:cNvSpPr>
            <a:spLocks noGrp="1"/>
          </p:cNvSpPr>
          <p:nvPr>
            <p:ph type="dt" sz="half" idx="10"/>
          </p:nvPr>
        </p:nvSpPr>
        <p:spPr/>
        <p:txBody>
          <a:bodyPr/>
          <a:lstStyle/>
          <a:p>
            <a:fld id="{6A157876-82C5-48EB-87B7-9587C35D09AF}" type="datetimeFigureOut">
              <a:rPr lang="en-US" smtClean="0"/>
              <a:t>11/7/2022</a:t>
            </a:fld>
            <a:endParaRPr lang="en-US"/>
          </a:p>
        </p:txBody>
      </p:sp>
      <p:sp>
        <p:nvSpPr>
          <p:cNvPr id="5" name="Footer Placeholder 4">
            <a:extLst>
              <a:ext uri="{FF2B5EF4-FFF2-40B4-BE49-F238E27FC236}">
                <a16:creationId xmlns:a16="http://schemas.microsoft.com/office/drawing/2014/main" id="{CD38CE12-5AF4-5937-F8CA-2967E5368A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9F4EB-0D2D-CA35-D1B6-A58DA1D822BB}"/>
              </a:ext>
            </a:extLst>
          </p:cNvPr>
          <p:cNvSpPr>
            <a:spLocks noGrp="1"/>
          </p:cNvSpPr>
          <p:nvPr>
            <p:ph type="sldNum" sz="quarter" idx="12"/>
          </p:nvPr>
        </p:nvSpPr>
        <p:spPr/>
        <p:txBody>
          <a:bodyPr/>
          <a:lstStyle/>
          <a:p>
            <a:fld id="{C1627596-5E92-4DDF-BB19-225511840965}" type="slidenum">
              <a:rPr lang="en-US" smtClean="0"/>
              <a:t>‹#›</a:t>
            </a:fld>
            <a:endParaRPr lang="en-US"/>
          </a:p>
        </p:txBody>
      </p:sp>
    </p:spTree>
    <p:extLst>
      <p:ext uri="{BB962C8B-B14F-4D97-AF65-F5344CB8AC3E}">
        <p14:creationId xmlns:p14="http://schemas.microsoft.com/office/powerpoint/2010/main" val="41106306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96B69-4AA5-AEC9-94E4-18DB3D676B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EEAB91-2627-25BC-6F97-2F3DDE2BDB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8404D1-175F-0437-0650-ED6429F1F460}"/>
              </a:ext>
            </a:extLst>
          </p:cNvPr>
          <p:cNvSpPr>
            <a:spLocks noGrp="1"/>
          </p:cNvSpPr>
          <p:nvPr>
            <p:ph type="dt" sz="half" idx="10"/>
          </p:nvPr>
        </p:nvSpPr>
        <p:spPr/>
        <p:txBody>
          <a:bodyPr/>
          <a:lstStyle/>
          <a:p>
            <a:fld id="{6A157876-82C5-48EB-87B7-9587C35D09AF}" type="datetimeFigureOut">
              <a:rPr lang="en-US" smtClean="0"/>
              <a:t>11/7/2022</a:t>
            </a:fld>
            <a:endParaRPr lang="en-US"/>
          </a:p>
        </p:txBody>
      </p:sp>
      <p:sp>
        <p:nvSpPr>
          <p:cNvPr id="5" name="Footer Placeholder 4">
            <a:extLst>
              <a:ext uri="{FF2B5EF4-FFF2-40B4-BE49-F238E27FC236}">
                <a16:creationId xmlns:a16="http://schemas.microsoft.com/office/drawing/2014/main" id="{A034E73F-1A56-0CD8-5F9E-0303B177C7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8995E6-2DE4-26A4-D596-A66C0E52CA22}"/>
              </a:ext>
            </a:extLst>
          </p:cNvPr>
          <p:cNvSpPr>
            <a:spLocks noGrp="1"/>
          </p:cNvSpPr>
          <p:nvPr>
            <p:ph type="sldNum" sz="quarter" idx="12"/>
          </p:nvPr>
        </p:nvSpPr>
        <p:spPr/>
        <p:txBody>
          <a:bodyPr/>
          <a:lstStyle/>
          <a:p>
            <a:fld id="{C1627596-5E92-4DDF-BB19-225511840965}" type="slidenum">
              <a:rPr lang="en-US" smtClean="0"/>
              <a:t>‹#›</a:t>
            </a:fld>
            <a:endParaRPr lang="en-US"/>
          </a:p>
        </p:txBody>
      </p:sp>
    </p:spTree>
    <p:extLst>
      <p:ext uri="{BB962C8B-B14F-4D97-AF65-F5344CB8AC3E}">
        <p14:creationId xmlns:p14="http://schemas.microsoft.com/office/powerpoint/2010/main" val="39549434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62AF2-45D7-1523-95F9-D5E6ED00C9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F486F0-8639-76FA-1439-2C891FF2D6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7C7F80-5112-E578-04E4-3105000CAF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9082CD-9EDE-53D3-06AF-C87AAFA0B4A5}"/>
              </a:ext>
            </a:extLst>
          </p:cNvPr>
          <p:cNvSpPr>
            <a:spLocks noGrp="1"/>
          </p:cNvSpPr>
          <p:nvPr>
            <p:ph type="dt" sz="half" idx="10"/>
          </p:nvPr>
        </p:nvSpPr>
        <p:spPr/>
        <p:txBody>
          <a:bodyPr/>
          <a:lstStyle/>
          <a:p>
            <a:fld id="{6A157876-82C5-48EB-87B7-9587C35D09AF}" type="datetimeFigureOut">
              <a:rPr lang="en-US" smtClean="0"/>
              <a:t>11/7/2022</a:t>
            </a:fld>
            <a:endParaRPr lang="en-US"/>
          </a:p>
        </p:txBody>
      </p:sp>
      <p:sp>
        <p:nvSpPr>
          <p:cNvPr id="6" name="Footer Placeholder 5">
            <a:extLst>
              <a:ext uri="{FF2B5EF4-FFF2-40B4-BE49-F238E27FC236}">
                <a16:creationId xmlns:a16="http://schemas.microsoft.com/office/drawing/2014/main" id="{0C492B39-5AF2-16FE-06DB-0515A8DC4B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3E52A1-C499-D692-29D2-E003BDBE9303}"/>
              </a:ext>
            </a:extLst>
          </p:cNvPr>
          <p:cNvSpPr>
            <a:spLocks noGrp="1"/>
          </p:cNvSpPr>
          <p:nvPr>
            <p:ph type="sldNum" sz="quarter" idx="12"/>
          </p:nvPr>
        </p:nvSpPr>
        <p:spPr/>
        <p:txBody>
          <a:bodyPr/>
          <a:lstStyle/>
          <a:p>
            <a:fld id="{C1627596-5E92-4DDF-BB19-225511840965}" type="slidenum">
              <a:rPr lang="en-US" smtClean="0"/>
              <a:t>‹#›</a:t>
            </a:fld>
            <a:endParaRPr lang="en-US"/>
          </a:p>
        </p:txBody>
      </p:sp>
    </p:spTree>
    <p:extLst>
      <p:ext uri="{BB962C8B-B14F-4D97-AF65-F5344CB8AC3E}">
        <p14:creationId xmlns:p14="http://schemas.microsoft.com/office/powerpoint/2010/main" val="14482212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0F31-54F9-38DC-FC86-9A0F78A5C7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8BF96C-C195-1BB9-BECC-F4C9AA0186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781C90-57AC-C2F6-895C-1653C906DB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5E751A-C7F0-E2B5-AE85-2D7A811F53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A907A9-D30B-6D42-DE73-3DCEE0A4A6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7338A1-9530-6174-D822-C44BBD8A407A}"/>
              </a:ext>
            </a:extLst>
          </p:cNvPr>
          <p:cNvSpPr>
            <a:spLocks noGrp="1"/>
          </p:cNvSpPr>
          <p:nvPr>
            <p:ph type="dt" sz="half" idx="10"/>
          </p:nvPr>
        </p:nvSpPr>
        <p:spPr/>
        <p:txBody>
          <a:bodyPr/>
          <a:lstStyle/>
          <a:p>
            <a:fld id="{6A157876-82C5-48EB-87B7-9587C35D09AF}" type="datetimeFigureOut">
              <a:rPr lang="en-US" smtClean="0"/>
              <a:t>11/7/2022</a:t>
            </a:fld>
            <a:endParaRPr lang="en-US"/>
          </a:p>
        </p:txBody>
      </p:sp>
      <p:sp>
        <p:nvSpPr>
          <p:cNvPr id="8" name="Footer Placeholder 7">
            <a:extLst>
              <a:ext uri="{FF2B5EF4-FFF2-40B4-BE49-F238E27FC236}">
                <a16:creationId xmlns:a16="http://schemas.microsoft.com/office/drawing/2014/main" id="{1F6A3196-6D86-9E79-B996-9D61701163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D500E2-50C0-2A1F-A822-314448C3A9F2}"/>
              </a:ext>
            </a:extLst>
          </p:cNvPr>
          <p:cNvSpPr>
            <a:spLocks noGrp="1"/>
          </p:cNvSpPr>
          <p:nvPr>
            <p:ph type="sldNum" sz="quarter" idx="12"/>
          </p:nvPr>
        </p:nvSpPr>
        <p:spPr/>
        <p:txBody>
          <a:bodyPr/>
          <a:lstStyle/>
          <a:p>
            <a:fld id="{C1627596-5E92-4DDF-BB19-225511840965}" type="slidenum">
              <a:rPr lang="en-US" smtClean="0"/>
              <a:t>‹#›</a:t>
            </a:fld>
            <a:endParaRPr lang="en-US"/>
          </a:p>
        </p:txBody>
      </p:sp>
    </p:spTree>
    <p:extLst>
      <p:ext uri="{BB962C8B-B14F-4D97-AF65-F5344CB8AC3E}">
        <p14:creationId xmlns:p14="http://schemas.microsoft.com/office/powerpoint/2010/main" val="28517873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2187-F6EB-60F0-BBC8-1782AB66FA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162DE7-E90A-6F95-075E-D79B756A4131}"/>
              </a:ext>
            </a:extLst>
          </p:cNvPr>
          <p:cNvSpPr>
            <a:spLocks noGrp="1"/>
          </p:cNvSpPr>
          <p:nvPr>
            <p:ph type="dt" sz="half" idx="10"/>
          </p:nvPr>
        </p:nvSpPr>
        <p:spPr/>
        <p:txBody>
          <a:bodyPr/>
          <a:lstStyle/>
          <a:p>
            <a:fld id="{6A157876-82C5-48EB-87B7-9587C35D09AF}" type="datetimeFigureOut">
              <a:rPr lang="en-US" smtClean="0"/>
              <a:t>11/7/2022</a:t>
            </a:fld>
            <a:endParaRPr lang="en-US"/>
          </a:p>
        </p:txBody>
      </p:sp>
      <p:sp>
        <p:nvSpPr>
          <p:cNvPr id="4" name="Footer Placeholder 3">
            <a:extLst>
              <a:ext uri="{FF2B5EF4-FFF2-40B4-BE49-F238E27FC236}">
                <a16:creationId xmlns:a16="http://schemas.microsoft.com/office/drawing/2014/main" id="{A16D46A3-5071-91D8-4F5D-D2C2991593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F98E78-7F70-1AD3-0DC2-F60CA47ED1A1}"/>
              </a:ext>
            </a:extLst>
          </p:cNvPr>
          <p:cNvSpPr>
            <a:spLocks noGrp="1"/>
          </p:cNvSpPr>
          <p:nvPr>
            <p:ph type="sldNum" sz="quarter" idx="12"/>
          </p:nvPr>
        </p:nvSpPr>
        <p:spPr/>
        <p:txBody>
          <a:bodyPr/>
          <a:lstStyle/>
          <a:p>
            <a:fld id="{C1627596-5E92-4DDF-BB19-225511840965}" type="slidenum">
              <a:rPr lang="en-US" smtClean="0"/>
              <a:t>‹#›</a:t>
            </a:fld>
            <a:endParaRPr lang="en-US"/>
          </a:p>
        </p:txBody>
      </p:sp>
    </p:spTree>
    <p:extLst>
      <p:ext uri="{BB962C8B-B14F-4D97-AF65-F5344CB8AC3E}">
        <p14:creationId xmlns:p14="http://schemas.microsoft.com/office/powerpoint/2010/main" val="5787551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A1E76B-6B15-F778-45E5-A89AEB887963}"/>
              </a:ext>
            </a:extLst>
          </p:cNvPr>
          <p:cNvSpPr>
            <a:spLocks noGrp="1"/>
          </p:cNvSpPr>
          <p:nvPr>
            <p:ph type="dt" sz="half" idx="10"/>
          </p:nvPr>
        </p:nvSpPr>
        <p:spPr/>
        <p:txBody>
          <a:bodyPr/>
          <a:lstStyle/>
          <a:p>
            <a:fld id="{6A157876-82C5-48EB-87B7-9587C35D09AF}" type="datetimeFigureOut">
              <a:rPr lang="en-US" smtClean="0"/>
              <a:t>11/7/2022</a:t>
            </a:fld>
            <a:endParaRPr lang="en-US"/>
          </a:p>
        </p:txBody>
      </p:sp>
      <p:sp>
        <p:nvSpPr>
          <p:cNvPr id="3" name="Footer Placeholder 2">
            <a:extLst>
              <a:ext uri="{FF2B5EF4-FFF2-40B4-BE49-F238E27FC236}">
                <a16:creationId xmlns:a16="http://schemas.microsoft.com/office/drawing/2014/main" id="{F00E1C1F-3A5E-C64A-58D3-7F9692D2EC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6A1C31-D470-E0D7-6A60-68FAF8F4D259}"/>
              </a:ext>
            </a:extLst>
          </p:cNvPr>
          <p:cNvSpPr>
            <a:spLocks noGrp="1"/>
          </p:cNvSpPr>
          <p:nvPr>
            <p:ph type="sldNum" sz="quarter" idx="12"/>
          </p:nvPr>
        </p:nvSpPr>
        <p:spPr/>
        <p:txBody>
          <a:bodyPr/>
          <a:lstStyle/>
          <a:p>
            <a:fld id="{C1627596-5E92-4DDF-BB19-225511840965}" type="slidenum">
              <a:rPr lang="en-US" smtClean="0"/>
              <a:t>‹#›</a:t>
            </a:fld>
            <a:endParaRPr lang="en-US"/>
          </a:p>
        </p:txBody>
      </p:sp>
    </p:spTree>
    <p:extLst>
      <p:ext uri="{BB962C8B-B14F-4D97-AF65-F5344CB8AC3E}">
        <p14:creationId xmlns:p14="http://schemas.microsoft.com/office/powerpoint/2010/main" val="8153396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C04ED-3E91-01E9-C8F2-29D4BDFBCE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FCFA75-0F3E-8E8E-58CA-B4D5D1683E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406AB6-8077-73A3-1EE0-A6025EE5DE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01F794-38DC-1678-EBDD-9C82F6D01DEE}"/>
              </a:ext>
            </a:extLst>
          </p:cNvPr>
          <p:cNvSpPr>
            <a:spLocks noGrp="1"/>
          </p:cNvSpPr>
          <p:nvPr>
            <p:ph type="dt" sz="half" idx="10"/>
          </p:nvPr>
        </p:nvSpPr>
        <p:spPr/>
        <p:txBody>
          <a:bodyPr/>
          <a:lstStyle/>
          <a:p>
            <a:fld id="{6A157876-82C5-48EB-87B7-9587C35D09AF}" type="datetimeFigureOut">
              <a:rPr lang="en-US" smtClean="0"/>
              <a:t>11/7/2022</a:t>
            </a:fld>
            <a:endParaRPr lang="en-US"/>
          </a:p>
        </p:txBody>
      </p:sp>
      <p:sp>
        <p:nvSpPr>
          <p:cNvPr id="6" name="Footer Placeholder 5">
            <a:extLst>
              <a:ext uri="{FF2B5EF4-FFF2-40B4-BE49-F238E27FC236}">
                <a16:creationId xmlns:a16="http://schemas.microsoft.com/office/drawing/2014/main" id="{E01CB9DD-DFC7-9442-1BA3-EAF3E04F85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A2B65A-08F5-EA3C-BE25-F64B16383567}"/>
              </a:ext>
            </a:extLst>
          </p:cNvPr>
          <p:cNvSpPr>
            <a:spLocks noGrp="1"/>
          </p:cNvSpPr>
          <p:nvPr>
            <p:ph type="sldNum" sz="quarter" idx="12"/>
          </p:nvPr>
        </p:nvSpPr>
        <p:spPr/>
        <p:txBody>
          <a:bodyPr/>
          <a:lstStyle/>
          <a:p>
            <a:fld id="{C1627596-5E92-4DDF-BB19-225511840965}" type="slidenum">
              <a:rPr lang="en-US" smtClean="0"/>
              <a:t>‹#›</a:t>
            </a:fld>
            <a:endParaRPr lang="en-US"/>
          </a:p>
        </p:txBody>
      </p:sp>
    </p:spTree>
    <p:extLst>
      <p:ext uri="{BB962C8B-B14F-4D97-AF65-F5344CB8AC3E}">
        <p14:creationId xmlns:p14="http://schemas.microsoft.com/office/powerpoint/2010/main" val="36018369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E45A5-9601-A527-1224-6E0EEC06BA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5B633B-48F5-79BE-244C-E818DA4756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4FF06D-11F2-D148-E8F3-D18EAC90D9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3ECABF-ABF6-5CB8-8813-74B597F0F08F}"/>
              </a:ext>
            </a:extLst>
          </p:cNvPr>
          <p:cNvSpPr>
            <a:spLocks noGrp="1"/>
          </p:cNvSpPr>
          <p:nvPr>
            <p:ph type="dt" sz="half" idx="10"/>
          </p:nvPr>
        </p:nvSpPr>
        <p:spPr/>
        <p:txBody>
          <a:bodyPr/>
          <a:lstStyle/>
          <a:p>
            <a:fld id="{6A157876-82C5-48EB-87B7-9587C35D09AF}" type="datetimeFigureOut">
              <a:rPr lang="en-US" smtClean="0"/>
              <a:t>11/7/2022</a:t>
            </a:fld>
            <a:endParaRPr lang="en-US"/>
          </a:p>
        </p:txBody>
      </p:sp>
      <p:sp>
        <p:nvSpPr>
          <p:cNvPr id="6" name="Footer Placeholder 5">
            <a:extLst>
              <a:ext uri="{FF2B5EF4-FFF2-40B4-BE49-F238E27FC236}">
                <a16:creationId xmlns:a16="http://schemas.microsoft.com/office/drawing/2014/main" id="{8395F45B-FAB4-81D9-EB01-DC423647DA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8B4C39-8DB8-0D84-14A4-9CAD3BC4AA25}"/>
              </a:ext>
            </a:extLst>
          </p:cNvPr>
          <p:cNvSpPr>
            <a:spLocks noGrp="1"/>
          </p:cNvSpPr>
          <p:nvPr>
            <p:ph type="sldNum" sz="quarter" idx="12"/>
          </p:nvPr>
        </p:nvSpPr>
        <p:spPr/>
        <p:txBody>
          <a:bodyPr/>
          <a:lstStyle/>
          <a:p>
            <a:fld id="{C1627596-5E92-4DDF-BB19-225511840965}" type="slidenum">
              <a:rPr lang="en-US" smtClean="0"/>
              <a:t>‹#›</a:t>
            </a:fld>
            <a:endParaRPr lang="en-US"/>
          </a:p>
        </p:txBody>
      </p:sp>
    </p:spTree>
    <p:extLst>
      <p:ext uri="{BB962C8B-B14F-4D97-AF65-F5344CB8AC3E}">
        <p14:creationId xmlns:p14="http://schemas.microsoft.com/office/powerpoint/2010/main" val="22088047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3350B-71FE-B5FE-56F8-BB1E43782C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069C91-7A50-AEB8-EC0D-3F230E9F91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68CF5-D4AF-6872-CB5F-8752670899FB}"/>
              </a:ext>
            </a:extLst>
          </p:cNvPr>
          <p:cNvSpPr>
            <a:spLocks noGrp="1"/>
          </p:cNvSpPr>
          <p:nvPr>
            <p:ph type="dt" sz="half" idx="10"/>
          </p:nvPr>
        </p:nvSpPr>
        <p:spPr/>
        <p:txBody>
          <a:bodyPr/>
          <a:lstStyle/>
          <a:p>
            <a:fld id="{6A157876-82C5-48EB-87B7-9587C35D09AF}" type="datetimeFigureOut">
              <a:rPr lang="en-US" smtClean="0"/>
              <a:t>11/7/2022</a:t>
            </a:fld>
            <a:endParaRPr lang="en-US"/>
          </a:p>
        </p:txBody>
      </p:sp>
      <p:sp>
        <p:nvSpPr>
          <p:cNvPr id="5" name="Footer Placeholder 4">
            <a:extLst>
              <a:ext uri="{FF2B5EF4-FFF2-40B4-BE49-F238E27FC236}">
                <a16:creationId xmlns:a16="http://schemas.microsoft.com/office/drawing/2014/main" id="{568127D1-5FCE-B75D-228A-D67B598468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50D097-2C69-04A0-5A80-69EA5295ACD7}"/>
              </a:ext>
            </a:extLst>
          </p:cNvPr>
          <p:cNvSpPr>
            <a:spLocks noGrp="1"/>
          </p:cNvSpPr>
          <p:nvPr>
            <p:ph type="sldNum" sz="quarter" idx="12"/>
          </p:nvPr>
        </p:nvSpPr>
        <p:spPr/>
        <p:txBody>
          <a:bodyPr/>
          <a:lstStyle/>
          <a:p>
            <a:fld id="{C1627596-5E92-4DDF-BB19-225511840965}" type="slidenum">
              <a:rPr lang="en-US" smtClean="0"/>
              <a:t>‹#›</a:t>
            </a:fld>
            <a:endParaRPr lang="en-US"/>
          </a:p>
        </p:txBody>
      </p:sp>
    </p:spTree>
    <p:extLst>
      <p:ext uri="{BB962C8B-B14F-4D97-AF65-F5344CB8AC3E}">
        <p14:creationId xmlns:p14="http://schemas.microsoft.com/office/powerpoint/2010/main" val="19766092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F6CFBF-2081-9FF4-C412-32DC0D1748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F697DC-3BAA-F2C4-2476-BC55DC25D1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52E25D-1083-F50F-2A2D-7AA743EBAD7F}"/>
              </a:ext>
            </a:extLst>
          </p:cNvPr>
          <p:cNvSpPr>
            <a:spLocks noGrp="1"/>
          </p:cNvSpPr>
          <p:nvPr>
            <p:ph type="dt" sz="half" idx="10"/>
          </p:nvPr>
        </p:nvSpPr>
        <p:spPr/>
        <p:txBody>
          <a:bodyPr/>
          <a:lstStyle/>
          <a:p>
            <a:fld id="{6A157876-82C5-48EB-87B7-9587C35D09AF}" type="datetimeFigureOut">
              <a:rPr lang="en-US" smtClean="0"/>
              <a:t>11/7/2022</a:t>
            </a:fld>
            <a:endParaRPr lang="en-US"/>
          </a:p>
        </p:txBody>
      </p:sp>
      <p:sp>
        <p:nvSpPr>
          <p:cNvPr id="5" name="Footer Placeholder 4">
            <a:extLst>
              <a:ext uri="{FF2B5EF4-FFF2-40B4-BE49-F238E27FC236}">
                <a16:creationId xmlns:a16="http://schemas.microsoft.com/office/drawing/2014/main" id="{751439A9-98CF-43F8-1BB1-ECA838C042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ECEF4E-0678-0007-9172-FAE1F8142900}"/>
              </a:ext>
            </a:extLst>
          </p:cNvPr>
          <p:cNvSpPr>
            <a:spLocks noGrp="1"/>
          </p:cNvSpPr>
          <p:nvPr>
            <p:ph type="sldNum" sz="quarter" idx="12"/>
          </p:nvPr>
        </p:nvSpPr>
        <p:spPr/>
        <p:txBody>
          <a:bodyPr/>
          <a:lstStyle/>
          <a:p>
            <a:fld id="{C1627596-5E92-4DDF-BB19-225511840965}" type="slidenum">
              <a:rPr lang="en-US" smtClean="0"/>
              <a:t>‹#›</a:t>
            </a:fld>
            <a:endParaRPr lang="en-US"/>
          </a:p>
        </p:txBody>
      </p:sp>
    </p:spTree>
    <p:extLst>
      <p:ext uri="{BB962C8B-B14F-4D97-AF65-F5344CB8AC3E}">
        <p14:creationId xmlns:p14="http://schemas.microsoft.com/office/powerpoint/2010/main" val="813952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B2AA0B-F9C0-385B-0CD2-60F296AF309B}"/>
              </a:ext>
            </a:extLst>
          </p:cNvPr>
          <p:cNvPicPr>
            <a:picLocks noChangeAspect="1"/>
          </p:cNvPicPr>
          <p:nvPr userDrawn="1"/>
        </p:nvPicPr>
        <p:blipFill>
          <a:blip r:embed="rId2"/>
          <a:stretch>
            <a:fillRect/>
          </a:stretch>
        </p:blipFill>
        <p:spPr>
          <a:xfrm>
            <a:off x="148836" y="142971"/>
            <a:ext cx="11894327" cy="6572058"/>
          </a:xfrm>
          <a:prstGeom prst="rect">
            <a:avLst/>
          </a:prstGeom>
        </p:spPr>
      </p:pic>
      <p:sp>
        <p:nvSpPr>
          <p:cNvPr id="2" name="Title 1">
            <a:extLst>
              <a:ext uri="{FF2B5EF4-FFF2-40B4-BE49-F238E27FC236}">
                <a16:creationId xmlns:a16="http://schemas.microsoft.com/office/drawing/2014/main" id="{145BD1F3-4BBD-1B8D-7CA4-40A3BAF1591C}"/>
              </a:ext>
            </a:extLst>
          </p:cNvPr>
          <p:cNvSpPr>
            <a:spLocks noGrp="1"/>
          </p:cNvSpPr>
          <p:nvPr>
            <p:ph type="title"/>
          </p:nvPr>
        </p:nvSpPr>
        <p:spPr>
          <a:xfrm>
            <a:off x="338328" y="256032"/>
            <a:ext cx="10515600" cy="535531"/>
          </a:xfrm>
        </p:spPr>
        <p:txBody>
          <a:bodyPr anchor="t" anchorCtr="0">
            <a:spAutoFit/>
          </a:bodyPr>
          <a:lstStyle>
            <a:lvl1pPr>
              <a:defRPr sz="32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D4BC11A-B4DC-164A-92D7-EA6E0492789D}"/>
              </a:ext>
            </a:extLst>
          </p:cNvPr>
          <p:cNvSpPr>
            <a:spLocks noGrp="1"/>
          </p:cNvSpPr>
          <p:nvPr>
            <p:ph idx="1"/>
          </p:nvPr>
        </p:nvSpPr>
        <p:spPr>
          <a:xfrm>
            <a:off x="338328" y="914400"/>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DDDDD0CC-1DC5-7357-3804-F6D0C4DE44B1}"/>
              </a:ext>
            </a:extLst>
          </p:cNvPr>
          <p:cNvSpPr>
            <a:spLocks noGrp="1"/>
          </p:cNvSpPr>
          <p:nvPr>
            <p:ph type="body" sz="quarter" idx="10"/>
          </p:nvPr>
        </p:nvSpPr>
        <p:spPr>
          <a:xfrm>
            <a:off x="12877800" y="419100"/>
            <a:ext cx="3905250" cy="281940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13">
            <a:extLst>
              <a:ext uri="{FF2B5EF4-FFF2-40B4-BE49-F238E27FC236}">
                <a16:creationId xmlns:a16="http://schemas.microsoft.com/office/drawing/2014/main" id="{BBDB4E44-CB7A-B500-7821-B6661A5ACD5F}"/>
              </a:ext>
            </a:extLst>
          </p:cNvPr>
          <p:cNvSpPr>
            <a:spLocks noGrp="1"/>
          </p:cNvSpPr>
          <p:nvPr>
            <p:ph type="pic" sz="quarter" idx="11"/>
          </p:nvPr>
        </p:nvSpPr>
        <p:spPr>
          <a:xfrm>
            <a:off x="12877800" y="3733800"/>
            <a:ext cx="3905250" cy="2552700"/>
          </a:xfrm>
        </p:spPr>
        <p:txBody>
          <a:bodyPr/>
          <a:lstStyle/>
          <a:p>
            <a:endParaRPr lang="en-US"/>
          </a:p>
        </p:txBody>
      </p:sp>
    </p:spTree>
    <p:extLst>
      <p:ext uri="{BB962C8B-B14F-4D97-AF65-F5344CB8AC3E}">
        <p14:creationId xmlns:p14="http://schemas.microsoft.com/office/powerpoint/2010/main" val="4207319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78EB5-25FB-7643-0542-916BED1C07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4A1495-FF83-2EC5-3A22-DDA31A7F96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18BD88-3006-1202-4501-2395463D1480}"/>
              </a:ext>
            </a:extLst>
          </p:cNvPr>
          <p:cNvSpPr>
            <a:spLocks noGrp="1"/>
          </p:cNvSpPr>
          <p:nvPr>
            <p:ph type="dt" sz="half" idx="10"/>
          </p:nvPr>
        </p:nvSpPr>
        <p:spPr/>
        <p:txBody>
          <a:bodyPr/>
          <a:lstStyle/>
          <a:p>
            <a:fld id="{148B8D5E-EC46-49FB-899E-2C9E6366EC5C}" type="datetimeFigureOut">
              <a:rPr lang="en-US" smtClean="0"/>
              <a:t>11/7/2022</a:t>
            </a:fld>
            <a:endParaRPr lang="en-US"/>
          </a:p>
        </p:txBody>
      </p:sp>
      <p:sp>
        <p:nvSpPr>
          <p:cNvPr id="5" name="Footer Placeholder 4">
            <a:extLst>
              <a:ext uri="{FF2B5EF4-FFF2-40B4-BE49-F238E27FC236}">
                <a16:creationId xmlns:a16="http://schemas.microsoft.com/office/drawing/2014/main" id="{1176CFA2-CD89-B51F-89FF-E6C2BB400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582A93-1239-D067-2569-EECB944FBC48}"/>
              </a:ext>
            </a:extLst>
          </p:cNvPr>
          <p:cNvSpPr>
            <a:spLocks noGrp="1"/>
          </p:cNvSpPr>
          <p:nvPr>
            <p:ph type="sldNum" sz="quarter" idx="12"/>
          </p:nvPr>
        </p:nvSpPr>
        <p:spPr/>
        <p:txBody>
          <a:bodyPr/>
          <a:lstStyle/>
          <a:p>
            <a:fld id="{E7AA3C15-0185-4DF7-BFF5-1A9200E115BC}" type="slidenum">
              <a:rPr lang="en-US" smtClean="0"/>
              <a:t>‹#›</a:t>
            </a:fld>
            <a:endParaRPr lang="en-US"/>
          </a:p>
        </p:txBody>
      </p:sp>
    </p:spTree>
    <p:extLst>
      <p:ext uri="{BB962C8B-B14F-4D97-AF65-F5344CB8AC3E}">
        <p14:creationId xmlns:p14="http://schemas.microsoft.com/office/powerpoint/2010/main" val="42677437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E782-C382-78F8-4013-694252DE22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D9D2B0-E386-DF6C-89B4-A50312B08D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F3C3F6-880A-6A81-B692-3617BD593942}"/>
              </a:ext>
            </a:extLst>
          </p:cNvPr>
          <p:cNvSpPr>
            <a:spLocks noGrp="1"/>
          </p:cNvSpPr>
          <p:nvPr>
            <p:ph type="dt" sz="half" idx="10"/>
          </p:nvPr>
        </p:nvSpPr>
        <p:spPr/>
        <p:txBody>
          <a:bodyPr/>
          <a:lstStyle/>
          <a:p>
            <a:fld id="{148B8D5E-EC46-49FB-899E-2C9E6366EC5C}" type="datetimeFigureOut">
              <a:rPr lang="en-US" smtClean="0"/>
              <a:t>11/7/2022</a:t>
            </a:fld>
            <a:endParaRPr lang="en-US"/>
          </a:p>
        </p:txBody>
      </p:sp>
      <p:sp>
        <p:nvSpPr>
          <p:cNvPr id="5" name="Footer Placeholder 4">
            <a:extLst>
              <a:ext uri="{FF2B5EF4-FFF2-40B4-BE49-F238E27FC236}">
                <a16:creationId xmlns:a16="http://schemas.microsoft.com/office/drawing/2014/main" id="{08976B62-79EA-CDD6-5982-1B5BACFEA2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FA3F60-C069-960D-B3A4-FB6750B7D611}"/>
              </a:ext>
            </a:extLst>
          </p:cNvPr>
          <p:cNvSpPr>
            <a:spLocks noGrp="1"/>
          </p:cNvSpPr>
          <p:nvPr>
            <p:ph type="sldNum" sz="quarter" idx="12"/>
          </p:nvPr>
        </p:nvSpPr>
        <p:spPr/>
        <p:txBody>
          <a:bodyPr/>
          <a:lstStyle/>
          <a:p>
            <a:fld id="{E7AA3C15-0185-4DF7-BFF5-1A9200E115BC}" type="slidenum">
              <a:rPr lang="en-US" smtClean="0"/>
              <a:t>‹#›</a:t>
            </a:fld>
            <a:endParaRPr lang="en-US"/>
          </a:p>
        </p:txBody>
      </p:sp>
    </p:spTree>
    <p:extLst>
      <p:ext uri="{BB962C8B-B14F-4D97-AF65-F5344CB8AC3E}">
        <p14:creationId xmlns:p14="http://schemas.microsoft.com/office/powerpoint/2010/main" val="7994799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D7DE8-19E5-013E-A6DB-BD926F8FCE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AF4C3C-D560-B1EA-133D-A6B9453BEA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81D27E-3BC3-5B6A-6B6A-4766640C649B}"/>
              </a:ext>
            </a:extLst>
          </p:cNvPr>
          <p:cNvSpPr>
            <a:spLocks noGrp="1"/>
          </p:cNvSpPr>
          <p:nvPr>
            <p:ph type="dt" sz="half" idx="10"/>
          </p:nvPr>
        </p:nvSpPr>
        <p:spPr/>
        <p:txBody>
          <a:bodyPr/>
          <a:lstStyle/>
          <a:p>
            <a:fld id="{148B8D5E-EC46-49FB-899E-2C9E6366EC5C}" type="datetimeFigureOut">
              <a:rPr lang="en-US" smtClean="0"/>
              <a:t>11/7/2022</a:t>
            </a:fld>
            <a:endParaRPr lang="en-US"/>
          </a:p>
        </p:txBody>
      </p:sp>
      <p:sp>
        <p:nvSpPr>
          <p:cNvPr id="5" name="Footer Placeholder 4">
            <a:extLst>
              <a:ext uri="{FF2B5EF4-FFF2-40B4-BE49-F238E27FC236}">
                <a16:creationId xmlns:a16="http://schemas.microsoft.com/office/drawing/2014/main" id="{4774E57A-0B6C-35CD-8165-839850298E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A60DC8-C967-F277-1DEF-F41E742DA287}"/>
              </a:ext>
            </a:extLst>
          </p:cNvPr>
          <p:cNvSpPr>
            <a:spLocks noGrp="1"/>
          </p:cNvSpPr>
          <p:nvPr>
            <p:ph type="sldNum" sz="quarter" idx="12"/>
          </p:nvPr>
        </p:nvSpPr>
        <p:spPr/>
        <p:txBody>
          <a:bodyPr/>
          <a:lstStyle/>
          <a:p>
            <a:fld id="{E7AA3C15-0185-4DF7-BFF5-1A9200E115BC}" type="slidenum">
              <a:rPr lang="en-US" smtClean="0"/>
              <a:t>‹#›</a:t>
            </a:fld>
            <a:endParaRPr lang="en-US"/>
          </a:p>
        </p:txBody>
      </p:sp>
    </p:spTree>
    <p:extLst>
      <p:ext uri="{BB962C8B-B14F-4D97-AF65-F5344CB8AC3E}">
        <p14:creationId xmlns:p14="http://schemas.microsoft.com/office/powerpoint/2010/main" val="38928430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9F9BA-0B74-8F11-F885-8521D5CA75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051054-B99F-9D8C-D0C3-37CCAF7CD1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0AD092-9842-3AC9-AC90-B569656A68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E1864-1314-66A4-26A1-2CC695D5ED9B}"/>
              </a:ext>
            </a:extLst>
          </p:cNvPr>
          <p:cNvSpPr>
            <a:spLocks noGrp="1"/>
          </p:cNvSpPr>
          <p:nvPr>
            <p:ph type="dt" sz="half" idx="10"/>
          </p:nvPr>
        </p:nvSpPr>
        <p:spPr/>
        <p:txBody>
          <a:bodyPr/>
          <a:lstStyle/>
          <a:p>
            <a:fld id="{148B8D5E-EC46-49FB-899E-2C9E6366EC5C}" type="datetimeFigureOut">
              <a:rPr lang="en-US" smtClean="0"/>
              <a:t>11/7/2022</a:t>
            </a:fld>
            <a:endParaRPr lang="en-US"/>
          </a:p>
        </p:txBody>
      </p:sp>
      <p:sp>
        <p:nvSpPr>
          <p:cNvPr id="6" name="Footer Placeholder 5">
            <a:extLst>
              <a:ext uri="{FF2B5EF4-FFF2-40B4-BE49-F238E27FC236}">
                <a16:creationId xmlns:a16="http://schemas.microsoft.com/office/drawing/2014/main" id="{B04E0B2E-CF3C-6060-000E-EA4D4D198E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15FB91-A6B5-673A-EB6C-B143244CFB60}"/>
              </a:ext>
            </a:extLst>
          </p:cNvPr>
          <p:cNvSpPr>
            <a:spLocks noGrp="1"/>
          </p:cNvSpPr>
          <p:nvPr>
            <p:ph type="sldNum" sz="quarter" idx="12"/>
          </p:nvPr>
        </p:nvSpPr>
        <p:spPr/>
        <p:txBody>
          <a:bodyPr/>
          <a:lstStyle/>
          <a:p>
            <a:fld id="{E7AA3C15-0185-4DF7-BFF5-1A9200E115BC}" type="slidenum">
              <a:rPr lang="en-US" smtClean="0"/>
              <a:t>‹#›</a:t>
            </a:fld>
            <a:endParaRPr lang="en-US"/>
          </a:p>
        </p:txBody>
      </p:sp>
    </p:spTree>
    <p:extLst>
      <p:ext uri="{BB962C8B-B14F-4D97-AF65-F5344CB8AC3E}">
        <p14:creationId xmlns:p14="http://schemas.microsoft.com/office/powerpoint/2010/main" val="31191700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F50A8-52FC-5D64-BAE4-420B430F1C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8CC057-1C7A-9096-D7ED-93AA5AFBF4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677271-241B-34D1-4987-E261B7DBAF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64AB3D-9ACE-0D52-5156-E7E331153B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89ED27-CF4B-107A-2CE3-12B5A1EC38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44C01D-C392-8716-7D93-FED42310E0F5}"/>
              </a:ext>
            </a:extLst>
          </p:cNvPr>
          <p:cNvSpPr>
            <a:spLocks noGrp="1"/>
          </p:cNvSpPr>
          <p:nvPr>
            <p:ph type="dt" sz="half" idx="10"/>
          </p:nvPr>
        </p:nvSpPr>
        <p:spPr/>
        <p:txBody>
          <a:bodyPr/>
          <a:lstStyle/>
          <a:p>
            <a:fld id="{148B8D5E-EC46-49FB-899E-2C9E6366EC5C}" type="datetimeFigureOut">
              <a:rPr lang="en-US" smtClean="0"/>
              <a:t>11/7/2022</a:t>
            </a:fld>
            <a:endParaRPr lang="en-US"/>
          </a:p>
        </p:txBody>
      </p:sp>
      <p:sp>
        <p:nvSpPr>
          <p:cNvPr id="8" name="Footer Placeholder 7">
            <a:extLst>
              <a:ext uri="{FF2B5EF4-FFF2-40B4-BE49-F238E27FC236}">
                <a16:creationId xmlns:a16="http://schemas.microsoft.com/office/drawing/2014/main" id="{27E6DAC3-F6DB-9419-497D-923C3C3AEF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8E1A74-9DB5-212B-4F37-304DCDC1E79B}"/>
              </a:ext>
            </a:extLst>
          </p:cNvPr>
          <p:cNvSpPr>
            <a:spLocks noGrp="1"/>
          </p:cNvSpPr>
          <p:nvPr>
            <p:ph type="sldNum" sz="quarter" idx="12"/>
          </p:nvPr>
        </p:nvSpPr>
        <p:spPr/>
        <p:txBody>
          <a:bodyPr/>
          <a:lstStyle/>
          <a:p>
            <a:fld id="{E7AA3C15-0185-4DF7-BFF5-1A9200E115BC}" type="slidenum">
              <a:rPr lang="en-US" smtClean="0"/>
              <a:t>‹#›</a:t>
            </a:fld>
            <a:endParaRPr lang="en-US"/>
          </a:p>
        </p:txBody>
      </p:sp>
    </p:spTree>
    <p:extLst>
      <p:ext uri="{BB962C8B-B14F-4D97-AF65-F5344CB8AC3E}">
        <p14:creationId xmlns:p14="http://schemas.microsoft.com/office/powerpoint/2010/main" val="10839884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647B3-6971-5A39-2FCF-4BCF6A1E75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04EAE2-FF4D-CEE7-9093-88920DDC17E6}"/>
              </a:ext>
            </a:extLst>
          </p:cNvPr>
          <p:cNvSpPr>
            <a:spLocks noGrp="1"/>
          </p:cNvSpPr>
          <p:nvPr>
            <p:ph type="dt" sz="half" idx="10"/>
          </p:nvPr>
        </p:nvSpPr>
        <p:spPr/>
        <p:txBody>
          <a:bodyPr/>
          <a:lstStyle/>
          <a:p>
            <a:fld id="{148B8D5E-EC46-49FB-899E-2C9E6366EC5C}" type="datetimeFigureOut">
              <a:rPr lang="en-US" smtClean="0"/>
              <a:t>11/7/2022</a:t>
            </a:fld>
            <a:endParaRPr lang="en-US"/>
          </a:p>
        </p:txBody>
      </p:sp>
      <p:sp>
        <p:nvSpPr>
          <p:cNvPr id="4" name="Footer Placeholder 3">
            <a:extLst>
              <a:ext uri="{FF2B5EF4-FFF2-40B4-BE49-F238E27FC236}">
                <a16:creationId xmlns:a16="http://schemas.microsoft.com/office/drawing/2014/main" id="{3BFFF6EC-DEA9-EA19-2318-7CE3224A72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B9C305-9F42-2BB8-99AF-9901FA86752E}"/>
              </a:ext>
            </a:extLst>
          </p:cNvPr>
          <p:cNvSpPr>
            <a:spLocks noGrp="1"/>
          </p:cNvSpPr>
          <p:nvPr>
            <p:ph type="sldNum" sz="quarter" idx="12"/>
          </p:nvPr>
        </p:nvSpPr>
        <p:spPr/>
        <p:txBody>
          <a:bodyPr/>
          <a:lstStyle/>
          <a:p>
            <a:fld id="{E7AA3C15-0185-4DF7-BFF5-1A9200E115BC}" type="slidenum">
              <a:rPr lang="en-US" smtClean="0"/>
              <a:t>‹#›</a:t>
            </a:fld>
            <a:endParaRPr lang="en-US"/>
          </a:p>
        </p:txBody>
      </p:sp>
    </p:spTree>
    <p:extLst>
      <p:ext uri="{BB962C8B-B14F-4D97-AF65-F5344CB8AC3E}">
        <p14:creationId xmlns:p14="http://schemas.microsoft.com/office/powerpoint/2010/main" val="5004500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0D8A8B-24AE-281F-A029-51506C6A26E1}"/>
              </a:ext>
            </a:extLst>
          </p:cNvPr>
          <p:cNvSpPr>
            <a:spLocks noGrp="1"/>
          </p:cNvSpPr>
          <p:nvPr>
            <p:ph type="dt" sz="half" idx="10"/>
          </p:nvPr>
        </p:nvSpPr>
        <p:spPr/>
        <p:txBody>
          <a:bodyPr/>
          <a:lstStyle/>
          <a:p>
            <a:fld id="{148B8D5E-EC46-49FB-899E-2C9E6366EC5C}" type="datetimeFigureOut">
              <a:rPr lang="en-US" smtClean="0"/>
              <a:t>11/7/2022</a:t>
            </a:fld>
            <a:endParaRPr lang="en-US"/>
          </a:p>
        </p:txBody>
      </p:sp>
      <p:sp>
        <p:nvSpPr>
          <p:cNvPr id="3" name="Footer Placeholder 2">
            <a:extLst>
              <a:ext uri="{FF2B5EF4-FFF2-40B4-BE49-F238E27FC236}">
                <a16:creationId xmlns:a16="http://schemas.microsoft.com/office/drawing/2014/main" id="{D592193A-4A14-F756-FC1E-F1E4C1E289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1135A2-E529-2D60-36EA-8DF0E27093C4}"/>
              </a:ext>
            </a:extLst>
          </p:cNvPr>
          <p:cNvSpPr>
            <a:spLocks noGrp="1"/>
          </p:cNvSpPr>
          <p:nvPr>
            <p:ph type="sldNum" sz="quarter" idx="12"/>
          </p:nvPr>
        </p:nvSpPr>
        <p:spPr/>
        <p:txBody>
          <a:bodyPr/>
          <a:lstStyle/>
          <a:p>
            <a:fld id="{E7AA3C15-0185-4DF7-BFF5-1A9200E115BC}" type="slidenum">
              <a:rPr lang="en-US" smtClean="0"/>
              <a:t>‹#›</a:t>
            </a:fld>
            <a:endParaRPr lang="en-US"/>
          </a:p>
        </p:txBody>
      </p:sp>
    </p:spTree>
    <p:extLst>
      <p:ext uri="{BB962C8B-B14F-4D97-AF65-F5344CB8AC3E}">
        <p14:creationId xmlns:p14="http://schemas.microsoft.com/office/powerpoint/2010/main" val="22230591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A8852-F577-2C6D-9E05-5F7B4FE38C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592EF9-12DF-3A1E-9E00-84236B191A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E88A30-BDF7-6DDD-0816-8813A1C641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F237C1-533E-A5C5-ED02-C8402A88603E}"/>
              </a:ext>
            </a:extLst>
          </p:cNvPr>
          <p:cNvSpPr>
            <a:spLocks noGrp="1"/>
          </p:cNvSpPr>
          <p:nvPr>
            <p:ph type="dt" sz="half" idx="10"/>
          </p:nvPr>
        </p:nvSpPr>
        <p:spPr/>
        <p:txBody>
          <a:bodyPr/>
          <a:lstStyle/>
          <a:p>
            <a:fld id="{148B8D5E-EC46-49FB-899E-2C9E6366EC5C}" type="datetimeFigureOut">
              <a:rPr lang="en-US" smtClean="0"/>
              <a:t>11/7/2022</a:t>
            </a:fld>
            <a:endParaRPr lang="en-US"/>
          </a:p>
        </p:txBody>
      </p:sp>
      <p:sp>
        <p:nvSpPr>
          <p:cNvPr id="6" name="Footer Placeholder 5">
            <a:extLst>
              <a:ext uri="{FF2B5EF4-FFF2-40B4-BE49-F238E27FC236}">
                <a16:creationId xmlns:a16="http://schemas.microsoft.com/office/drawing/2014/main" id="{D61B792A-40CC-24AB-0276-5F62CF8DBC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A9B193-2BBE-711C-C142-EF9DCD92A9F7}"/>
              </a:ext>
            </a:extLst>
          </p:cNvPr>
          <p:cNvSpPr>
            <a:spLocks noGrp="1"/>
          </p:cNvSpPr>
          <p:nvPr>
            <p:ph type="sldNum" sz="quarter" idx="12"/>
          </p:nvPr>
        </p:nvSpPr>
        <p:spPr/>
        <p:txBody>
          <a:bodyPr/>
          <a:lstStyle/>
          <a:p>
            <a:fld id="{E7AA3C15-0185-4DF7-BFF5-1A9200E115BC}" type="slidenum">
              <a:rPr lang="en-US" smtClean="0"/>
              <a:t>‹#›</a:t>
            </a:fld>
            <a:endParaRPr lang="en-US"/>
          </a:p>
        </p:txBody>
      </p:sp>
    </p:spTree>
    <p:extLst>
      <p:ext uri="{BB962C8B-B14F-4D97-AF65-F5344CB8AC3E}">
        <p14:creationId xmlns:p14="http://schemas.microsoft.com/office/powerpoint/2010/main" val="34672360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03EE6-266E-9F52-76A0-9A53FED702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678F9F-DA12-4108-64DE-393465CB6B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892F51-3462-080A-9317-705E60DA0B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5A6C24-5331-63A5-A866-3AF0E6E36FA4}"/>
              </a:ext>
            </a:extLst>
          </p:cNvPr>
          <p:cNvSpPr>
            <a:spLocks noGrp="1"/>
          </p:cNvSpPr>
          <p:nvPr>
            <p:ph type="dt" sz="half" idx="10"/>
          </p:nvPr>
        </p:nvSpPr>
        <p:spPr/>
        <p:txBody>
          <a:bodyPr/>
          <a:lstStyle/>
          <a:p>
            <a:fld id="{148B8D5E-EC46-49FB-899E-2C9E6366EC5C}" type="datetimeFigureOut">
              <a:rPr lang="en-US" smtClean="0"/>
              <a:t>11/7/2022</a:t>
            </a:fld>
            <a:endParaRPr lang="en-US"/>
          </a:p>
        </p:txBody>
      </p:sp>
      <p:sp>
        <p:nvSpPr>
          <p:cNvPr id="6" name="Footer Placeholder 5">
            <a:extLst>
              <a:ext uri="{FF2B5EF4-FFF2-40B4-BE49-F238E27FC236}">
                <a16:creationId xmlns:a16="http://schemas.microsoft.com/office/drawing/2014/main" id="{EB6800E7-1358-9251-0E19-B270AEF637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C16DFC-7D34-4618-625A-42F35C2577FC}"/>
              </a:ext>
            </a:extLst>
          </p:cNvPr>
          <p:cNvSpPr>
            <a:spLocks noGrp="1"/>
          </p:cNvSpPr>
          <p:nvPr>
            <p:ph type="sldNum" sz="quarter" idx="12"/>
          </p:nvPr>
        </p:nvSpPr>
        <p:spPr/>
        <p:txBody>
          <a:bodyPr/>
          <a:lstStyle/>
          <a:p>
            <a:fld id="{E7AA3C15-0185-4DF7-BFF5-1A9200E115BC}" type="slidenum">
              <a:rPr lang="en-US" smtClean="0"/>
              <a:t>‹#›</a:t>
            </a:fld>
            <a:endParaRPr lang="en-US"/>
          </a:p>
        </p:txBody>
      </p:sp>
    </p:spTree>
    <p:extLst>
      <p:ext uri="{BB962C8B-B14F-4D97-AF65-F5344CB8AC3E}">
        <p14:creationId xmlns:p14="http://schemas.microsoft.com/office/powerpoint/2010/main" val="21508782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6007F-87AC-2ABD-ABCE-8057EB19DC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7C15AF-8A34-1E6C-5676-9AAEBFABA0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AC36DA-24BA-A680-5789-6BF19EFB65C9}"/>
              </a:ext>
            </a:extLst>
          </p:cNvPr>
          <p:cNvSpPr>
            <a:spLocks noGrp="1"/>
          </p:cNvSpPr>
          <p:nvPr>
            <p:ph type="dt" sz="half" idx="10"/>
          </p:nvPr>
        </p:nvSpPr>
        <p:spPr/>
        <p:txBody>
          <a:bodyPr/>
          <a:lstStyle/>
          <a:p>
            <a:fld id="{148B8D5E-EC46-49FB-899E-2C9E6366EC5C}" type="datetimeFigureOut">
              <a:rPr lang="en-US" smtClean="0"/>
              <a:t>11/7/2022</a:t>
            </a:fld>
            <a:endParaRPr lang="en-US"/>
          </a:p>
        </p:txBody>
      </p:sp>
      <p:sp>
        <p:nvSpPr>
          <p:cNvPr id="5" name="Footer Placeholder 4">
            <a:extLst>
              <a:ext uri="{FF2B5EF4-FFF2-40B4-BE49-F238E27FC236}">
                <a16:creationId xmlns:a16="http://schemas.microsoft.com/office/drawing/2014/main" id="{AC7520DF-AF46-E051-BEF9-82010C6BA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784316-4131-C2B8-FF80-0E32209AE666}"/>
              </a:ext>
            </a:extLst>
          </p:cNvPr>
          <p:cNvSpPr>
            <a:spLocks noGrp="1"/>
          </p:cNvSpPr>
          <p:nvPr>
            <p:ph type="sldNum" sz="quarter" idx="12"/>
          </p:nvPr>
        </p:nvSpPr>
        <p:spPr/>
        <p:txBody>
          <a:bodyPr/>
          <a:lstStyle/>
          <a:p>
            <a:fld id="{E7AA3C15-0185-4DF7-BFF5-1A9200E115BC}" type="slidenum">
              <a:rPr lang="en-US" smtClean="0"/>
              <a:t>‹#›</a:t>
            </a:fld>
            <a:endParaRPr lang="en-US"/>
          </a:p>
        </p:txBody>
      </p:sp>
    </p:spTree>
    <p:extLst>
      <p:ext uri="{BB962C8B-B14F-4D97-AF65-F5344CB8AC3E}">
        <p14:creationId xmlns:p14="http://schemas.microsoft.com/office/powerpoint/2010/main" val="1004970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D1F3-4BBD-1B8D-7CA4-40A3BAF1591C}"/>
              </a:ext>
            </a:extLst>
          </p:cNvPr>
          <p:cNvSpPr>
            <a:spLocks noGrp="1"/>
          </p:cNvSpPr>
          <p:nvPr>
            <p:ph type="title"/>
          </p:nvPr>
        </p:nvSpPr>
        <p:spPr>
          <a:xfrm>
            <a:off x="338328" y="329184"/>
            <a:ext cx="11750040" cy="480131"/>
          </a:xfrm>
        </p:spPr>
        <p:txBody>
          <a:bodyPr anchor="t" anchorCtr="0">
            <a:spAutoFit/>
          </a:bodyPr>
          <a:lstStyle>
            <a:lvl1pPr>
              <a:defRPr sz="2800" b="1">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grpSp>
        <p:nvGrpSpPr>
          <p:cNvPr id="4" name="Group 3">
            <a:extLst>
              <a:ext uri="{FF2B5EF4-FFF2-40B4-BE49-F238E27FC236}">
                <a16:creationId xmlns:a16="http://schemas.microsoft.com/office/drawing/2014/main" id="{8223A6FE-6EAD-E219-39C2-887B1A73AA74}"/>
              </a:ext>
            </a:extLst>
          </p:cNvPr>
          <p:cNvGrpSpPr/>
          <p:nvPr userDrawn="1"/>
        </p:nvGrpSpPr>
        <p:grpSpPr>
          <a:xfrm>
            <a:off x="0" y="6007100"/>
            <a:ext cx="12192000" cy="850900"/>
            <a:chOff x="0" y="6007100"/>
            <a:chExt cx="12192000" cy="850900"/>
          </a:xfrm>
        </p:grpSpPr>
        <p:pic>
          <p:nvPicPr>
            <p:cNvPr id="5" name="Picture 4">
              <a:extLst>
                <a:ext uri="{FF2B5EF4-FFF2-40B4-BE49-F238E27FC236}">
                  <a16:creationId xmlns:a16="http://schemas.microsoft.com/office/drawing/2014/main" id="{3300306B-E288-A82C-EC34-7A6E18717F49}"/>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0" y="6007100"/>
              <a:ext cx="7559675" cy="850900"/>
            </a:xfrm>
            <a:prstGeom prst="rect">
              <a:avLst/>
            </a:prstGeom>
            <a:noFill/>
            <a:ln>
              <a:noFill/>
            </a:ln>
          </p:spPr>
        </p:pic>
        <p:pic>
          <p:nvPicPr>
            <p:cNvPr id="6" name="Picture 5">
              <a:extLst>
                <a:ext uri="{FF2B5EF4-FFF2-40B4-BE49-F238E27FC236}">
                  <a16:creationId xmlns:a16="http://schemas.microsoft.com/office/drawing/2014/main" id="{CA9D2EC8-3764-7CDD-7DBB-A6CE865BC3E8}"/>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4632325" y="6007100"/>
              <a:ext cx="7559675" cy="850900"/>
            </a:xfrm>
            <a:prstGeom prst="rect">
              <a:avLst/>
            </a:prstGeom>
            <a:noFill/>
            <a:ln>
              <a:noFill/>
            </a:ln>
          </p:spPr>
        </p:pic>
      </p:grpSp>
      <p:sp>
        <p:nvSpPr>
          <p:cNvPr id="9" name="Content Placeholder 8">
            <a:extLst>
              <a:ext uri="{FF2B5EF4-FFF2-40B4-BE49-F238E27FC236}">
                <a16:creationId xmlns:a16="http://schemas.microsoft.com/office/drawing/2014/main" id="{5047C796-255E-1F20-3AA0-A31A3417AB90}"/>
              </a:ext>
            </a:extLst>
          </p:cNvPr>
          <p:cNvSpPr>
            <a:spLocks noGrp="1"/>
          </p:cNvSpPr>
          <p:nvPr>
            <p:ph sz="quarter" idx="10"/>
          </p:nvPr>
        </p:nvSpPr>
        <p:spPr>
          <a:xfrm>
            <a:off x="338138" y="942975"/>
            <a:ext cx="11750675" cy="461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6BB9FED9-39B6-A10E-BA53-C445A7A4EF64}"/>
              </a:ext>
            </a:extLst>
          </p:cNvPr>
          <p:cNvSpPr>
            <a:spLocks noGrp="1"/>
          </p:cNvSpPr>
          <p:nvPr>
            <p:ph type="body" sz="quarter" idx="11"/>
          </p:nvPr>
        </p:nvSpPr>
        <p:spPr>
          <a:xfrm>
            <a:off x="12973050" y="328613"/>
            <a:ext cx="3943350" cy="254793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13">
            <a:extLst>
              <a:ext uri="{FF2B5EF4-FFF2-40B4-BE49-F238E27FC236}">
                <a16:creationId xmlns:a16="http://schemas.microsoft.com/office/drawing/2014/main" id="{F49F60C0-21A3-B9D2-F1F3-5EB8BE0B2505}"/>
              </a:ext>
            </a:extLst>
          </p:cNvPr>
          <p:cNvSpPr>
            <a:spLocks noGrp="1"/>
          </p:cNvSpPr>
          <p:nvPr>
            <p:ph type="pic" sz="quarter" idx="12"/>
          </p:nvPr>
        </p:nvSpPr>
        <p:spPr>
          <a:xfrm>
            <a:off x="12753131" y="3017817"/>
            <a:ext cx="3748088" cy="2578100"/>
          </a:xfrm>
        </p:spPr>
        <p:txBody>
          <a:bodyPr/>
          <a:lstStyle/>
          <a:p>
            <a:endParaRPr lang="en-US"/>
          </a:p>
        </p:txBody>
      </p:sp>
    </p:spTree>
    <p:extLst>
      <p:ext uri="{BB962C8B-B14F-4D97-AF65-F5344CB8AC3E}">
        <p14:creationId xmlns:p14="http://schemas.microsoft.com/office/powerpoint/2010/main" val="22227383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EBDFB9-4186-ACB9-C021-290E377AAA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F8565B-C1C6-A4C3-9E62-6CA62A2FA1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E490F3-801A-0BA3-EE96-B27F79CF11F0}"/>
              </a:ext>
            </a:extLst>
          </p:cNvPr>
          <p:cNvSpPr>
            <a:spLocks noGrp="1"/>
          </p:cNvSpPr>
          <p:nvPr>
            <p:ph type="dt" sz="half" idx="10"/>
          </p:nvPr>
        </p:nvSpPr>
        <p:spPr/>
        <p:txBody>
          <a:bodyPr/>
          <a:lstStyle/>
          <a:p>
            <a:fld id="{148B8D5E-EC46-49FB-899E-2C9E6366EC5C}" type="datetimeFigureOut">
              <a:rPr lang="en-US" smtClean="0"/>
              <a:t>11/7/2022</a:t>
            </a:fld>
            <a:endParaRPr lang="en-US"/>
          </a:p>
        </p:txBody>
      </p:sp>
      <p:sp>
        <p:nvSpPr>
          <p:cNvPr id="5" name="Footer Placeholder 4">
            <a:extLst>
              <a:ext uri="{FF2B5EF4-FFF2-40B4-BE49-F238E27FC236}">
                <a16:creationId xmlns:a16="http://schemas.microsoft.com/office/drawing/2014/main" id="{B9D5CBF0-CE58-580C-02E4-D62B279799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CB8328-EB82-67EA-CD7C-CE05207446B1}"/>
              </a:ext>
            </a:extLst>
          </p:cNvPr>
          <p:cNvSpPr>
            <a:spLocks noGrp="1"/>
          </p:cNvSpPr>
          <p:nvPr>
            <p:ph type="sldNum" sz="quarter" idx="12"/>
          </p:nvPr>
        </p:nvSpPr>
        <p:spPr/>
        <p:txBody>
          <a:bodyPr/>
          <a:lstStyle/>
          <a:p>
            <a:fld id="{E7AA3C15-0185-4DF7-BFF5-1A9200E115BC}" type="slidenum">
              <a:rPr lang="en-US" smtClean="0"/>
              <a:t>‹#›</a:t>
            </a:fld>
            <a:endParaRPr lang="en-US"/>
          </a:p>
        </p:txBody>
      </p:sp>
    </p:spTree>
    <p:extLst>
      <p:ext uri="{BB962C8B-B14F-4D97-AF65-F5344CB8AC3E}">
        <p14:creationId xmlns:p14="http://schemas.microsoft.com/office/powerpoint/2010/main" val="2257701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223A6FE-6EAD-E219-39C2-887B1A73AA74}"/>
              </a:ext>
            </a:extLst>
          </p:cNvPr>
          <p:cNvGrpSpPr/>
          <p:nvPr userDrawn="1"/>
        </p:nvGrpSpPr>
        <p:grpSpPr>
          <a:xfrm>
            <a:off x="0" y="6007100"/>
            <a:ext cx="12192000" cy="850900"/>
            <a:chOff x="0" y="6007100"/>
            <a:chExt cx="12192000" cy="850900"/>
          </a:xfrm>
        </p:grpSpPr>
        <p:pic>
          <p:nvPicPr>
            <p:cNvPr id="5" name="Picture 4">
              <a:extLst>
                <a:ext uri="{FF2B5EF4-FFF2-40B4-BE49-F238E27FC236}">
                  <a16:creationId xmlns:a16="http://schemas.microsoft.com/office/drawing/2014/main" id="{3300306B-E288-A82C-EC34-7A6E18717F49}"/>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0" y="6007100"/>
              <a:ext cx="7559675" cy="850900"/>
            </a:xfrm>
            <a:prstGeom prst="rect">
              <a:avLst/>
            </a:prstGeom>
            <a:noFill/>
            <a:ln>
              <a:noFill/>
            </a:ln>
          </p:spPr>
        </p:pic>
        <p:pic>
          <p:nvPicPr>
            <p:cNvPr id="6" name="Picture 5">
              <a:extLst>
                <a:ext uri="{FF2B5EF4-FFF2-40B4-BE49-F238E27FC236}">
                  <a16:creationId xmlns:a16="http://schemas.microsoft.com/office/drawing/2014/main" id="{CA9D2EC8-3764-7CDD-7DBB-A6CE865BC3E8}"/>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4632325" y="6007100"/>
              <a:ext cx="7559675" cy="850900"/>
            </a:xfrm>
            <a:prstGeom prst="rect">
              <a:avLst/>
            </a:prstGeom>
            <a:noFill/>
            <a:ln>
              <a:noFill/>
            </a:ln>
          </p:spPr>
        </p:pic>
      </p:grpSp>
      <p:sp>
        <p:nvSpPr>
          <p:cNvPr id="7" name="Text Placeholder 6">
            <a:extLst>
              <a:ext uri="{FF2B5EF4-FFF2-40B4-BE49-F238E27FC236}">
                <a16:creationId xmlns:a16="http://schemas.microsoft.com/office/drawing/2014/main" id="{3F1281D1-A11F-B890-5F7F-8CF921F070A6}"/>
              </a:ext>
            </a:extLst>
          </p:cNvPr>
          <p:cNvSpPr>
            <a:spLocks noGrp="1"/>
          </p:cNvSpPr>
          <p:nvPr>
            <p:ph type="body" sz="quarter" idx="10"/>
          </p:nvPr>
        </p:nvSpPr>
        <p:spPr>
          <a:xfrm>
            <a:off x="338328" y="914400"/>
            <a:ext cx="11750040" cy="4268787"/>
          </a:xfrm>
        </p:spPr>
        <p:txBody>
          <a:bodyPr/>
          <a:lstStyle>
            <a:lvl1pPr marL="0" indent="0">
              <a:lnSpc>
                <a:spcPct val="100000"/>
              </a:lnSpc>
              <a:buNone/>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8C57EF67-2C1E-1AFA-2CB2-4BBA9515519E}"/>
              </a:ext>
            </a:extLst>
          </p:cNvPr>
          <p:cNvSpPr>
            <a:spLocks noGrp="1"/>
          </p:cNvSpPr>
          <p:nvPr>
            <p:ph type="body" sz="quarter" idx="11"/>
          </p:nvPr>
        </p:nvSpPr>
        <p:spPr>
          <a:xfrm>
            <a:off x="12692970" y="47180"/>
            <a:ext cx="1621744" cy="512083"/>
          </a:xfrm>
        </p:spPr>
        <p:txBody>
          <a:bodyPr>
            <a:normAutofit/>
          </a:bodyPr>
          <a:lstStyle>
            <a:lvl1pPr marL="0" indent="0">
              <a:lnSpc>
                <a:spcPct val="100000"/>
              </a:lnSpc>
              <a:buFont typeface="Arial" panose="020B0604020202020204" pitchFamily="34" charset="0"/>
              <a:buNone/>
              <a:defRPr sz="14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Picture Placeholder 9">
            <a:extLst>
              <a:ext uri="{FF2B5EF4-FFF2-40B4-BE49-F238E27FC236}">
                <a16:creationId xmlns:a16="http://schemas.microsoft.com/office/drawing/2014/main" id="{806A855D-D460-708B-8027-7FBB549533C9}"/>
              </a:ext>
            </a:extLst>
          </p:cNvPr>
          <p:cNvSpPr>
            <a:spLocks noGrp="1"/>
          </p:cNvSpPr>
          <p:nvPr>
            <p:ph type="pic" sz="quarter" idx="12"/>
          </p:nvPr>
        </p:nvSpPr>
        <p:spPr>
          <a:xfrm>
            <a:off x="12692969" y="3418113"/>
            <a:ext cx="3636053" cy="1872344"/>
          </a:xfrm>
        </p:spPr>
        <p:txBody>
          <a:bodyPr/>
          <a:lstStyle/>
          <a:p>
            <a:endParaRPr lang="en-US" dirty="0"/>
          </a:p>
        </p:txBody>
      </p:sp>
      <p:sp>
        <p:nvSpPr>
          <p:cNvPr id="13" name="Text Placeholder 12">
            <a:extLst>
              <a:ext uri="{FF2B5EF4-FFF2-40B4-BE49-F238E27FC236}">
                <a16:creationId xmlns:a16="http://schemas.microsoft.com/office/drawing/2014/main" id="{8C88ED43-9A8A-BF29-3721-1ED4547EAF0A}"/>
              </a:ext>
            </a:extLst>
          </p:cNvPr>
          <p:cNvSpPr>
            <a:spLocks noGrp="1"/>
          </p:cNvSpPr>
          <p:nvPr>
            <p:ph type="body" sz="quarter" idx="13"/>
          </p:nvPr>
        </p:nvSpPr>
        <p:spPr>
          <a:xfrm>
            <a:off x="12693650" y="719139"/>
            <a:ext cx="1621064" cy="480132"/>
          </a:xfrm>
        </p:spPr>
        <p:txBody>
          <a:bodyPr vert="horz" lIns="91440" tIns="45720" rIns="91440" bIns="45720" rtlCol="0">
            <a:normAutofit/>
          </a:bodyPr>
          <a:lstStyle>
            <a:lvl1pPr>
              <a:defRPr lang="en-US" sz="1400" dirty="0">
                <a:latin typeface="Arial" panose="020B0604020202020204" pitchFamily="34" charset="0"/>
                <a:cs typeface="Arial" panose="020B0604020202020204" pitchFamily="34" charset="0"/>
              </a:defRPr>
            </a:lvl1pPr>
          </a:lstStyle>
          <a:p>
            <a:pPr marL="0" lvl="0" indent="0">
              <a:lnSpc>
                <a:spcPct val="100000"/>
              </a:lnSpc>
              <a:buNone/>
            </a:pPr>
            <a:r>
              <a:rPr lang="en-US" dirty="0"/>
              <a:t>Click to edit Master text styles</a:t>
            </a:r>
          </a:p>
        </p:txBody>
      </p:sp>
      <p:sp>
        <p:nvSpPr>
          <p:cNvPr id="15" name="Text Placeholder 14">
            <a:extLst>
              <a:ext uri="{FF2B5EF4-FFF2-40B4-BE49-F238E27FC236}">
                <a16:creationId xmlns:a16="http://schemas.microsoft.com/office/drawing/2014/main" id="{4B8DD600-5AFC-690A-4E77-1F6C9FF2E7DE}"/>
              </a:ext>
            </a:extLst>
          </p:cNvPr>
          <p:cNvSpPr>
            <a:spLocks noGrp="1"/>
          </p:cNvSpPr>
          <p:nvPr>
            <p:ph type="body" sz="quarter" idx="14"/>
          </p:nvPr>
        </p:nvSpPr>
        <p:spPr>
          <a:xfrm>
            <a:off x="12693650" y="1359147"/>
            <a:ext cx="1621064" cy="512083"/>
          </a:xfrm>
        </p:spPr>
        <p:txBody>
          <a:bodyPr vert="horz" lIns="91440" tIns="45720" rIns="91440" bIns="45720" rtlCol="0">
            <a:normAutofit/>
          </a:bodyPr>
          <a:lstStyle>
            <a:lvl1pPr>
              <a:defRPr lang="en-US" sz="1400" dirty="0">
                <a:latin typeface="Arial" panose="020B0604020202020204" pitchFamily="34" charset="0"/>
                <a:cs typeface="Arial" panose="020B0604020202020204" pitchFamily="34" charset="0"/>
              </a:defRPr>
            </a:lvl1pPr>
          </a:lstStyle>
          <a:p>
            <a:pPr marL="0" lvl="0" indent="0">
              <a:lnSpc>
                <a:spcPct val="100000"/>
              </a:lnSpc>
              <a:buNone/>
            </a:pPr>
            <a:r>
              <a:rPr lang="en-US" dirty="0"/>
              <a:t>Click to edit Master text styles</a:t>
            </a:r>
          </a:p>
        </p:txBody>
      </p:sp>
      <p:sp>
        <p:nvSpPr>
          <p:cNvPr id="17" name="Text Placeholder 16">
            <a:extLst>
              <a:ext uri="{FF2B5EF4-FFF2-40B4-BE49-F238E27FC236}">
                <a16:creationId xmlns:a16="http://schemas.microsoft.com/office/drawing/2014/main" id="{5A85EBCA-6B15-F746-F042-8258BB6D4579}"/>
              </a:ext>
            </a:extLst>
          </p:cNvPr>
          <p:cNvSpPr>
            <a:spLocks noGrp="1"/>
          </p:cNvSpPr>
          <p:nvPr>
            <p:ph type="body" sz="quarter" idx="15"/>
          </p:nvPr>
        </p:nvSpPr>
        <p:spPr>
          <a:xfrm>
            <a:off x="12693650" y="2024063"/>
            <a:ext cx="1621064" cy="488950"/>
          </a:xfrm>
        </p:spPr>
        <p:txBody>
          <a:bodyPr vert="horz" lIns="91440" tIns="45720" rIns="91440" bIns="45720" rtlCol="0">
            <a:normAutofit/>
          </a:bodyPr>
          <a:lstStyle>
            <a:lvl1pPr>
              <a:defRPr lang="en-US" sz="1400" dirty="0">
                <a:latin typeface="Arial" panose="020B0604020202020204" pitchFamily="34" charset="0"/>
                <a:cs typeface="Arial" panose="020B0604020202020204" pitchFamily="34" charset="0"/>
              </a:defRPr>
            </a:lvl1pPr>
          </a:lstStyle>
          <a:p>
            <a:pPr marL="0" lvl="0" indent="0">
              <a:lnSpc>
                <a:spcPct val="100000"/>
              </a:lnSpc>
              <a:buNone/>
            </a:pPr>
            <a:r>
              <a:rPr lang="en-US" dirty="0"/>
              <a:t>Click to edit Master text styles</a:t>
            </a:r>
          </a:p>
        </p:txBody>
      </p:sp>
      <p:sp>
        <p:nvSpPr>
          <p:cNvPr id="19" name="Text Placeholder 18">
            <a:extLst>
              <a:ext uri="{FF2B5EF4-FFF2-40B4-BE49-F238E27FC236}">
                <a16:creationId xmlns:a16="http://schemas.microsoft.com/office/drawing/2014/main" id="{2CA6A881-9C54-9CE3-339C-74B6DE19ACA9}"/>
              </a:ext>
            </a:extLst>
          </p:cNvPr>
          <p:cNvSpPr>
            <a:spLocks noGrp="1"/>
          </p:cNvSpPr>
          <p:nvPr>
            <p:ph type="body" sz="quarter" idx="16"/>
          </p:nvPr>
        </p:nvSpPr>
        <p:spPr>
          <a:xfrm>
            <a:off x="14592753" y="37885"/>
            <a:ext cx="1752600" cy="511175"/>
          </a:xfrm>
        </p:spPr>
        <p:txBody>
          <a:bodyPr vert="horz" lIns="91440" tIns="45720" rIns="91440" bIns="45720" rtlCol="0">
            <a:normAutofit/>
          </a:bodyPr>
          <a:lstStyle>
            <a:lvl1pPr>
              <a:defRPr lang="en-US" sz="1400" dirty="0">
                <a:latin typeface="Arial" panose="020B0604020202020204" pitchFamily="34" charset="0"/>
                <a:cs typeface="Arial" panose="020B0604020202020204" pitchFamily="34" charset="0"/>
              </a:defRPr>
            </a:lvl1pPr>
          </a:lstStyle>
          <a:p>
            <a:pPr marL="0" lvl="0" indent="0">
              <a:lnSpc>
                <a:spcPct val="100000"/>
              </a:lnSpc>
              <a:buNone/>
            </a:pPr>
            <a:r>
              <a:rPr lang="en-US" dirty="0"/>
              <a:t>Click to edit Master text styles</a:t>
            </a:r>
          </a:p>
        </p:txBody>
      </p:sp>
      <p:sp>
        <p:nvSpPr>
          <p:cNvPr id="21" name="Text Placeholder 20">
            <a:extLst>
              <a:ext uri="{FF2B5EF4-FFF2-40B4-BE49-F238E27FC236}">
                <a16:creationId xmlns:a16="http://schemas.microsoft.com/office/drawing/2014/main" id="{BE622EE1-C9F8-32BC-490E-64E629401F82}"/>
              </a:ext>
            </a:extLst>
          </p:cNvPr>
          <p:cNvSpPr>
            <a:spLocks noGrp="1"/>
          </p:cNvSpPr>
          <p:nvPr>
            <p:ph type="body" sz="quarter" idx="17"/>
          </p:nvPr>
        </p:nvSpPr>
        <p:spPr>
          <a:xfrm>
            <a:off x="12693650" y="2726531"/>
            <a:ext cx="1621064" cy="488950"/>
          </a:xfrm>
        </p:spPr>
        <p:txBody>
          <a:bodyPr vert="horz" lIns="91440" tIns="45720" rIns="91440" bIns="45720" rtlCol="0">
            <a:normAutofit/>
          </a:bodyPr>
          <a:lstStyle>
            <a:lvl1pPr>
              <a:defRPr lang="en-US" sz="1400" dirty="0">
                <a:latin typeface="Arial" panose="020B0604020202020204" pitchFamily="34" charset="0"/>
                <a:cs typeface="Arial" panose="020B0604020202020204" pitchFamily="34" charset="0"/>
              </a:defRPr>
            </a:lvl1pPr>
          </a:lstStyle>
          <a:p>
            <a:pPr marL="0" lvl="0" indent="0">
              <a:lnSpc>
                <a:spcPct val="100000"/>
              </a:lnSpc>
              <a:buNone/>
            </a:pPr>
            <a:r>
              <a:rPr lang="en-US" dirty="0"/>
              <a:t>Click to edit Master text styles</a:t>
            </a:r>
          </a:p>
        </p:txBody>
      </p:sp>
      <p:sp>
        <p:nvSpPr>
          <p:cNvPr id="23" name="Text Placeholder 22">
            <a:extLst>
              <a:ext uri="{FF2B5EF4-FFF2-40B4-BE49-F238E27FC236}">
                <a16:creationId xmlns:a16="http://schemas.microsoft.com/office/drawing/2014/main" id="{F5475D2B-92B3-2C1F-C84D-6BF733E2554E}"/>
              </a:ext>
            </a:extLst>
          </p:cNvPr>
          <p:cNvSpPr>
            <a:spLocks noGrp="1"/>
          </p:cNvSpPr>
          <p:nvPr>
            <p:ph type="body" sz="quarter" idx="18"/>
          </p:nvPr>
        </p:nvSpPr>
        <p:spPr>
          <a:xfrm>
            <a:off x="14576424" y="707021"/>
            <a:ext cx="1752600" cy="479425"/>
          </a:xfrm>
        </p:spPr>
        <p:txBody>
          <a:bodyPr vert="horz" lIns="91440" tIns="45720" rIns="91440" bIns="45720" rtlCol="0">
            <a:normAutofit/>
          </a:bodyPr>
          <a:lstStyle>
            <a:lvl1pPr>
              <a:defRPr lang="en-US" sz="1400" dirty="0">
                <a:latin typeface="Arial" panose="020B0604020202020204" pitchFamily="34" charset="0"/>
                <a:cs typeface="Arial" panose="020B0604020202020204" pitchFamily="34" charset="0"/>
              </a:defRPr>
            </a:lvl1pPr>
          </a:lstStyle>
          <a:p>
            <a:pPr marL="0" lvl="0" indent="0">
              <a:lnSpc>
                <a:spcPct val="100000"/>
              </a:lnSpc>
              <a:buNone/>
            </a:pPr>
            <a:r>
              <a:rPr lang="en-US" dirty="0"/>
              <a:t>Click to edit Master text styles</a:t>
            </a:r>
          </a:p>
        </p:txBody>
      </p:sp>
      <p:sp>
        <p:nvSpPr>
          <p:cNvPr id="25" name="Text Placeholder 24">
            <a:extLst>
              <a:ext uri="{FF2B5EF4-FFF2-40B4-BE49-F238E27FC236}">
                <a16:creationId xmlns:a16="http://schemas.microsoft.com/office/drawing/2014/main" id="{141CAF0A-70FA-3FC1-2983-957D74C3BD41}"/>
              </a:ext>
            </a:extLst>
          </p:cNvPr>
          <p:cNvSpPr>
            <a:spLocks noGrp="1"/>
          </p:cNvSpPr>
          <p:nvPr>
            <p:ph type="body" sz="quarter" idx="19"/>
          </p:nvPr>
        </p:nvSpPr>
        <p:spPr>
          <a:xfrm>
            <a:off x="14554199" y="1353248"/>
            <a:ext cx="1774825" cy="511175"/>
          </a:xfrm>
        </p:spPr>
        <p:txBody>
          <a:bodyPr vert="horz" lIns="91440" tIns="45720" rIns="91440" bIns="45720" rtlCol="0">
            <a:normAutofit/>
          </a:bodyPr>
          <a:lstStyle>
            <a:lvl1pPr>
              <a:defRPr lang="en-US" sz="1400" dirty="0">
                <a:latin typeface="Arial" panose="020B0604020202020204" pitchFamily="34" charset="0"/>
                <a:cs typeface="Arial" panose="020B0604020202020204" pitchFamily="34" charset="0"/>
              </a:defRPr>
            </a:lvl1pPr>
          </a:lstStyle>
          <a:p>
            <a:pPr marL="0" lvl="0" indent="0">
              <a:lnSpc>
                <a:spcPct val="100000"/>
              </a:lnSpc>
              <a:buNone/>
            </a:pPr>
            <a:r>
              <a:rPr lang="en-US" dirty="0"/>
              <a:t>Click to edit Master text styles</a:t>
            </a:r>
          </a:p>
        </p:txBody>
      </p:sp>
      <p:sp>
        <p:nvSpPr>
          <p:cNvPr id="27" name="Text Placeholder 26">
            <a:extLst>
              <a:ext uri="{FF2B5EF4-FFF2-40B4-BE49-F238E27FC236}">
                <a16:creationId xmlns:a16="http://schemas.microsoft.com/office/drawing/2014/main" id="{6AF51583-BC34-5B96-DDC7-8122F76BE8C6}"/>
              </a:ext>
            </a:extLst>
          </p:cNvPr>
          <p:cNvSpPr>
            <a:spLocks noGrp="1"/>
          </p:cNvSpPr>
          <p:nvPr>
            <p:ph type="body" sz="quarter" idx="20"/>
          </p:nvPr>
        </p:nvSpPr>
        <p:spPr>
          <a:xfrm>
            <a:off x="14554198" y="1983935"/>
            <a:ext cx="1774825" cy="523875"/>
          </a:xfrm>
        </p:spPr>
        <p:txBody>
          <a:bodyPr vert="horz" lIns="91440" tIns="45720" rIns="91440" bIns="45720" rtlCol="0">
            <a:normAutofit/>
          </a:bodyPr>
          <a:lstStyle>
            <a:lvl1pPr>
              <a:defRPr lang="en-US" sz="1400" dirty="0">
                <a:latin typeface="Arial" panose="020B0604020202020204" pitchFamily="34" charset="0"/>
                <a:cs typeface="Arial" panose="020B0604020202020204" pitchFamily="34" charset="0"/>
              </a:defRPr>
            </a:lvl1pPr>
          </a:lstStyle>
          <a:p>
            <a:pPr marL="0" lvl="0" indent="0">
              <a:lnSpc>
                <a:spcPct val="100000"/>
              </a:lnSpc>
              <a:buNone/>
            </a:pPr>
            <a:r>
              <a:rPr lang="en-US" dirty="0"/>
              <a:t>Click to edit Master text styles</a:t>
            </a:r>
          </a:p>
        </p:txBody>
      </p:sp>
      <p:sp>
        <p:nvSpPr>
          <p:cNvPr id="28" name="Title 27">
            <a:extLst>
              <a:ext uri="{FF2B5EF4-FFF2-40B4-BE49-F238E27FC236}">
                <a16:creationId xmlns:a16="http://schemas.microsoft.com/office/drawing/2014/main" id="{01B3A9DE-5710-994E-8361-EDC1EB8D1F52}"/>
              </a:ext>
            </a:extLst>
          </p:cNvPr>
          <p:cNvSpPr>
            <a:spLocks noGrp="1"/>
          </p:cNvSpPr>
          <p:nvPr>
            <p:ph type="title"/>
          </p:nvPr>
        </p:nvSpPr>
        <p:spPr>
          <a:xfrm>
            <a:off x="338328" y="319550"/>
            <a:ext cx="10515600" cy="479425"/>
          </a:xfrm>
        </p:spPr>
        <p:txBody>
          <a:bodyPr/>
          <a:lstStyle/>
          <a:p>
            <a:r>
              <a:rPr lang="en-US" dirty="0"/>
              <a:t>Click to edit Master title style</a:t>
            </a:r>
          </a:p>
        </p:txBody>
      </p:sp>
      <p:sp>
        <p:nvSpPr>
          <p:cNvPr id="30" name="Text Placeholder 29">
            <a:extLst>
              <a:ext uri="{FF2B5EF4-FFF2-40B4-BE49-F238E27FC236}">
                <a16:creationId xmlns:a16="http://schemas.microsoft.com/office/drawing/2014/main" id="{1BA50FBF-3EF9-D688-34C5-61E777694E29}"/>
              </a:ext>
            </a:extLst>
          </p:cNvPr>
          <p:cNvSpPr>
            <a:spLocks noGrp="1"/>
          </p:cNvSpPr>
          <p:nvPr>
            <p:ph type="body" sz="quarter" idx="21"/>
          </p:nvPr>
        </p:nvSpPr>
        <p:spPr>
          <a:xfrm>
            <a:off x="14522448" y="2744809"/>
            <a:ext cx="1806575" cy="512308"/>
          </a:xfrm>
        </p:spPr>
        <p:txBody>
          <a:bodyPr vert="horz" lIns="91440" tIns="45720" rIns="91440" bIns="45720" rtlCol="0">
            <a:normAutofit/>
          </a:bodyPr>
          <a:lstStyle>
            <a:lvl1pPr>
              <a:defRPr lang="en-US" sz="1400" dirty="0">
                <a:latin typeface="Arial" panose="020B0604020202020204" pitchFamily="34" charset="0"/>
                <a:cs typeface="Arial" panose="020B0604020202020204" pitchFamily="34" charset="0"/>
              </a:defRPr>
            </a:lvl1pPr>
          </a:lstStyle>
          <a:p>
            <a:pPr marL="0" lvl="0" indent="0">
              <a:lnSpc>
                <a:spcPct val="100000"/>
              </a:lnSpc>
              <a:buNone/>
            </a:pPr>
            <a:r>
              <a:rPr lang="en-US" dirty="0"/>
              <a:t>Click to edit Master text styles</a:t>
            </a:r>
          </a:p>
        </p:txBody>
      </p:sp>
      <p:sp>
        <p:nvSpPr>
          <p:cNvPr id="3" name="Picture Placeholder 2">
            <a:extLst>
              <a:ext uri="{FF2B5EF4-FFF2-40B4-BE49-F238E27FC236}">
                <a16:creationId xmlns:a16="http://schemas.microsoft.com/office/drawing/2014/main" id="{EA72AF64-6276-9400-BE2D-A1984E292E39}"/>
              </a:ext>
            </a:extLst>
          </p:cNvPr>
          <p:cNvSpPr>
            <a:spLocks noGrp="1"/>
          </p:cNvSpPr>
          <p:nvPr>
            <p:ph type="pic" sz="quarter" idx="22"/>
          </p:nvPr>
        </p:nvSpPr>
        <p:spPr>
          <a:xfrm>
            <a:off x="12693650" y="5499100"/>
            <a:ext cx="3635375" cy="1430338"/>
          </a:xfrm>
        </p:spPr>
        <p:txBody>
          <a:bodyPr/>
          <a:lstStyle/>
          <a:p>
            <a:endParaRPr lang="en-US"/>
          </a:p>
        </p:txBody>
      </p:sp>
      <p:sp>
        <p:nvSpPr>
          <p:cNvPr id="9" name="Text Placeholder 8">
            <a:extLst>
              <a:ext uri="{FF2B5EF4-FFF2-40B4-BE49-F238E27FC236}">
                <a16:creationId xmlns:a16="http://schemas.microsoft.com/office/drawing/2014/main" id="{2F9D916E-7BDA-E41E-B79D-79225A48E897}"/>
              </a:ext>
            </a:extLst>
          </p:cNvPr>
          <p:cNvSpPr>
            <a:spLocks noGrp="1"/>
          </p:cNvSpPr>
          <p:nvPr>
            <p:ph type="body" sz="quarter" idx="23"/>
          </p:nvPr>
        </p:nvSpPr>
        <p:spPr>
          <a:xfrm>
            <a:off x="16523652" y="8808"/>
            <a:ext cx="2212403" cy="511175"/>
          </a:xfrm>
        </p:spPr>
        <p:txBody>
          <a:bodyPr>
            <a:normAutofit/>
          </a:bodyPr>
          <a:lstStyle>
            <a:lvl1pPr marL="0" indent="0">
              <a:buNone/>
              <a:defRPr sz="1400">
                <a:latin typeface="Arial" panose="020B0604020202020204" pitchFamily="34" charset="0"/>
                <a:cs typeface="Arial" panose="020B0604020202020204" pitchFamily="34" charset="0"/>
              </a:defRPr>
            </a:lvl1pPr>
          </a:lstStyle>
          <a:p>
            <a:pPr lvl="0"/>
            <a:endParaRPr lang="en-US" dirty="0"/>
          </a:p>
        </p:txBody>
      </p:sp>
      <p:sp>
        <p:nvSpPr>
          <p:cNvPr id="12" name="Text Placeholder 11">
            <a:extLst>
              <a:ext uri="{FF2B5EF4-FFF2-40B4-BE49-F238E27FC236}">
                <a16:creationId xmlns:a16="http://schemas.microsoft.com/office/drawing/2014/main" id="{B763AFC5-80C1-DD43-6767-167AB3797323}"/>
              </a:ext>
            </a:extLst>
          </p:cNvPr>
          <p:cNvSpPr>
            <a:spLocks noGrp="1"/>
          </p:cNvSpPr>
          <p:nvPr>
            <p:ph type="body" sz="quarter" idx="24"/>
          </p:nvPr>
        </p:nvSpPr>
        <p:spPr>
          <a:xfrm>
            <a:off x="16523652" y="719138"/>
            <a:ext cx="1993900" cy="466725"/>
          </a:xfrm>
        </p:spPr>
        <p:txBody>
          <a:bodyPr>
            <a:noAutofit/>
          </a:bodyPr>
          <a:lstStyle>
            <a:lvl1pPr marL="0" indent="0">
              <a:buNone/>
              <a:defRPr sz="1400">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4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endParaRPr lang="en-US" dirty="0"/>
          </a:p>
        </p:txBody>
      </p:sp>
      <p:sp>
        <p:nvSpPr>
          <p:cNvPr id="11" name="Picture Placeholder 10">
            <a:extLst>
              <a:ext uri="{FF2B5EF4-FFF2-40B4-BE49-F238E27FC236}">
                <a16:creationId xmlns:a16="http://schemas.microsoft.com/office/drawing/2014/main" id="{D80717EC-EA70-8D95-6FE3-ABD818647282}"/>
              </a:ext>
            </a:extLst>
          </p:cNvPr>
          <p:cNvSpPr>
            <a:spLocks noGrp="1"/>
          </p:cNvSpPr>
          <p:nvPr>
            <p:ph type="pic" sz="quarter" idx="25"/>
          </p:nvPr>
        </p:nvSpPr>
        <p:spPr>
          <a:xfrm>
            <a:off x="16524288" y="3387725"/>
            <a:ext cx="2211387" cy="1873250"/>
          </a:xfrm>
        </p:spPr>
        <p:txBody>
          <a:bodyPr/>
          <a:lstStyle/>
          <a:p>
            <a:endParaRPr lang="en-US"/>
          </a:p>
        </p:txBody>
      </p:sp>
      <p:sp>
        <p:nvSpPr>
          <p:cNvPr id="16" name="Picture Placeholder 15">
            <a:extLst>
              <a:ext uri="{FF2B5EF4-FFF2-40B4-BE49-F238E27FC236}">
                <a16:creationId xmlns:a16="http://schemas.microsoft.com/office/drawing/2014/main" id="{1038FF2A-5B75-2DD8-D45E-8959512824DD}"/>
              </a:ext>
            </a:extLst>
          </p:cNvPr>
          <p:cNvSpPr>
            <a:spLocks noGrp="1"/>
          </p:cNvSpPr>
          <p:nvPr>
            <p:ph type="pic" sz="quarter" idx="26"/>
          </p:nvPr>
        </p:nvSpPr>
        <p:spPr>
          <a:xfrm>
            <a:off x="16602075" y="5451475"/>
            <a:ext cx="2133600" cy="1477963"/>
          </a:xfrm>
        </p:spPr>
        <p:txBody>
          <a:bodyPr/>
          <a:lstStyle/>
          <a:p>
            <a:endParaRPr lang="en-US"/>
          </a:p>
        </p:txBody>
      </p:sp>
      <p:sp>
        <p:nvSpPr>
          <p:cNvPr id="20" name="Table Placeholder 19">
            <a:extLst>
              <a:ext uri="{FF2B5EF4-FFF2-40B4-BE49-F238E27FC236}">
                <a16:creationId xmlns:a16="http://schemas.microsoft.com/office/drawing/2014/main" id="{380D37EB-9D6F-B3D6-43E5-0102EFECF2E9}"/>
              </a:ext>
            </a:extLst>
          </p:cNvPr>
          <p:cNvSpPr>
            <a:spLocks noGrp="1"/>
          </p:cNvSpPr>
          <p:nvPr>
            <p:ph type="tbl" sz="quarter" idx="27"/>
          </p:nvPr>
        </p:nvSpPr>
        <p:spPr>
          <a:xfrm>
            <a:off x="16602075" y="1384300"/>
            <a:ext cx="1993900" cy="1603375"/>
          </a:xfrm>
        </p:spPr>
        <p:txBody>
          <a:bodyPr/>
          <a:lstStyle/>
          <a:p>
            <a:endParaRPr lang="en-US"/>
          </a:p>
        </p:txBody>
      </p:sp>
    </p:spTree>
    <p:extLst>
      <p:ext uri="{BB962C8B-B14F-4D97-AF65-F5344CB8AC3E}">
        <p14:creationId xmlns:p14="http://schemas.microsoft.com/office/powerpoint/2010/main" val="3422861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D1F3-4BBD-1B8D-7CA4-40A3BAF1591C}"/>
              </a:ext>
            </a:extLst>
          </p:cNvPr>
          <p:cNvSpPr>
            <a:spLocks noGrp="1"/>
          </p:cNvSpPr>
          <p:nvPr>
            <p:ph type="title"/>
          </p:nvPr>
        </p:nvSpPr>
        <p:spPr>
          <a:xfrm>
            <a:off x="338328" y="329184"/>
            <a:ext cx="11750040" cy="480131"/>
          </a:xfrm>
        </p:spPr>
        <p:txBody>
          <a:bodyPr anchor="t" anchorCtr="0">
            <a:spAutoFit/>
          </a:bodyPr>
          <a:lstStyle>
            <a:lvl1pPr>
              <a:defRPr sz="2800" b="1">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grpSp>
        <p:nvGrpSpPr>
          <p:cNvPr id="4" name="Group 3">
            <a:extLst>
              <a:ext uri="{FF2B5EF4-FFF2-40B4-BE49-F238E27FC236}">
                <a16:creationId xmlns:a16="http://schemas.microsoft.com/office/drawing/2014/main" id="{8223A6FE-6EAD-E219-39C2-887B1A73AA74}"/>
              </a:ext>
            </a:extLst>
          </p:cNvPr>
          <p:cNvGrpSpPr/>
          <p:nvPr userDrawn="1"/>
        </p:nvGrpSpPr>
        <p:grpSpPr>
          <a:xfrm>
            <a:off x="0" y="6007100"/>
            <a:ext cx="12192000" cy="850900"/>
            <a:chOff x="0" y="6007100"/>
            <a:chExt cx="12192000" cy="850900"/>
          </a:xfrm>
        </p:grpSpPr>
        <p:pic>
          <p:nvPicPr>
            <p:cNvPr id="5" name="Picture 4">
              <a:extLst>
                <a:ext uri="{FF2B5EF4-FFF2-40B4-BE49-F238E27FC236}">
                  <a16:creationId xmlns:a16="http://schemas.microsoft.com/office/drawing/2014/main" id="{3300306B-E288-A82C-EC34-7A6E18717F49}"/>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0" y="6007100"/>
              <a:ext cx="7559675" cy="850900"/>
            </a:xfrm>
            <a:prstGeom prst="rect">
              <a:avLst/>
            </a:prstGeom>
            <a:noFill/>
            <a:ln>
              <a:noFill/>
            </a:ln>
          </p:spPr>
        </p:pic>
        <p:pic>
          <p:nvPicPr>
            <p:cNvPr id="6" name="Picture 5">
              <a:extLst>
                <a:ext uri="{FF2B5EF4-FFF2-40B4-BE49-F238E27FC236}">
                  <a16:creationId xmlns:a16="http://schemas.microsoft.com/office/drawing/2014/main" id="{CA9D2EC8-3764-7CDD-7DBB-A6CE865BC3E8}"/>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4632325" y="6007100"/>
              <a:ext cx="7559675" cy="850900"/>
            </a:xfrm>
            <a:prstGeom prst="rect">
              <a:avLst/>
            </a:prstGeom>
            <a:noFill/>
            <a:ln>
              <a:noFill/>
            </a:ln>
          </p:spPr>
        </p:pic>
      </p:grpSp>
      <p:sp>
        <p:nvSpPr>
          <p:cNvPr id="8" name="Table Placeholder 7">
            <a:extLst>
              <a:ext uri="{FF2B5EF4-FFF2-40B4-BE49-F238E27FC236}">
                <a16:creationId xmlns:a16="http://schemas.microsoft.com/office/drawing/2014/main" id="{738E7A5E-3D2E-63DD-88F9-2BDC6E21B01A}"/>
              </a:ext>
            </a:extLst>
          </p:cNvPr>
          <p:cNvSpPr>
            <a:spLocks noGrp="1"/>
          </p:cNvSpPr>
          <p:nvPr>
            <p:ph type="tbl" sz="quarter" idx="10"/>
          </p:nvPr>
        </p:nvSpPr>
        <p:spPr>
          <a:xfrm>
            <a:off x="338138" y="914400"/>
            <a:ext cx="11750675" cy="4381500"/>
          </a:xfrm>
        </p:spPr>
        <p:txBody>
          <a:bodyPr/>
          <a:lstStyle/>
          <a:p>
            <a:endParaRPr lang="en-US"/>
          </a:p>
        </p:txBody>
      </p:sp>
      <p:sp>
        <p:nvSpPr>
          <p:cNvPr id="10" name="Text Placeholder 9">
            <a:extLst>
              <a:ext uri="{FF2B5EF4-FFF2-40B4-BE49-F238E27FC236}">
                <a16:creationId xmlns:a16="http://schemas.microsoft.com/office/drawing/2014/main" id="{EC54AA12-BB16-CFAB-6E58-7DBD5AD43E99}"/>
              </a:ext>
            </a:extLst>
          </p:cNvPr>
          <p:cNvSpPr>
            <a:spLocks noGrp="1"/>
          </p:cNvSpPr>
          <p:nvPr>
            <p:ph type="body" sz="quarter" idx="11"/>
          </p:nvPr>
        </p:nvSpPr>
        <p:spPr>
          <a:xfrm>
            <a:off x="13106400" y="809625"/>
            <a:ext cx="4210050" cy="185737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4A6A1005-1DD4-7038-48E1-33C68F6EC841}"/>
              </a:ext>
            </a:extLst>
          </p:cNvPr>
          <p:cNvSpPr>
            <a:spLocks noGrp="1"/>
          </p:cNvSpPr>
          <p:nvPr>
            <p:ph type="pic" sz="quarter" idx="12"/>
          </p:nvPr>
        </p:nvSpPr>
        <p:spPr>
          <a:xfrm>
            <a:off x="13106400" y="3429000"/>
            <a:ext cx="3867150" cy="1600200"/>
          </a:xfrm>
        </p:spPr>
        <p:txBody>
          <a:bodyPr/>
          <a:lstStyle/>
          <a:p>
            <a:endParaRPr lang="en-US" dirty="0"/>
          </a:p>
        </p:txBody>
      </p:sp>
    </p:spTree>
    <p:extLst>
      <p:ext uri="{BB962C8B-B14F-4D97-AF65-F5344CB8AC3E}">
        <p14:creationId xmlns:p14="http://schemas.microsoft.com/office/powerpoint/2010/main" val="1336738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D1F3-4BBD-1B8D-7CA4-40A3BAF1591C}"/>
              </a:ext>
            </a:extLst>
          </p:cNvPr>
          <p:cNvSpPr>
            <a:spLocks noGrp="1"/>
          </p:cNvSpPr>
          <p:nvPr>
            <p:ph type="title"/>
          </p:nvPr>
        </p:nvSpPr>
        <p:spPr>
          <a:xfrm>
            <a:off x="338328" y="329184"/>
            <a:ext cx="11750040" cy="480131"/>
          </a:xfrm>
        </p:spPr>
        <p:txBody>
          <a:bodyPr anchor="t" anchorCtr="0">
            <a:spAutoFit/>
          </a:bodyPr>
          <a:lstStyle>
            <a:lvl1pPr>
              <a:defRPr sz="2800" b="1">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grpSp>
        <p:nvGrpSpPr>
          <p:cNvPr id="4" name="Group 3">
            <a:extLst>
              <a:ext uri="{FF2B5EF4-FFF2-40B4-BE49-F238E27FC236}">
                <a16:creationId xmlns:a16="http://schemas.microsoft.com/office/drawing/2014/main" id="{8223A6FE-6EAD-E219-39C2-887B1A73AA74}"/>
              </a:ext>
            </a:extLst>
          </p:cNvPr>
          <p:cNvGrpSpPr/>
          <p:nvPr userDrawn="1"/>
        </p:nvGrpSpPr>
        <p:grpSpPr>
          <a:xfrm>
            <a:off x="0" y="6007100"/>
            <a:ext cx="12192000" cy="850900"/>
            <a:chOff x="0" y="6007100"/>
            <a:chExt cx="12192000" cy="850900"/>
          </a:xfrm>
        </p:grpSpPr>
        <p:pic>
          <p:nvPicPr>
            <p:cNvPr id="5" name="Picture 4">
              <a:extLst>
                <a:ext uri="{FF2B5EF4-FFF2-40B4-BE49-F238E27FC236}">
                  <a16:creationId xmlns:a16="http://schemas.microsoft.com/office/drawing/2014/main" id="{3300306B-E288-A82C-EC34-7A6E18717F49}"/>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0" y="6007100"/>
              <a:ext cx="7559675" cy="850900"/>
            </a:xfrm>
            <a:prstGeom prst="rect">
              <a:avLst/>
            </a:prstGeom>
            <a:noFill/>
            <a:ln>
              <a:noFill/>
            </a:ln>
          </p:spPr>
        </p:pic>
        <p:pic>
          <p:nvPicPr>
            <p:cNvPr id="6" name="Picture 5">
              <a:extLst>
                <a:ext uri="{FF2B5EF4-FFF2-40B4-BE49-F238E27FC236}">
                  <a16:creationId xmlns:a16="http://schemas.microsoft.com/office/drawing/2014/main" id="{CA9D2EC8-3764-7CDD-7DBB-A6CE865BC3E8}"/>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4632325" y="6007100"/>
              <a:ext cx="7559675" cy="850900"/>
            </a:xfrm>
            <a:prstGeom prst="rect">
              <a:avLst/>
            </a:prstGeom>
            <a:noFill/>
            <a:ln>
              <a:noFill/>
            </a:ln>
          </p:spPr>
        </p:pic>
      </p:grpSp>
      <p:sp>
        <p:nvSpPr>
          <p:cNvPr id="10" name="Text Placeholder 9">
            <a:extLst>
              <a:ext uri="{FF2B5EF4-FFF2-40B4-BE49-F238E27FC236}">
                <a16:creationId xmlns:a16="http://schemas.microsoft.com/office/drawing/2014/main" id="{EC54AA12-BB16-CFAB-6E58-7DBD5AD43E99}"/>
              </a:ext>
            </a:extLst>
          </p:cNvPr>
          <p:cNvSpPr>
            <a:spLocks noGrp="1"/>
          </p:cNvSpPr>
          <p:nvPr>
            <p:ph type="body" sz="quarter" idx="11"/>
          </p:nvPr>
        </p:nvSpPr>
        <p:spPr>
          <a:xfrm>
            <a:off x="13106400" y="809625"/>
            <a:ext cx="4210050" cy="185737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4A6A1005-1DD4-7038-48E1-33C68F6EC841}"/>
              </a:ext>
            </a:extLst>
          </p:cNvPr>
          <p:cNvSpPr>
            <a:spLocks noGrp="1"/>
          </p:cNvSpPr>
          <p:nvPr>
            <p:ph type="pic" sz="quarter" idx="12"/>
          </p:nvPr>
        </p:nvSpPr>
        <p:spPr>
          <a:xfrm>
            <a:off x="13106400" y="3429000"/>
            <a:ext cx="3867150" cy="1600200"/>
          </a:xfrm>
        </p:spPr>
        <p:txBody>
          <a:bodyPr/>
          <a:lstStyle/>
          <a:p>
            <a:endParaRPr lang="en-US" dirty="0"/>
          </a:p>
        </p:txBody>
      </p:sp>
      <p:sp>
        <p:nvSpPr>
          <p:cNvPr id="7" name="Text Placeholder 6">
            <a:extLst>
              <a:ext uri="{FF2B5EF4-FFF2-40B4-BE49-F238E27FC236}">
                <a16:creationId xmlns:a16="http://schemas.microsoft.com/office/drawing/2014/main" id="{439906C4-F917-1B8B-BE78-676241C49EC5}"/>
              </a:ext>
            </a:extLst>
          </p:cNvPr>
          <p:cNvSpPr>
            <a:spLocks noGrp="1"/>
          </p:cNvSpPr>
          <p:nvPr>
            <p:ph type="body" sz="quarter" idx="13"/>
          </p:nvPr>
        </p:nvSpPr>
        <p:spPr>
          <a:xfrm>
            <a:off x="338138" y="995363"/>
            <a:ext cx="11750675" cy="85090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Picture Placeholder 10">
            <a:extLst>
              <a:ext uri="{FF2B5EF4-FFF2-40B4-BE49-F238E27FC236}">
                <a16:creationId xmlns:a16="http://schemas.microsoft.com/office/drawing/2014/main" id="{7B1B3C4A-6F46-4033-FF71-8ABD2A5D500F}"/>
              </a:ext>
            </a:extLst>
          </p:cNvPr>
          <p:cNvSpPr>
            <a:spLocks noGrp="1"/>
          </p:cNvSpPr>
          <p:nvPr>
            <p:ph type="pic" sz="quarter" idx="14"/>
          </p:nvPr>
        </p:nvSpPr>
        <p:spPr>
          <a:xfrm>
            <a:off x="3149600" y="2193925"/>
            <a:ext cx="5527675" cy="2632075"/>
          </a:xfrm>
        </p:spPr>
        <p:txBody>
          <a:bodyPr/>
          <a:lstStyle/>
          <a:p>
            <a:endParaRPr lang="en-US"/>
          </a:p>
        </p:txBody>
      </p:sp>
    </p:spTree>
    <p:extLst>
      <p:ext uri="{BB962C8B-B14F-4D97-AF65-F5344CB8AC3E}">
        <p14:creationId xmlns:p14="http://schemas.microsoft.com/office/powerpoint/2010/main" val="2137762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FD74AA9-1185-E00B-5199-E03AD4701A2A}"/>
              </a:ext>
            </a:extLst>
          </p:cNvPr>
          <p:cNvSpPr/>
          <p:nvPr userDrawn="1"/>
        </p:nvSpPr>
        <p:spPr>
          <a:xfrm>
            <a:off x="-52506" y="-148140"/>
            <a:ext cx="12353731" cy="7154280"/>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atin typeface="Calibri" panose="020F0502020204030204"/>
                <a:cs typeface="Calibri"/>
              </a:rPr>
              <a:t>s</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24FC8B4B-39E2-09E1-C529-8B7917A1C818}"/>
              </a:ext>
            </a:extLst>
          </p:cNvPr>
          <p:cNvSpPr/>
          <p:nvPr userDrawn="1"/>
        </p:nvSpPr>
        <p:spPr>
          <a:xfrm rot="10800000" flipH="1" flipV="1">
            <a:off x="811265" y="142562"/>
            <a:ext cx="8804765" cy="6524610"/>
          </a:xfrm>
          <a:prstGeom prst="ellipse">
            <a:avLst/>
          </a:prstGeom>
          <a:solidFill>
            <a:srgbClr val="F9D5E9"/>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9BDEF1F8-C273-C866-4B04-15D06A6A0744}"/>
              </a:ext>
            </a:extLst>
          </p:cNvPr>
          <p:cNvGrpSpPr/>
          <p:nvPr userDrawn="1"/>
        </p:nvGrpSpPr>
        <p:grpSpPr>
          <a:xfrm>
            <a:off x="1892162" y="1081000"/>
            <a:ext cx="6528972" cy="5328459"/>
            <a:chOff x="1490474" y="836908"/>
            <a:chExt cx="6638384" cy="5417750"/>
          </a:xfrm>
        </p:grpSpPr>
        <p:sp>
          <p:nvSpPr>
            <p:cNvPr id="21" name="Oval 20">
              <a:extLst>
                <a:ext uri="{FF2B5EF4-FFF2-40B4-BE49-F238E27FC236}">
                  <a16:creationId xmlns:a16="http://schemas.microsoft.com/office/drawing/2014/main" id="{3F5686DD-3C9D-47FE-3FCA-F4560D6A7C9E}"/>
                </a:ext>
              </a:extLst>
            </p:cNvPr>
            <p:cNvSpPr/>
            <p:nvPr/>
          </p:nvSpPr>
          <p:spPr>
            <a:xfrm rot="10800000" flipH="1" flipV="1">
              <a:off x="5075371" y="2335511"/>
              <a:ext cx="1574087" cy="1219373"/>
            </a:xfrm>
            <a:prstGeom prst="ellipse">
              <a:avLst/>
            </a:prstGeom>
            <a:solidFill>
              <a:srgbClr val="19567C"/>
            </a:solidFill>
            <a:ln w="57150">
              <a:solidFill>
                <a:srgbClr val="A71E6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effectLst/>
                <a:uLnTx/>
                <a:uFillTx/>
                <a:latin typeface="Arial"/>
                <a:cs typeface="Arial"/>
              </a:endParaRPr>
            </a:p>
          </p:txBody>
        </p:sp>
        <p:grpSp>
          <p:nvGrpSpPr>
            <p:cNvPr id="22" name="Group 21">
              <a:extLst>
                <a:ext uri="{FF2B5EF4-FFF2-40B4-BE49-F238E27FC236}">
                  <a16:creationId xmlns:a16="http://schemas.microsoft.com/office/drawing/2014/main" id="{6DED7AC4-4A7B-5293-CAF3-8CAC78E28542}"/>
                </a:ext>
              </a:extLst>
            </p:cNvPr>
            <p:cNvGrpSpPr/>
            <p:nvPr/>
          </p:nvGrpSpPr>
          <p:grpSpPr>
            <a:xfrm>
              <a:off x="1490474" y="836908"/>
              <a:ext cx="6638384" cy="5417750"/>
              <a:chOff x="1055753" y="1490323"/>
              <a:chExt cx="6807725" cy="5555953"/>
            </a:xfrm>
          </p:grpSpPr>
          <p:sp>
            <p:nvSpPr>
              <p:cNvPr id="23" name="Oval 22">
                <a:extLst>
                  <a:ext uri="{FF2B5EF4-FFF2-40B4-BE49-F238E27FC236}">
                    <a16:creationId xmlns:a16="http://schemas.microsoft.com/office/drawing/2014/main" id="{492B322F-81D7-60EB-99D6-93CDEE9D450E}"/>
                  </a:ext>
                </a:extLst>
              </p:cNvPr>
              <p:cNvSpPr/>
              <p:nvPr/>
            </p:nvSpPr>
            <p:spPr>
              <a:xfrm rot="10800000" flipH="1" flipV="1">
                <a:off x="1854360" y="3837452"/>
                <a:ext cx="3208825" cy="3208824"/>
              </a:xfrm>
              <a:prstGeom prst="ellipse">
                <a:avLst/>
              </a:prstGeom>
              <a:solidFill>
                <a:srgbClr val="781049"/>
              </a:solidFill>
              <a:ln w="57150">
                <a:solidFill>
                  <a:srgbClr val="A71E6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Oval 23">
                <a:extLst>
                  <a:ext uri="{FF2B5EF4-FFF2-40B4-BE49-F238E27FC236}">
                    <a16:creationId xmlns:a16="http://schemas.microsoft.com/office/drawing/2014/main" id="{4C13E853-84E0-3EF1-EAAD-466A431A8E6F}"/>
                  </a:ext>
                </a:extLst>
              </p:cNvPr>
              <p:cNvSpPr/>
              <p:nvPr/>
            </p:nvSpPr>
            <p:spPr>
              <a:xfrm rot="10800000" flipH="1" flipV="1">
                <a:off x="2038685" y="1876901"/>
                <a:ext cx="2495836" cy="2495835"/>
              </a:xfrm>
              <a:prstGeom prst="ellipse">
                <a:avLst/>
              </a:prstGeom>
              <a:solidFill>
                <a:srgbClr val="781049"/>
              </a:solidFill>
              <a:ln w="57150">
                <a:solidFill>
                  <a:srgbClr val="A71E6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endParaRPr lang="en-GB" sz="1800" b="0" i="0" u="none" strike="noStrike" kern="1200" cap="none" spc="0" normalizeH="0" baseline="0" noProof="0" dirty="0">
                  <a:ln>
                    <a:noFill/>
                  </a:ln>
                  <a:effectLst/>
                  <a:uLnTx/>
                  <a:uFillTx/>
                  <a:latin typeface="Arial"/>
                  <a:cs typeface="Arial"/>
                </a:endParaRPr>
              </a:p>
            </p:txBody>
          </p:sp>
          <p:sp>
            <p:nvSpPr>
              <p:cNvPr id="25" name="Oval 24">
                <a:extLst>
                  <a:ext uri="{FF2B5EF4-FFF2-40B4-BE49-F238E27FC236}">
                    <a16:creationId xmlns:a16="http://schemas.microsoft.com/office/drawing/2014/main" id="{A3B43D96-3628-1BCB-4D4D-13E91B098260}"/>
                  </a:ext>
                </a:extLst>
              </p:cNvPr>
              <p:cNvSpPr/>
              <p:nvPr/>
            </p:nvSpPr>
            <p:spPr>
              <a:xfrm rot="10800000" flipH="1" flipV="1">
                <a:off x="1055753" y="1539226"/>
                <a:ext cx="1572048" cy="1501090"/>
              </a:xfrm>
              <a:prstGeom prst="ellipse">
                <a:avLst/>
              </a:prstGeom>
              <a:solidFill>
                <a:srgbClr val="113386"/>
              </a:solidFill>
              <a:ln w="57150">
                <a:solidFill>
                  <a:srgbClr val="A71E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Oval 25">
                <a:extLst>
                  <a:ext uri="{FF2B5EF4-FFF2-40B4-BE49-F238E27FC236}">
                    <a16:creationId xmlns:a16="http://schemas.microsoft.com/office/drawing/2014/main" id="{9FE04103-DB57-3DF0-97E7-C63EF9C5E2F9}"/>
                  </a:ext>
                </a:extLst>
              </p:cNvPr>
              <p:cNvSpPr/>
              <p:nvPr/>
            </p:nvSpPr>
            <p:spPr>
              <a:xfrm rot="10800000" flipH="1" flipV="1">
                <a:off x="5468644" y="4602563"/>
                <a:ext cx="2394834" cy="2394834"/>
              </a:xfrm>
              <a:prstGeom prst="ellipse">
                <a:avLst/>
              </a:prstGeom>
              <a:solidFill>
                <a:srgbClr val="113386"/>
              </a:solidFill>
              <a:ln w="57150">
                <a:solidFill>
                  <a:srgbClr val="A71E6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a:ea typeface="+mn-ea"/>
                  <a:cs typeface="Arial"/>
                </a:endParaRPr>
              </a:p>
            </p:txBody>
          </p:sp>
          <p:sp>
            <p:nvSpPr>
              <p:cNvPr id="27" name="Oval 26">
                <a:extLst>
                  <a:ext uri="{FF2B5EF4-FFF2-40B4-BE49-F238E27FC236}">
                    <a16:creationId xmlns:a16="http://schemas.microsoft.com/office/drawing/2014/main" id="{88822003-93D7-4254-E7A8-6947942AD6B3}"/>
                  </a:ext>
                </a:extLst>
              </p:cNvPr>
              <p:cNvSpPr/>
              <p:nvPr/>
            </p:nvSpPr>
            <p:spPr>
              <a:xfrm rot="10800000" flipH="1" flipV="1">
                <a:off x="4341771" y="1490323"/>
                <a:ext cx="1672553" cy="1672553"/>
              </a:xfrm>
              <a:prstGeom prst="ellipse">
                <a:avLst/>
              </a:prstGeom>
              <a:solidFill>
                <a:srgbClr val="641866"/>
              </a:solidFill>
              <a:ln w="57150">
                <a:solidFill>
                  <a:srgbClr val="A71E6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effectLst/>
                  <a:uLnTx/>
                  <a:uFillTx/>
                  <a:latin typeface="Arial"/>
                  <a:cs typeface="Arial"/>
                </a:endParaRPr>
              </a:p>
            </p:txBody>
          </p:sp>
        </p:grpSp>
      </p:grpSp>
      <p:sp>
        <p:nvSpPr>
          <p:cNvPr id="28" name="Rectangle 27">
            <a:extLst>
              <a:ext uri="{FF2B5EF4-FFF2-40B4-BE49-F238E27FC236}">
                <a16:creationId xmlns:a16="http://schemas.microsoft.com/office/drawing/2014/main" id="{C8624F52-38CC-A1BF-1DA1-DB491AB91EC3}"/>
              </a:ext>
            </a:extLst>
          </p:cNvPr>
          <p:cNvSpPr/>
          <p:nvPr userDrawn="1"/>
        </p:nvSpPr>
        <p:spPr>
          <a:xfrm>
            <a:off x="8834807" y="628993"/>
            <a:ext cx="3258967" cy="4125868"/>
          </a:xfrm>
          <a:prstGeom prst="rect">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Isosceles Triangle 36">
            <a:extLst>
              <a:ext uri="{FF2B5EF4-FFF2-40B4-BE49-F238E27FC236}">
                <a16:creationId xmlns:a16="http://schemas.microsoft.com/office/drawing/2014/main" id="{3031A88A-7AEF-8A1B-F795-917718872864}"/>
              </a:ext>
            </a:extLst>
          </p:cNvPr>
          <p:cNvSpPr/>
          <p:nvPr userDrawn="1"/>
        </p:nvSpPr>
        <p:spPr>
          <a:xfrm rot="16200000">
            <a:off x="6468623" y="2378117"/>
            <a:ext cx="4125867" cy="579843"/>
          </a:xfrm>
          <a:prstGeom prst="triangle">
            <a:avLst>
              <a:gd name="adj" fmla="val 63438"/>
            </a:avLst>
          </a:prstGeom>
          <a:solidFill>
            <a:srgbClr val="A7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8EC2D7B0-EF26-7F06-5F2B-2BAC9FEAA64C}"/>
              </a:ext>
            </a:extLst>
          </p:cNvPr>
          <p:cNvSpPr/>
          <p:nvPr userDrawn="1"/>
        </p:nvSpPr>
        <p:spPr>
          <a:xfrm>
            <a:off x="83034" y="3016978"/>
            <a:ext cx="2830022" cy="3780114"/>
          </a:xfrm>
          <a:prstGeom prst="rect">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Isosceles Triangle 38">
            <a:extLst>
              <a:ext uri="{FF2B5EF4-FFF2-40B4-BE49-F238E27FC236}">
                <a16:creationId xmlns:a16="http://schemas.microsoft.com/office/drawing/2014/main" id="{F84A6878-44B7-AD97-D42C-AB07012DC155}"/>
              </a:ext>
            </a:extLst>
          </p:cNvPr>
          <p:cNvSpPr/>
          <p:nvPr userDrawn="1"/>
        </p:nvSpPr>
        <p:spPr>
          <a:xfrm>
            <a:off x="77206" y="2581519"/>
            <a:ext cx="2874765" cy="424948"/>
          </a:xfrm>
          <a:prstGeom prst="triangle">
            <a:avLst>
              <a:gd name="adj" fmla="val 69186"/>
            </a:avLst>
          </a:prstGeom>
          <a:solidFill>
            <a:srgbClr val="A7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4277BC1E-755D-A196-9CED-B858BDD60C28}"/>
              </a:ext>
            </a:extLst>
          </p:cNvPr>
          <p:cNvSpPr/>
          <p:nvPr userDrawn="1"/>
        </p:nvSpPr>
        <p:spPr>
          <a:xfrm rot="10800000" flipH="1" flipV="1">
            <a:off x="6665261" y="1915581"/>
            <a:ext cx="1215836" cy="1160956"/>
          </a:xfrm>
          <a:prstGeom prst="ellipse">
            <a:avLst/>
          </a:prstGeom>
          <a:solidFill>
            <a:srgbClr val="113386"/>
          </a:solidFill>
          <a:ln w="57150">
            <a:solidFill>
              <a:srgbClr val="A71E6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endParaRPr kumimoji="0" lang="en-GB" sz="1100" b="0" i="0" u="none" strike="noStrike" kern="1200" cap="none" spc="0" normalizeH="0" baseline="0" noProof="0" dirty="0">
              <a:ln>
                <a:noFill/>
              </a:ln>
              <a:effectLst/>
              <a:uLnTx/>
              <a:uFillTx/>
              <a:latin typeface="Arial"/>
              <a:cs typeface="Arial"/>
            </a:endParaRPr>
          </a:p>
        </p:txBody>
      </p:sp>
      <p:sp>
        <p:nvSpPr>
          <p:cNvPr id="44" name="Rectangle: Rounded Corners 43">
            <a:extLst>
              <a:ext uri="{FF2B5EF4-FFF2-40B4-BE49-F238E27FC236}">
                <a16:creationId xmlns:a16="http://schemas.microsoft.com/office/drawing/2014/main" id="{097DAE6F-B184-D410-5929-34AE8CF3C986}"/>
              </a:ext>
            </a:extLst>
          </p:cNvPr>
          <p:cNvSpPr/>
          <p:nvPr userDrawn="1"/>
        </p:nvSpPr>
        <p:spPr>
          <a:xfrm>
            <a:off x="8001001" y="5296328"/>
            <a:ext cx="4107966" cy="1525414"/>
          </a:xfrm>
          <a:prstGeom prst="roundRect">
            <a:avLst/>
          </a:prstGeom>
          <a:solidFill>
            <a:schemeClr val="bg1"/>
          </a:solidFill>
          <a:ln w="3810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Star: 5 Points 52">
            <a:extLst>
              <a:ext uri="{FF2B5EF4-FFF2-40B4-BE49-F238E27FC236}">
                <a16:creationId xmlns:a16="http://schemas.microsoft.com/office/drawing/2014/main" id="{94213C85-5087-5872-5CD2-DCBD614ADA10}"/>
              </a:ext>
            </a:extLst>
          </p:cNvPr>
          <p:cNvSpPr/>
          <p:nvPr userDrawn="1"/>
        </p:nvSpPr>
        <p:spPr>
          <a:xfrm>
            <a:off x="11297402" y="952877"/>
            <a:ext cx="534584" cy="468718"/>
          </a:xfrm>
          <a:prstGeom prst="star5">
            <a:avLst/>
          </a:prstGeom>
          <a:solidFill>
            <a:srgbClr val="E32D91"/>
          </a:solidFill>
          <a:ln>
            <a:solidFill>
              <a:srgbClr val="A71E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Star: 5 Points 56">
            <a:extLst>
              <a:ext uri="{FF2B5EF4-FFF2-40B4-BE49-F238E27FC236}">
                <a16:creationId xmlns:a16="http://schemas.microsoft.com/office/drawing/2014/main" id="{7819C081-393A-8D44-482C-61BB5BABBE39}"/>
              </a:ext>
            </a:extLst>
          </p:cNvPr>
          <p:cNvSpPr/>
          <p:nvPr userDrawn="1"/>
        </p:nvSpPr>
        <p:spPr>
          <a:xfrm>
            <a:off x="11092026" y="1277695"/>
            <a:ext cx="233240" cy="204503"/>
          </a:xfrm>
          <a:prstGeom prst="star5">
            <a:avLst/>
          </a:prstGeom>
          <a:solidFill>
            <a:srgbClr val="E32D91"/>
          </a:solidFill>
          <a:ln>
            <a:solidFill>
              <a:srgbClr val="A71E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86051A79-D9D2-5A70-5DA3-62ADC8B23034}"/>
              </a:ext>
            </a:extLst>
          </p:cNvPr>
          <p:cNvSpPr/>
          <p:nvPr userDrawn="1"/>
        </p:nvSpPr>
        <p:spPr>
          <a:xfrm rot="10800000" flipH="1" flipV="1">
            <a:off x="5043631" y="5154630"/>
            <a:ext cx="1540936" cy="1431757"/>
          </a:xfrm>
          <a:prstGeom prst="ellipse">
            <a:avLst/>
          </a:prstGeom>
          <a:solidFill>
            <a:srgbClr val="113386"/>
          </a:solidFill>
          <a:ln w="57150">
            <a:solidFill>
              <a:srgbClr val="A71E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2" name="Isosceles Triangle 61">
            <a:extLst>
              <a:ext uri="{FF2B5EF4-FFF2-40B4-BE49-F238E27FC236}">
                <a16:creationId xmlns:a16="http://schemas.microsoft.com/office/drawing/2014/main" id="{1343F1FD-32D3-2D87-8229-E25E33294E0D}"/>
              </a:ext>
            </a:extLst>
          </p:cNvPr>
          <p:cNvSpPr/>
          <p:nvPr userDrawn="1"/>
        </p:nvSpPr>
        <p:spPr>
          <a:xfrm>
            <a:off x="8127594" y="4941450"/>
            <a:ext cx="1823300" cy="330675"/>
          </a:xfrm>
          <a:prstGeom prst="triangle">
            <a:avLst>
              <a:gd name="adj" fmla="val 39557"/>
            </a:avLst>
          </a:prstGeom>
          <a:solidFill>
            <a:srgbClr val="351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Oval 62">
            <a:extLst>
              <a:ext uri="{FF2B5EF4-FFF2-40B4-BE49-F238E27FC236}">
                <a16:creationId xmlns:a16="http://schemas.microsoft.com/office/drawing/2014/main" id="{8DF0C988-CD41-5385-9907-E090DD368C72}"/>
              </a:ext>
            </a:extLst>
          </p:cNvPr>
          <p:cNvSpPr/>
          <p:nvPr userDrawn="1"/>
        </p:nvSpPr>
        <p:spPr>
          <a:xfrm rot="10800000" flipH="1" flipV="1">
            <a:off x="6798037" y="2934386"/>
            <a:ext cx="1978702" cy="1444589"/>
          </a:xfrm>
          <a:prstGeom prst="ellipse">
            <a:avLst/>
          </a:prstGeom>
          <a:solidFill>
            <a:srgbClr val="781049"/>
          </a:solidFill>
          <a:ln w="57150">
            <a:solidFill>
              <a:srgbClr val="A71E6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endParaRPr kumimoji="0" lang="en-GB" sz="1100" b="0" i="0" u="none" strike="noStrike" kern="1200" cap="none" spc="0" normalizeH="0" baseline="0" noProof="0" dirty="0">
              <a:ln>
                <a:noFill/>
              </a:ln>
              <a:effectLst/>
              <a:uLnTx/>
              <a:uFillTx/>
              <a:latin typeface="Arial"/>
              <a:ea typeface="+mn-ea"/>
              <a:cs typeface="Arial"/>
            </a:endParaRPr>
          </a:p>
        </p:txBody>
      </p:sp>
      <p:sp>
        <p:nvSpPr>
          <p:cNvPr id="68" name="Text Placeholder 67">
            <a:extLst>
              <a:ext uri="{FF2B5EF4-FFF2-40B4-BE49-F238E27FC236}">
                <a16:creationId xmlns:a16="http://schemas.microsoft.com/office/drawing/2014/main" id="{ED4CCB7F-3C1B-3CE9-C956-3368C34F3A1D}"/>
              </a:ext>
            </a:extLst>
          </p:cNvPr>
          <p:cNvSpPr>
            <a:spLocks noGrp="1"/>
          </p:cNvSpPr>
          <p:nvPr>
            <p:ph type="body" sz="quarter" idx="10"/>
          </p:nvPr>
        </p:nvSpPr>
        <p:spPr>
          <a:xfrm>
            <a:off x="2066337" y="1482725"/>
            <a:ext cx="1108663" cy="758677"/>
          </a:xfrm>
        </p:spPr>
        <p:txBody>
          <a:bodyPr>
            <a:noAutofit/>
          </a:bodyPr>
          <a:lstStyle>
            <a:lvl1pPr marL="0" indent="0">
              <a:buNone/>
              <a:defRPr sz="1200">
                <a:solidFill>
                  <a:schemeClr val="bg1"/>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76" name="Text Placeholder 75">
            <a:extLst>
              <a:ext uri="{FF2B5EF4-FFF2-40B4-BE49-F238E27FC236}">
                <a16:creationId xmlns:a16="http://schemas.microsoft.com/office/drawing/2014/main" id="{EAA9E298-6362-74C8-44CB-8CAE609D3AFA}"/>
              </a:ext>
            </a:extLst>
          </p:cNvPr>
          <p:cNvSpPr>
            <a:spLocks noGrp="1"/>
          </p:cNvSpPr>
          <p:nvPr>
            <p:ph type="body" sz="quarter" idx="11"/>
          </p:nvPr>
        </p:nvSpPr>
        <p:spPr>
          <a:xfrm>
            <a:off x="15525750" y="0"/>
            <a:ext cx="3314700" cy="1771650"/>
          </a:xfrm>
        </p:spPr>
        <p:txBody>
          <a:bodyPr/>
          <a:lstStyle/>
          <a:p>
            <a:pPr lvl="0"/>
            <a:r>
              <a:rPr lang="en-US" dirty="0"/>
              <a:t>Click to edit Master text styles</a:t>
            </a:r>
          </a:p>
        </p:txBody>
      </p:sp>
      <p:sp>
        <p:nvSpPr>
          <p:cNvPr id="3" name="Text Placeholder 2">
            <a:extLst>
              <a:ext uri="{FF2B5EF4-FFF2-40B4-BE49-F238E27FC236}">
                <a16:creationId xmlns:a16="http://schemas.microsoft.com/office/drawing/2014/main" id="{05D344B3-1CDB-6489-626A-93874A46D09F}"/>
              </a:ext>
            </a:extLst>
          </p:cNvPr>
          <p:cNvSpPr>
            <a:spLocks noGrp="1"/>
          </p:cNvSpPr>
          <p:nvPr>
            <p:ph type="body" sz="quarter" idx="12"/>
          </p:nvPr>
        </p:nvSpPr>
        <p:spPr>
          <a:xfrm>
            <a:off x="266700" y="3163888"/>
            <a:ext cx="2457450" cy="388979"/>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5" name="Text Placeholder 4">
            <a:extLst>
              <a:ext uri="{FF2B5EF4-FFF2-40B4-BE49-F238E27FC236}">
                <a16:creationId xmlns:a16="http://schemas.microsoft.com/office/drawing/2014/main" id="{DB1E293F-AD37-7DAC-1BA7-B3404469EF91}"/>
              </a:ext>
            </a:extLst>
          </p:cNvPr>
          <p:cNvSpPr>
            <a:spLocks noGrp="1"/>
          </p:cNvSpPr>
          <p:nvPr>
            <p:ph type="body" sz="quarter" idx="13"/>
          </p:nvPr>
        </p:nvSpPr>
        <p:spPr>
          <a:xfrm>
            <a:off x="3541713" y="1771650"/>
            <a:ext cx="1390650" cy="1439863"/>
          </a:xfrm>
        </p:spPr>
        <p:txBody>
          <a:bodyPr>
            <a:normAutofit/>
          </a:bodyPr>
          <a:lstStyle>
            <a:lvl1pPr marL="0" indent="0">
              <a:buNone/>
              <a:defRPr sz="120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a:extLst>
              <a:ext uri="{FF2B5EF4-FFF2-40B4-BE49-F238E27FC236}">
                <a16:creationId xmlns:a16="http://schemas.microsoft.com/office/drawing/2014/main" id="{F443A2A4-AC70-8F8D-6B1E-5F8FDCBC2F67}"/>
              </a:ext>
            </a:extLst>
          </p:cNvPr>
          <p:cNvSpPr>
            <a:spLocks noGrp="1"/>
          </p:cNvSpPr>
          <p:nvPr>
            <p:ph type="body" sz="quarter" idx="14"/>
          </p:nvPr>
        </p:nvSpPr>
        <p:spPr>
          <a:xfrm>
            <a:off x="5418138" y="1450975"/>
            <a:ext cx="912812" cy="846138"/>
          </a:xfrm>
        </p:spPr>
        <p:txBody>
          <a:bodyPr>
            <a:normAutofit/>
          </a:bodyPr>
          <a:lstStyle>
            <a:lvl1pPr marL="0" indent="0">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9" name="Text Placeholder 8">
            <a:extLst>
              <a:ext uri="{FF2B5EF4-FFF2-40B4-BE49-F238E27FC236}">
                <a16:creationId xmlns:a16="http://schemas.microsoft.com/office/drawing/2014/main" id="{75609A97-A305-A9EA-7342-9FC7BCA8D673}"/>
              </a:ext>
            </a:extLst>
          </p:cNvPr>
          <p:cNvSpPr>
            <a:spLocks noGrp="1"/>
          </p:cNvSpPr>
          <p:nvPr>
            <p:ph type="body" sz="quarter" idx="15"/>
          </p:nvPr>
        </p:nvSpPr>
        <p:spPr>
          <a:xfrm>
            <a:off x="3316288" y="3875088"/>
            <a:ext cx="1727200" cy="2068512"/>
          </a:xfrm>
        </p:spPr>
        <p:txBody>
          <a:bodyPr>
            <a:normAutofit/>
          </a:bodyPr>
          <a:lstStyle>
            <a:lvl1pPr marL="0" indent="0">
              <a:buNone/>
              <a:defRPr sz="1200">
                <a:solidFill>
                  <a:schemeClr val="bg1"/>
                </a:solidFill>
              </a:defRPr>
            </a:lvl1pPr>
          </a:lstStyle>
          <a:p>
            <a:pPr lvl="0"/>
            <a:r>
              <a:rPr lang="en-US" dirty="0"/>
              <a:t>Click to edit Master text styles</a:t>
            </a:r>
          </a:p>
        </p:txBody>
      </p:sp>
      <p:sp>
        <p:nvSpPr>
          <p:cNvPr id="11" name="Text Placeholder 10">
            <a:extLst>
              <a:ext uri="{FF2B5EF4-FFF2-40B4-BE49-F238E27FC236}">
                <a16:creationId xmlns:a16="http://schemas.microsoft.com/office/drawing/2014/main" id="{0CEE56B2-048E-D73D-3437-0989E8B22D4C}"/>
              </a:ext>
            </a:extLst>
          </p:cNvPr>
          <p:cNvSpPr>
            <a:spLocks noGrp="1"/>
          </p:cNvSpPr>
          <p:nvPr>
            <p:ph type="body" sz="quarter" idx="16"/>
          </p:nvPr>
        </p:nvSpPr>
        <p:spPr>
          <a:xfrm>
            <a:off x="266700" y="271463"/>
            <a:ext cx="2568575" cy="646112"/>
          </a:xfrm>
        </p:spPr>
        <p:txBody>
          <a:bodyPr>
            <a:normAutofit/>
          </a:bodyPr>
          <a:lstStyle>
            <a:lvl1pPr marL="0" indent="0">
              <a:buNone/>
              <a:defRPr sz="12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3" name="Text Placeholder 12">
            <a:extLst>
              <a:ext uri="{FF2B5EF4-FFF2-40B4-BE49-F238E27FC236}">
                <a16:creationId xmlns:a16="http://schemas.microsoft.com/office/drawing/2014/main" id="{CB2A3B50-AD72-F40F-B7DD-88E526C74F09}"/>
              </a:ext>
            </a:extLst>
          </p:cNvPr>
          <p:cNvSpPr>
            <a:spLocks noGrp="1"/>
          </p:cNvSpPr>
          <p:nvPr>
            <p:ph type="body" sz="quarter" idx="17"/>
          </p:nvPr>
        </p:nvSpPr>
        <p:spPr>
          <a:xfrm>
            <a:off x="5851525" y="2862263"/>
            <a:ext cx="820738" cy="714375"/>
          </a:xfrm>
        </p:spPr>
        <p:txBody>
          <a:bodyPr/>
          <a:lstStyle>
            <a:lvl1pPr marL="0" indent="0">
              <a:buNone/>
              <a:defRPr lang="en-US" sz="1200" kern="1200" dirty="0" smtClean="0">
                <a:solidFill>
                  <a:schemeClr val="bg1"/>
                </a:solidFill>
                <a:latin typeface="+mn-lt"/>
                <a:ea typeface="+mn-ea"/>
                <a:cs typeface="+mn-cs"/>
              </a:defRPr>
            </a:lvl1pPr>
          </a:lstStyle>
          <a:p>
            <a:pPr lvl="0"/>
            <a:r>
              <a:rPr lang="en-US" dirty="0"/>
              <a:t>Click to edit Master text styles</a:t>
            </a:r>
          </a:p>
        </p:txBody>
      </p:sp>
      <p:sp>
        <p:nvSpPr>
          <p:cNvPr id="15" name="Text Placeholder 14">
            <a:extLst>
              <a:ext uri="{FF2B5EF4-FFF2-40B4-BE49-F238E27FC236}">
                <a16:creationId xmlns:a16="http://schemas.microsoft.com/office/drawing/2014/main" id="{97FAF27C-FD9C-6EE3-5702-2EAE5B96787C}"/>
              </a:ext>
            </a:extLst>
          </p:cNvPr>
          <p:cNvSpPr>
            <a:spLocks noGrp="1"/>
          </p:cNvSpPr>
          <p:nvPr>
            <p:ph type="body" sz="quarter" idx="18"/>
          </p:nvPr>
        </p:nvSpPr>
        <p:spPr>
          <a:xfrm>
            <a:off x="6965950" y="2132013"/>
            <a:ext cx="728663" cy="730250"/>
          </a:xfrm>
        </p:spPr>
        <p:txBody>
          <a:bodyPr/>
          <a:lstStyle>
            <a:lvl1pPr marL="0" indent="0">
              <a:buNone/>
              <a:defRPr lang="en-US" sz="1200" kern="1200" dirty="0" smtClean="0">
                <a:solidFill>
                  <a:schemeClr val="bg1"/>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endParaRPr lang="en-US" dirty="0"/>
          </a:p>
        </p:txBody>
      </p:sp>
      <p:sp>
        <p:nvSpPr>
          <p:cNvPr id="17" name="Text Placeholder 16">
            <a:extLst>
              <a:ext uri="{FF2B5EF4-FFF2-40B4-BE49-F238E27FC236}">
                <a16:creationId xmlns:a16="http://schemas.microsoft.com/office/drawing/2014/main" id="{A8583C77-A847-DEC9-9FBD-362B976F3030}"/>
              </a:ext>
            </a:extLst>
          </p:cNvPr>
          <p:cNvSpPr>
            <a:spLocks noGrp="1"/>
          </p:cNvSpPr>
          <p:nvPr>
            <p:ph type="body" sz="quarter" idx="19"/>
          </p:nvPr>
        </p:nvSpPr>
        <p:spPr>
          <a:xfrm>
            <a:off x="7288213" y="3211513"/>
            <a:ext cx="1133475" cy="854075"/>
          </a:xfrm>
        </p:spPr>
        <p:txBody>
          <a:bodyPr vert="horz" lIns="91440" tIns="45720" rIns="91440" bIns="45720" rtlCol="0">
            <a:normAutofit/>
          </a:bodyPr>
          <a:lstStyle>
            <a:lvl1pPr>
              <a:defRPr lang="en-US" sz="1200" dirty="0" smtClean="0">
                <a:solidFill>
                  <a:schemeClr val="bg1"/>
                </a:solidFill>
              </a:defRPr>
            </a:lvl1pPr>
            <a:lvl2pPr>
              <a:defRPr lang="en-US" dirty="0"/>
            </a:lvl2pPr>
          </a:lstStyle>
          <a:p>
            <a:pPr marL="0" lvl="0" indent="0">
              <a:buNone/>
            </a:pPr>
            <a:r>
              <a:rPr lang="en-US" dirty="0"/>
              <a:t>Click to edit Master text styles</a:t>
            </a:r>
          </a:p>
          <a:p>
            <a:pPr marL="457200" lvl="1" indent="0">
              <a:buNone/>
            </a:pPr>
            <a:endParaRPr lang="en-US" dirty="0"/>
          </a:p>
        </p:txBody>
      </p:sp>
      <p:sp>
        <p:nvSpPr>
          <p:cNvPr id="30" name="Text Placeholder 29">
            <a:extLst>
              <a:ext uri="{FF2B5EF4-FFF2-40B4-BE49-F238E27FC236}">
                <a16:creationId xmlns:a16="http://schemas.microsoft.com/office/drawing/2014/main" id="{E657C5A6-DBF2-CC56-489A-A51C36EA888F}"/>
              </a:ext>
            </a:extLst>
          </p:cNvPr>
          <p:cNvSpPr>
            <a:spLocks noGrp="1"/>
          </p:cNvSpPr>
          <p:nvPr>
            <p:ph type="body" sz="quarter" idx="20"/>
          </p:nvPr>
        </p:nvSpPr>
        <p:spPr>
          <a:xfrm>
            <a:off x="5308601" y="5459413"/>
            <a:ext cx="1011238" cy="785939"/>
          </a:xfrm>
        </p:spPr>
        <p:txBody>
          <a:bodyPr/>
          <a:lstStyle>
            <a:lvl1pPr marL="0" indent="0">
              <a:buNone/>
              <a:defRPr lang="en-US" sz="1200" kern="1200" dirty="0" smtClean="0">
                <a:solidFill>
                  <a:schemeClr val="bg1"/>
                </a:solidFill>
                <a:latin typeface="Arial" panose="020B0604020202020204" pitchFamily="34" charset="0"/>
                <a:ea typeface="+mn-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sp>
        <p:nvSpPr>
          <p:cNvPr id="32" name="Text Placeholder 31">
            <a:extLst>
              <a:ext uri="{FF2B5EF4-FFF2-40B4-BE49-F238E27FC236}">
                <a16:creationId xmlns:a16="http://schemas.microsoft.com/office/drawing/2014/main" id="{80258112-7D76-AD66-5EE2-05E4F35B9FEF}"/>
              </a:ext>
            </a:extLst>
          </p:cNvPr>
          <p:cNvSpPr>
            <a:spLocks noGrp="1"/>
          </p:cNvSpPr>
          <p:nvPr>
            <p:ph type="body" sz="quarter" idx="21"/>
          </p:nvPr>
        </p:nvSpPr>
        <p:spPr>
          <a:xfrm>
            <a:off x="6708775" y="4506913"/>
            <a:ext cx="927100" cy="1431925"/>
          </a:xfrm>
        </p:spPr>
        <p:txBody>
          <a:bodyPr/>
          <a:lstStyle>
            <a:lvl1pPr marL="0" indent="0">
              <a:buNone/>
              <a:defRPr lang="en-US" sz="1200" kern="1200" dirty="0" smtClean="0">
                <a:solidFill>
                  <a:schemeClr val="bg1"/>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a:p>
            <a:pPr lvl="1"/>
            <a:endParaRPr lang="en-US" dirty="0"/>
          </a:p>
        </p:txBody>
      </p:sp>
      <p:sp>
        <p:nvSpPr>
          <p:cNvPr id="34" name="Text Placeholder 33">
            <a:extLst>
              <a:ext uri="{FF2B5EF4-FFF2-40B4-BE49-F238E27FC236}">
                <a16:creationId xmlns:a16="http://schemas.microsoft.com/office/drawing/2014/main" id="{C66D2706-1DAF-4212-550F-02F6784AEA75}"/>
              </a:ext>
            </a:extLst>
          </p:cNvPr>
          <p:cNvSpPr>
            <a:spLocks noGrp="1"/>
          </p:cNvSpPr>
          <p:nvPr>
            <p:ph type="body" sz="quarter" idx="22"/>
          </p:nvPr>
        </p:nvSpPr>
        <p:spPr>
          <a:xfrm>
            <a:off x="9148763" y="831850"/>
            <a:ext cx="2528887" cy="407987"/>
          </a:xfrm>
        </p:spPr>
        <p:txBody>
          <a:bodyPr>
            <a:normAutofit/>
          </a:bodyPr>
          <a:lstStyle>
            <a:lvl1pPr marL="0" indent="0">
              <a:buNone/>
              <a:defRPr lang="en-US" sz="1200" kern="1200" dirty="0">
                <a:solidFill>
                  <a:schemeClr val="tx1"/>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sp>
        <p:nvSpPr>
          <p:cNvPr id="36" name="Text Placeholder 35">
            <a:extLst>
              <a:ext uri="{FF2B5EF4-FFF2-40B4-BE49-F238E27FC236}">
                <a16:creationId xmlns:a16="http://schemas.microsoft.com/office/drawing/2014/main" id="{34619F87-9386-DF8D-328C-CFB38109C8E6}"/>
              </a:ext>
            </a:extLst>
          </p:cNvPr>
          <p:cNvSpPr>
            <a:spLocks noGrp="1"/>
          </p:cNvSpPr>
          <p:nvPr>
            <p:ph type="body" sz="quarter" idx="23"/>
          </p:nvPr>
        </p:nvSpPr>
        <p:spPr>
          <a:xfrm>
            <a:off x="8266113" y="5483226"/>
            <a:ext cx="3565525" cy="325694"/>
          </a:xfrm>
        </p:spPr>
        <p:txBody>
          <a:bodyPr>
            <a:noAutofit/>
          </a:bodyPr>
          <a:lstStyle>
            <a:lvl1pPr marL="0" indent="0">
              <a:buNone/>
              <a:defRPr lang="en-US" sz="1200" kern="1200" dirty="0">
                <a:solidFill>
                  <a:schemeClr val="tx1"/>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sp>
        <p:nvSpPr>
          <p:cNvPr id="42" name="Picture Placeholder 41">
            <a:extLst>
              <a:ext uri="{FF2B5EF4-FFF2-40B4-BE49-F238E27FC236}">
                <a16:creationId xmlns:a16="http://schemas.microsoft.com/office/drawing/2014/main" id="{2C11806C-2D06-A91E-52BA-C030864A8203}"/>
              </a:ext>
            </a:extLst>
          </p:cNvPr>
          <p:cNvSpPr>
            <a:spLocks noGrp="1"/>
          </p:cNvSpPr>
          <p:nvPr>
            <p:ph type="pic" sz="quarter" idx="24"/>
          </p:nvPr>
        </p:nvSpPr>
        <p:spPr>
          <a:xfrm>
            <a:off x="285750" y="3754438"/>
            <a:ext cx="628650" cy="623887"/>
          </a:xfrm>
        </p:spPr>
        <p:txBody>
          <a:bodyPr>
            <a:normAutofit/>
          </a:bodyPr>
          <a:lstStyle>
            <a:lvl1pPr marL="0" indent="0">
              <a:buNone/>
              <a:defRPr sz="1000">
                <a:latin typeface="Arial" panose="020B0604020202020204" pitchFamily="34" charset="0"/>
                <a:cs typeface="Arial" panose="020B0604020202020204" pitchFamily="34" charset="0"/>
              </a:defRPr>
            </a:lvl1pPr>
          </a:lstStyle>
          <a:p>
            <a:endParaRPr lang="en-US"/>
          </a:p>
        </p:txBody>
      </p:sp>
      <p:sp>
        <p:nvSpPr>
          <p:cNvPr id="46" name="Picture Placeholder 45">
            <a:extLst>
              <a:ext uri="{FF2B5EF4-FFF2-40B4-BE49-F238E27FC236}">
                <a16:creationId xmlns:a16="http://schemas.microsoft.com/office/drawing/2014/main" id="{8B850606-0D41-91EE-2533-E34DB49A7276}"/>
              </a:ext>
            </a:extLst>
          </p:cNvPr>
          <p:cNvSpPr>
            <a:spLocks noGrp="1"/>
          </p:cNvSpPr>
          <p:nvPr>
            <p:ph type="pic" sz="quarter" idx="25"/>
          </p:nvPr>
        </p:nvSpPr>
        <p:spPr>
          <a:xfrm>
            <a:off x="1892160" y="5886404"/>
            <a:ext cx="658473" cy="476178"/>
          </a:xfrm>
        </p:spPr>
        <p:txBody>
          <a:bodyPr>
            <a:normAutofit/>
          </a:bodyPr>
          <a:lstStyle>
            <a:lvl1pPr marL="0" indent="0">
              <a:buNone/>
              <a:defRPr sz="1000"/>
            </a:lvl1pPr>
          </a:lstStyle>
          <a:p>
            <a:endParaRPr lang="en-US"/>
          </a:p>
        </p:txBody>
      </p:sp>
      <p:sp>
        <p:nvSpPr>
          <p:cNvPr id="48" name="Picture Placeholder 47">
            <a:extLst>
              <a:ext uri="{FF2B5EF4-FFF2-40B4-BE49-F238E27FC236}">
                <a16:creationId xmlns:a16="http://schemas.microsoft.com/office/drawing/2014/main" id="{9099C5B2-C021-A18D-A9D6-755FBF4F4918}"/>
              </a:ext>
            </a:extLst>
          </p:cNvPr>
          <p:cNvSpPr>
            <a:spLocks noGrp="1"/>
          </p:cNvSpPr>
          <p:nvPr>
            <p:ph type="pic" sz="quarter" idx="26"/>
          </p:nvPr>
        </p:nvSpPr>
        <p:spPr>
          <a:xfrm>
            <a:off x="285750" y="5222875"/>
            <a:ext cx="598488" cy="533400"/>
          </a:xfrm>
        </p:spPr>
        <p:txBody>
          <a:bodyPr>
            <a:normAutofit/>
          </a:bodyPr>
          <a:lstStyle>
            <a:lvl1pPr marL="0" indent="0">
              <a:buNone/>
              <a:defRPr sz="1000"/>
            </a:lvl1pPr>
          </a:lstStyle>
          <a:p>
            <a:endParaRPr lang="en-US" dirty="0"/>
          </a:p>
        </p:txBody>
      </p:sp>
      <p:sp>
        <p:nvSpPr>
          <p:cNvPr id="51" name="Picture Placeholder 50">
            <a:extLst>
              <a:ext uri="{FF2B5EF4-FFF2-40B4-BE49-F238E27FC236}">
                <a16:creationId xmlns:a16="http://schemas.microsoft.com/office/drawing/2014/main" id="{1BA711B7-DA49-2552-D310-E1B3EADAE700}"/>
              </a:ext>
            </a:extLst>
          </p:cNvPr>
          <p:cNvSpPr>
            <a:spLocks noGrp="1"/>
          </p:cNvSpPr>
          <p:nvPr>
            <p:ph type="pic" sz="quarter" idx="27"/>
          </p:nvPr>
        </p:nvSpPr>
        <p:spPr>
          <a:xfrm>
            <a:off x="1849488" y="4632652"/>
            <a:ext cx="692559" cy="476178"/>
          </a:xfrm>
        </p:spPr>
        <p:txBody>
          <a:bodyPr>
            <a:normAutofit/>
          </a:bodyPr>
          <a:lstStyle>
            <a:lvl1pPr marL="0" indent="0">
              <a:buNone/>
              <a:defRPr sz="1000"/>
            </a:lvl1pPr>
          </a:lstStyle>
          <a:p>
            <a:endParaRPr lang="en-US" dirty="0"/>
          </a:p>
        </p:txBody>
      </p:sp>
      <p:sp>
        <p:nvSpPr>
          <p:cNvPr id="54" name="Picture Placeholder 53">
            <a:extLst>
              <a:ext uri="{FF2B5EF4-FFF2-40B4-BE49-F238E27FC236}">
                <a16:creationId xmlns:a16="http://schemas.microsoft.com/office/drawing/2014/main" id="{0E999964-B632-2E14-E8A8-BE9CC93FEF78}"/>
              </a:ext>
            </a:extLst>
          </p:cNvPr>
          <p:cNvSpPr>
            <a:spLocks noGrp="1"/>
          </p:cNvSpPr>
          <p:nvPr>
            <p:ph type="pic" sz="quarter" idx="28"/>
          </p:nvPr>
        </p:nvSpPr>
        <p:spPr>
          <a:xfrm>
            <a:off x="263767" y="6316636"/>
            <a:ext cx="595312" cy="295275"/>
          </a:xfrm>
        </p:spPr>
        <p:txBody>
          <a:bodyPr>
            <a:normAutofit/>
          </a:bodyPr>
          <a:lstStyle>
            <a:lvl1pPr marL="0" indent="0">
              <a:buNone/>
              <a:defRPr sz="1000"/>
            </a:lvl1pPr>
          </a:lstStyle>
          <a:p>
            <a:endParaRPr lang="en-US"/>
          </a:p>
        </p:txBody>
      </p:sp>
      <p:sp>
        <p:nvSpPr>
          <p:cNvPr id="56" name="Picture Placeholder 55">
            <a:extLst>
              <a:ext uri="{FF2B5EF4-FFF2-40B4-BE49-F238E27FC236}">
                <a16:creationId xmlns:a16="http://schemas.microsoft.com/office/drawing/2014/main" id="{377F49EF-3970-E35C-D678-EC347A990A5A}"/>
              </a:ext>
            </a:extLst>
          </p:cNvPr>
          <p:cNvSpPr>
            <a:spLocks noGrp="1"/>
          </p:cNvSpPr>
          <p:nvPr>
            <p:ph type="pic" sz="quarter" idx="29"/>
          </p:nvPr>
        </p:nvSpPr>
        <p:spPr>
          <a:xfrm>
            <a:off x="11091863" y="5938838"/>
            <a:ext cx="581025" cy="423862"/>
          </a:xfrm>
        </p:spPr>
        <p:txBody>
          <a:bodyPr>
            <a:normAutofit/>
          </a:bodyPr>
          <a:lstStyle>
            <a:lvl1pPr marL="0" indent="0">
              <a:buNone/>
              <a:defRPr sz="1000"/>
            </a:lvl1pPr>
          </a:lstStyle>
          <a:p>
            <a:endParaRPr lang="en-US"/>
          </a:p>
        </p:txBody>
      </p:sp>
      <p:sp>
        <p:nvSpPr>
          <p:cNvPr id="60" name="Picture Placeholder 59">
            <a:extLst>
              <a:ext uri="{FF2B5EF4-FFF2-40B4-BE49-F238E27FC236}">
                <a16:creationId xmlns:a16="http://schemas.microsoft.com/office/drawing/2014/main" id="{2399B396-3B0A-621F-7497-A16F9EE92E75}"/>
              </a:ext>
            </a:extLst>
          </p:cNvPr>
          <p:cNvSpPr>
            <a:spLocks noGrp="1"/>
          </p:cNvSpPr>
          <p:nvPr>
            <p:ph type="pic" sz="quarter" idx="30"/>
          </p:nvPr>
        </p:nvSpPr>
        <p:spPr>
          <a:xfrm>
            <a:off x="9356725" y="1450975"/>
            <a:ext cx="593725" cy="606425"/>
          </a:xfrm>
        </p:spPr>
        <p:txBody>
          <a:bodyPr>
            <a:normAutofit/>
          </a:bodyPr>
          <a:lstStyle>
            <a:lvl1pPr marL="0" indent="0">
              <a:buNone/>
              <a:defRPr sz="1000"/>
            </a:lvl1pPr>
          </a:lstStyle>
          <a:p>
            <a:endParaRPr lang="en-US" dirty="0"/>
          </a:p>
        </p:txBody>
      </p:sp>
      <p:sp>
        <p:nvSpPr>
          <p:cNvPr id="64" name="Picture Placeholder 63">
            <a:extLst>
              <a:ext uri="{FF2B5EF4-FFF2-40B4-BE49-F238E27FC236}">
                <a16:creationId xmlns:a16="http://schemas.microsoft.com/office/drawing/2014/main" id="{5AE97E94-485E-DE7E-9E5D-49F4F0D25A2B}"/>
              </a:ext>
            </a:extLst>
          </p:cNvPr>
          <p:cNvSpPr>
            <a:spLocks noGrp="1"/>
          </p:cNvSpPr>
          <p:nvPr>
            <p:ph type="pic" sz="quarter" idx="31"/>
          </p:nvPr>
        </p:nvSpPr>
        <p:spPr>
          <a:xfrm>
            <a:off x="9324975" y="2346325"/>
            <a:ext cx="625475" cy="730250"/>
          </a:xfrm>
        </p:spPr>
        <p:txBody>
          <a:bodyPr>
            <a:normAutofit/>
          </a:bodyPr>
          <a:lstStyle>
            <a:lvl1pPr marL="0" indent="0">
              <a:buNone/>
              <a:defRPr sz="1000"/>
            </a:lvl1pPr>
          </a:lstStyle>
          <a:p>
            <a:endParaRPr lang="en-US" dirty="0"/>
          </a:p>
        </p:txBody>
      </p:sp>
      <p:sp>
        <p:nvSpPr>
          <p:cNvPr id="66" name="Picture Placeholder 65">
            <a:extLst>
              <a:ext uri="{FF2B5EF4-FFF2-40B4-BE49-F238E27FC236}">
                <a16:creationId xmlns:a16="http://schemas.microsoft.com/office/drawing/2014/main" id="{43F0C77A-3F58-CDAD-F47E-E6D08D26DEB2}"/>
              </a:ext>
            </a:extLst>
          </p:cNvPr>
          <p:cNvSpPr>
            <a:spLocks noGrp="1"/>
          </p:cNvSpPr>
          <p:nvPr>
            <p:ph type="pic" sz="quarter" idx="32"/>
          </p:nvPr>
        </p:nvSpPr>
        <p:spPr>
          <a:xfrm>
            <a:off x="9382125" y="3287713"/>
            <a:ext cx="666750" cy="606425"/>
          </a:xfrm>
        </p:spPr>
        <p:txBody>
          <a:bodyPr>
            <a:normAutofit/>
          </a:bodyPr>
          <a:lstStyle>
            <a:lvl1pPr marL="0" indent="0">
              <a:buNone/>
              <a:defRPr sz="1000"/>
            </a:lvl1pPr>
          </a:lstStyle>
          <a:p>
            <a:endParaRPr lang="en-US"/>
          </a:p>
        </p:txBody>
      </p:sp>
      <p:sp>
        <p:nvSpPr>
          <p:cNvPr id="69" name="Text Placeholder 68">
            <a:extLst>
              <a:ext uri="{FF2B5EF4-FFF2-40B4-BE49-F238E27FC236}">
                <a16:creationId xmlns:a16="http://schemas.microsoft.com/office/drawing/2014/main" id="{7B960398-5A5C-D6FC-73B3-DB281FC17E29}"/>
              </a:ext>
            </a:extLst>
          </p:cNvPr>
          <p:cNvSpPr>
            <a:spLocks noGrp="1"/>
          </p:cNvSpPr>
          <p:nvPr>
            <p:ph type="body" sz="quarter" idx="33"/>
          </p:nvPr>
        </p:nvSpPr>
        <p:spPr>
          <a:xfrm>
            <a:off x="4083050" y="495300"/>
            <a:ext cx="2714625" cy="531813"/>
          </a:xfrm>
        </p:spPr>
        <p:txBody>
          <a:bodyPr vert="horz" lIns="91440" tIns="45720" rIns="91440" bIns="45720" rtlCol="0">
            <a:normAutofit/>
          </a:bodyPr>
          <a:lstStyle>
            <a:lvl1pPr>
              <a:defRPr lang="en-US" sz="1200" smtClean="0">
                <a:latin typeface="Arial" panose="020B0604020202020204" pitchFamily="34" charset="0"/>
                <a:cs typeface="Arial" panose="020B0604020202020204" pitchFamily="34" charset="0"/>
              </a:defRPr>
            </a:lvl1pPr>
            <a:lvl2pPr>
              <a:defRPr lang="en-US" smtClean="0"/>
            </a:lvl2pPr>
            <a:lvl3pPr>
              <a:defRPr lang="en-US" smtClean="0"/>
            </a:lvl3pPr>
            <a:lvl4pPr>
              <a:defRPr lang="en-US" smtClean="0"/>
            </a:lvl4pPr>
            <a:lvl5pPr>
              <a:defRPr lang="en-US"/>
            </a:lvl5pPr>
          </a:lstStyle>
          <a:p>
            <a:pPr marL="0" lvl="0" indent="0">
              <a:buNone/>
            </a:pPr>
            <a:r>
              <a:rPr lang="en-US" dirty="0"/>
              <a:t>Click to edit Master text styles</a:t>
            </a:r>
          </a:p>
        </p:txBody>
      </p:sp>
      <p:sp>
        <p:nvSpPr>
          <p:cNvPr id="71" name="Text Placeholder 70">
            <a:extLst>
              <a:ext uri="{FF2B5EF4-FFF2-40B4-BE49-F238E27FC236}">
                <a16:creationId xmlns:a16="http://schemas.microsoft.com/office/drawing/2014/main" id="{B09093A2-ED95-E899-692C-0A8A4F3CA037}"/>
              </a:ext>
            </a:extLst>
          </p:cNvPr>
          <p:cNvSpPr>
            <a:spLocks noGrp="1"/>
          </p:cNvSpPr>
          <p:nvPr>
            <p:ph type="body" sz="quarter" idx="34"/>
          </p:nvPr>
        </p:nvSpPr>
        <p:spPr>
          <a:xfrm>
            <a:off x="8777288" y="71438"/>
            <a:ext cx="2808287" cy="452437"/>
          </a:xfrm>
        </p:spPr>
        <p:txBody>
          <a:bodyPr vert="horz" lIns="91440" tIns="45720" rIns="91440" bIns="45720" rtlCol="0">
            <a:normAutofit/>
          </a:bodyPr>
          <a:lstStyle>
            <a:lvl1pPr>
              <a:defRPr lang="en-US" sz="1200" smtClean="0">
                <a:latin typeface="Arial" panose="020B0604020202020204" pitchFamily="34" charset="0"/>
                <a:cs typeface="Arial" panose="020B0604020202020204" pitchFamily="34" charset="0"/>
              </a:defRPr>
            </a:lvl1pPr>
            <a:lvl2pPr marL="457200" indent="0">
              <a:buNone/>
              <a:defRPr lang="en-US" smtClean="0"/>
            </a:lvl2pPr>
            <a:lvl3pPr>
              <a:defRPr lang="en-US" smtClean="0"/>
            </a:lvl3pPr>
            <a:lvl4pPr>
              <a:defRPr lang="en-US" smtClean="0"/>
            </a:lvl4pPr>
            <a:lvl5pPr>
              <a:defRPr lang="en-US"/>
            </a:lvl5pPr>
          </a:lstStyle>
          <a:p>
            <a:pPr marL="0" lvl="0" indent="0">
              <a:buNone/>
            </a:pPr>
            <a:r>
              <a:rPr lang="en-US" dirty="0"/>
              <a:t>Click to edit Master text styles</a:t>
            </a:r>
          </a:p>
        </p:txBody>
      </p:sp>
      <p:sp>
        <p:nvSpPr>
          <p:cNvPr id="73" name="Text Placeholder 72">
            <a:extLst>
              <a:ext uri="{FF2B5EF4-FFF2-40B4-BE49-F238E27FC236}">
                <a16:creationId xmlns:a16="http://schemas.microsoft.com/office/drawing/2014/main" id="{B1BA07C5-2239-E476-C905-B20B4E4E4B27}"/>
              </a:ext>
            </a:extLst>
          </p:cNvPr>
          <p:cNvSpPr>
            <a:spLocks noGrp="1"/>
          </p:cNvSpPr>
          <p:nvPr>
            <p:ph type="body" sz="quarter" idx="35"/>
          </p:nvPr>
        </p:nvSpPr>
        <p:spPr>
          <a:xfrm>
            <a:off x="1265238" y="3844925"/>
            <a:ext cx="1458912" cy="385763"/>
          </a:xfrm>
        </p:spPr>
        <p:txBody>
          <a:bodyPr vert="horz" lIns="91440" tIns="45720" rIns="91440" bIns="45720" rtlCol="0">
            <a:normAutofit/>
          </a:bodyPr>
          <a:lstStyle>
            <a:lvl1pPr>
              <a:defRPr lang="en-US" sz="1200" smtClean="0">
                <a:latin typeface="Arial" panose="020B0604020202020204" pitchFamily="34" charset="0"/>
                <a:cs typeface="Arial" panose="020B0604020202020204" pitchFamily="34" charset="0"/>
              </a:defRPr>
            </a:lvl1pPr>
            <a:lvl2pPr marL="457200" indent="0">
              <a:buNone/>
              <a:defRPr lang="en-US" smtClean="0"/>
            </a:lvl2pPr>
            <a:lvl3pPr>
              <a:defRPr lang="en-US" smtClean="0"/>
            </a:lvl3pPr>
            <a:lvl4pPr>
              <a:defRPr lang="en-US" smtClean="0"/>
            </a:lvl4pPr>
            <a:lvl5pPr>
              <a:defRPr lang="en-US"/>
            </a:lvl5pPr>
          </a:lstStyle>
          <a:p>
            <a:pPr marL="0" lvl="0" indent="0">
              <a:buNone/>
            </a:pPr>
            <a:r>
              <a:rPr lang="en-US" dirty="0"/>
              <a:t>Click to edit Master text styles</a:t>
            </a:r>
          </a:p>
        </p:txBody>
      </p:sp>
      <p:sp>
        <p:nvSpPr>
          <p:cNvPr id="75" name="Text Placeholder 74">
            <a:extLst>
              <a:ext uri="{FF2B5EF4-FFF2-40B4-BE49-F238E27FC236}">
                <a16:creationId xmlns:a16="http://schemas.microsoft.com/office/drawing/2014/main" id="{4F073A3E-2817-57DC-1A5F-D40526CE7B29}"/>
              </a:ext>
            </a:extLst>
          </p:cNvPr>
          <p:cNvSpPr>
            <a:spLocks noGrp="1"/>
          </p:cNvSpPr>
          <p:nvPr>
            <p:ph type="body" sz="quarter" idx="36"/>
          </p:nvPr>
        </p:nvSpPr>
        <p:spPr>
          <a:xfrm>
            <a:off x="263767" y="4632325"/>
            <a:ext cx="1371149" cy="388938"/>
          </a:xfrm>
        </p:spPr>
        <p:txBody>
          <a:bodyPr vert="horz" lIns="91440" tIns="45720" rIns="91440" bIns="45720" rtlCol="0">
            <a:normAutofit/>
          </a:bodyPr>
          <a:lstStyle>
            <a:lvl1pPr>
              <a:defRPr lang="en-US" sz="1200" smtClean="0">
                <a:latin typeface="Arial" panose="020B0604020202020204" pitchFamily="34" charset="0"/>
                <a:cs typeface="Arial" panose="020B0604020202020204" pitchFamily="34" charset="0"/>
              </a:defRPr>
            </a:lvl1pPr>
            <a:lvl2pPr>
              <a:defRPr lang="en-US" smtClean="0"/>
            </a:lvl2pPr>
            <a:lvl3pPr>
              <a:defRPr lang="en-US" smtClean="0"/>
            </a:lvl3pPr>
            <a:lvl4pPr>
              <a:defRPr lang="en-US" smtClean="0"/>
            </a:lvl4pPr>
            <a:lvl5pPr>
              <a:defRPr lang="en-US"/>
            </a:lvl5pPr>
          </a:lstStyle>
          <a:p>
            <a:pPr marL="0" lvl="0" indent="0">
              <a:buNone/>
            </a:pPr>
            <a:r>
              <a:rPr lang="en-US" dirty="0"/>
              <a:t>Click to edit Master text styles</a:t>
            </a:r>
          </a:p>
        </p:txBody>
      </p:sp>
      <p:sp>
        <p:nvSpPr>
          <p:cNvPr id="78" name="Text Placeholder 77">
            <a:extLst>
              <a:ext uri="{FF2B5EF4-FFF2-40B4-BE49-F238E27FC236}">
                <a16:creationId xmlns:a16="http://schemas.microsoft.com/office/drawing/2014/main" id="{71031D4B-AE37-1460-2DD8-09661549FA9F}"/>
              </a:ext>
            </a:extLst>
          </p:cNvPr>
          <p:cNvSpPr>
            <a:spLocks noGrp="1"/>
          </p:cNvSpPr>
          <p:nvPr>
            <p:ph type="body" sz="quarter" idx="37"/>
          </p:nvPr>
        </p:nvSpPr>
        <p:spPr>
          <a:xfrm>
            <a:off x="1123950" y="5295900"/>
            <a:ext cx="1441450" cy="385763"/>
          </a:xfrm>
        </p:spPr>
        <p:txBody>
          <a:bodyPr vert="horz" lIns="91440" tIns="45720" rIns="91440" bIns="45720" rtlCol="0">
            <a:normAutofit/>
          </a:bodyPr>
          <a:lstStyle>
            <a:lvl1pPr>
              <a:defRPr lang="en-US" sz="1200" smtClean="0">
                <a:latin typeface="Arial" panose="020B0604020202020204" pitchFamily="34" charset="0"/>
                <a:cs typeface="Arial" panose="020B0604020202020204" pitchFamily="34" charset="0"/>
              </a:defRPr>
            </a:lvl1pPr>
            <a:lvl2pPr>
              <a:defRPr lang="en-US" smtClean="0"/>
            </a:lvl2pPr>
            <a:lvl3pPr>
              <a:defRPr lang="en-US" smtClean="0"/>
            </a:lvl3pPr>
            <a:lvl4pPr>
              <a:defRPr lang="en-US" smtClean="0"/>
            </a:lvl4pPr>
            <a:lvl5pPr>
              <a:defRPr lang="en-US"/>
            </a:lvl5pPr>
          </a:lstStyle>
          <a:p>
            <a:pPr marL="0" lvl="0" indent="0">
              <a:buNone/>
            </a:pPr>
            <a:r>
              <a:rPr lang="en-US" dirty="0"/>
              <a:t>Click to edit Master text styles</a:t>
            </a:r>
          </a:p>
        </p:txBody>
      </p:sp>
      <p:sp>
        <p:nvSpPr>
          <p:cNvPr id="80" name="Text Placeholder 79">
            <a:extLst>
              <a:ext uri="{FF2B5EF4-FFF2-40B4-BE49-F238E27FC236}">
                <a16:creationId xmlns:a16="http://schemas.microsoft.com/office/drawing/2014/main" id="{B6C297D4-5F61-35A1-BF6D-EB45FA17DBB1}"/>
              </a:ext>
            </a:extLst>
          </p:cNvPr>
          <p:cNvSpPr>
            <a:spLocks noGrp="1"/>
          </p:cNvSpPr>
          <p:nvPr>
            <p:ph type="body" sz="quarter" idx="38"/>
          </p:nvPr>
        </p:nvSpPr>
        <p:spPr>
          <a:xfrm>
            <a:off x="263767" y="5956299"/>
            <a:ext cx="1467606" cy="230417"/>
          </a:xfrm>
        </p:spPr>
        <p:txBody>
          <a:bodyPr vert="horz" lIns="91440" tIns="45720" rIns="91440" bIns="45720" rtlCol="0">
            <a:normAutofit/>
          </a:bodyPr>
          <a:lstStyle>
            <a:lvl1pPr>
              <a:defRPr lang="en-US" sz="1200" smtClean="0">
                <a:latin typeface="Arial" panose="020B0604020202020204" pitchFamily="34" charset="0"/>
                <a:cs typeface="Arial" panose="020B0604020202020204" pitchFamily="34" charset="0"/>
              </a:defRPr>
            </a:lvl1pPr>
            <a:lvl2pPr>
              <a:defRPr lang="en-US" smtClean="0"/>
            </a:lvl2pPr>
            <a:lvl3pPr>
              <a:defRPr lang="en-US" smtClean="0"/>
            </a:lvl3pPr>
            <a:lvl4pPr>
              <a:defRPr lang="en-US" smtClean="0"/>
            </a:lvl4pPr>
            <a:lvl5pPr>
              <a:defRPr lang="en-US"/>
            </a:lvl5pPr>
          </a:lstStyle>
          <a:p>
            <a:pPr marL="0" lvl="0" indent="0">
              <a:buNone/>
            </a:pPr>
            <a:r>
              <a:rPr lang="en-US" dirty="0"/>
              <a:t>Click to edit Master text styles</a:t>
            </a:r>
          </a:p>
        </p:txBody>
      </p:sp>
      <p:sp>
        <p:nvSpPr>
          <p:cNvPr id="82" name="Text Placeholder 81">
            <a:extLst>
              <a:ext uri="{FF2B5EF4-FFF2-40B4-BE49-F238E27FC236}">
                <a16:creationId xmlns:a16="http://schemas.microsoft.com/office/drawing/2014/main" id="{5C0F81E0-9513-167E-3B20-F9E044A3F477}"/>
              </a:ext>
            </a:extLst>
          </p:cNvPr>
          <p:cNvSpPr>
            <a:spLocks noGrp="1"/>
          </p:cNvSpPr>
          <p:nvPr>
            <p:ph type="body" sz="quarter" idx="39"/>
          </p:nvPr>
        </p:nvSpPr>
        <p:spPr>
          <a:xfrm>
            <a:off x="996883" y="6327775"/>
            <a:ext cx="1500397" cy="308835"/>
          </a:xfrm>
        </p:spPr>
        <p:txBody>
          <a:bodyPr>
            <a:noAutofit/>
          </a:bodyPr>
          <a:lstStyle>
            <a:lvl1pPr marL="0" indent="0">
              <a:buNone/>
              <a:defRPr lang="en-US" sz="1200" kern="1200" dirty="0" smtClean="0">
                <a:solidFill>
                  <a:schemeClr val="tx1"/>
                </a:solidFill>
                <a:latin typeface="Arial" panose="020B0604020202020204" pitchFamily="34" charset="0"/>
                <a:ea typeface="+mn-ea"/>
                <a:cs typeface="Arial" panose="020B0604020202020204" pitchFamily="34" charset="0"/>
              </a:defRPr>
            </a:lvl1pPr>
          </a:lstStyle>
          <a:p>
            <a:pPr lvl="0"/>
            <a:r>
              <a:rPr lang="en-US" dirty="0"/>
              <a:t>Click to edit Master text styles</a:t>
            </a:r>
          </a:p>
        </p:txBody>
      </p:sp>
      <p:sp>
        <p:nvSpPr>
          <p:cNvPr id="84" name="Text Placeholder 83">
            <a:extLst>
              <a:ext uri="{FF2B5EF4-FFF2-40B4-BE49-F238E27FC236}">
                <a16:creationId xmlns:a16="http://schemas.microsoft.com/office/drawing/2014/main" id="{8C44B342-1D1D-08EE-4880-78D4B8AEA92C}"/>
              </a:ext>
            </a:extLst>
          </p:cNvPr>
          <p:cNvSpPr>
            <a:spLocks noGrp="1"/>
          </p:cNvSpPr>
          <p:nvPr>
            <p:ph type="body" sz="quarter" idx="40"/>
          </p:nvPr>
        </p:nvSpPr>
        <p:spPr>
          <a:xfrm>
            <a:off x="10160000" y="1450975"/>
            <a:ext cx="1220788" cy="425450"/>
          </a:xfrm>
        </p:spPr>
        <p:txBody>
          <a:bodyPr vert="horz" lIns="91440" tIns="45720" rIns="91440" bIns="45720" rtlCol="0">
            <a:normAutofit/>
          </a:bodyPr>
          <a:lstStyle>
            <a:lvl1pPr>
              <a:defRPr lang="en-US" sz="1200" smtClean="0"/>
            </a:lvl1pPr>
            <a:lvl2pPr>
              <a:defRPr lang="en-US" smtClean="0"/>
            </a:lvl2pPr>
            <a:lvl3pPr>
              <a:defRPr lang="en-US" smtClean="0"/>
            </a:lvl3pPr>
            <a:lvl4pPr>
              <a:defRPr lang="en-US" smtClean="0"/>
            </a:lvl4pPr>
            <a:lvl5pPr>
              <a:defRPr lang="en-US"/>
            </a:lvl5pPr>
          </a:lstStyle>
          <a:p>
            <a:pPr marL="0" lvl="0" indent="0">
              <a:buNone/>
            </a:pPr>
            <a:r>
              <a:rPr lang="en-US" dirty="0"/>
              <a:t>Click to edit Master text styles</a:t>
            </a:r>
          </a:p>
        </p:txBody>
      </p:sp>
      <p:sp>
        <p:nvSpPr>
          <p:cNvPr id="86" name="Text Placeholder 85">
            <a:extLst>
              <a:ext uri="{FF2B5EF4-FFF2-40B4-BE49-F238E27FC236}">
                <a16:creationId xmlns:a16="http://schemas.microsoft.com/office/drawing/2014/main" id="{5C05A9A0-4E2F-7E4B-70BC-3624962B93FC}"/>
              </a:ext>
            </a:extLst>
          </p:cNvPr>
          <p:cNvSpPr>
            <a:spLocks noGrp="1"/>
          </p:cNvSpPr>
          <p:nvPr>
            <p:ph type="body" sz="quarter" idx="41"/>
          </p:nvPr>
        </p:nvSpPr>
        <p:spPr>
          <a:xfrm>
            <a:off x="10158413" y="2417763"/>
            <a:ext cx="1427162" cy="444500"/>
          </a:xfrm>
        </p:spPr>
        <p:txBody>
          <a:bodyPr vert="horz" lIns="91440" tIns="45720" rIns="91440" bIns="45720" rtlCol="0">
            <a:normAutofit/>
          </a:bodyPr>
          <a:lstStyle>
            <a:lvl1pPr>
              <a:defRPr lang="en-US" sz="1200" smtClean="0"/>
            </a:lvl1pPr>
            <a:lvl2pPr>
              <a:defRPr lang="en-US" smtClean="0"/>
            </a:lvl2pPr>
            <a:lvl3pPr>
              <a:defRPr lang="en-US" smtClean="0"/>
            </a:lvl3pPr>
            <a:lvl4pPr>
              <a:defRPr lang="en-US" smtClean="0"/>
            </a:lvl4pPr>
            <a:lvl5pPr>
              <a:defRPr lang="en-US"/>
            </a:lvl5pPr>
          </a:lstStyle>
          <a:p>
            <a:pPr marL="0" lvl="0" indent="0">
              <a:buNone/>
            </a:pPr>
            <a:r>
              <a:rPr lang="en-US" dirty="0"/>
              <a:t>Click to edit Master text styles</a:t>
            </a:r>
          </a:p>
        </p:txBody>
      </p:sp>
      <p:sp>
        <p:nvSpPr>
          <p:cNvPr id="88" name="Text Placeholder 87">
            <a:extLst>
              <a:ext uri="{FF2B5EF4-FFF2-40B4-BE49-F238E27FC236}">
                <a16:creationId xmlns:a16="http://schemas.microsoft.com/office/drawing/2014/main" id="{B1106FDD-A382-0859-90E6-537C324D0007}"/>
              </a:ext>
            </a:extLst>
          </p:cNvPr>
          <p:cNvSpPr>
            <a:spLocks noGrp="1"/>
          </p:cNvSpPr>
          <p:nvPr>
            <p:ph type="body" sz="quarter" idx="42"/>
          </p:nvPr>
        </p:nvSpPr>
        <p:spPr>
          <a:xfrm>
            <a:off x="10221913" y="3287713"/>
            <a:ext cx="1241425" cy="492125"/>
          </a:xfrm>
        </p:spPr>
        <p:txBody>
          <a:bodyPr vert="horz" lIns="91440" tIns="45720" rIns="91440" bIns="45720" rtlCol="0">
            <a:normAutofit/>
          </a:bodyPr>
          <a:lstStyle>
            <a:lvl1pPr>
              <a:defRPr lang="en-US" sz="1200" smtClean="0"/>
            </a:lvl1pPr>
            <a:lvl2pPr>
              <a:defRPr lang="en-US" smtClean="0"/>
            </a:lvl2pPr>
            <a:lvl3pPr>
              <a:defRPr lang="en-US" smtClean="0"/>
            </a:lvl3pPr>
            <a:lvl4pPr>
              <a:defRPr lang="en-US" smtClean="0"/>
            </a:lvl4pPr>
            <a:lvl5pPr>
              <a:defRPr lang="en-US"/>
            </a:lvl5pPr>
          </a:lstStyle>
          <a:p>
            <a:pPr marL="0" lvl="0" indent="0">
              <a:buNone/>
            </a:pPr>
            <a:r>
              <a:rPr lang="en-US" dirty="0"/>
              <a:t>Click to edit Master text styles</a:t>
            </a:r>
          </a:p>
        </p:txBody>
      </p:sp>
      <p:sp>
        <p:nvSpPr>
          <p:cNvPr id="90" name="Text Placeholder 89">
            <a:extLst>
              <a:ext uri="{FF2B5EF4-FFF2-40B4-BE49-F238E27FC236}">
                <a16:creationId xmlns:a16="http://schemas.microsoft.com/office/drawing/2014/main" id="{695CA4B7-78AD-8C59-D5DE-B35544AD65F2}"/>
              </a:ext>
            </a:extLst>
          </p:cNvPr>
          <p:cNvSpPr>
            <a:spLocks noGrp="1"/>
          </p:cNvSpPr>
          <p:nvPr>
            <p:ph type="body" sz="quarter" idx="43"/>
          </p:nvPr>
        </p:nvSpPr>
        <p:spPr>
          <a:xfrm>
            <a:off x="8559800" y="5905500"/>
            <a:ext cx="796925" cy="569913"/>
          </a:xfrm>
        </p:spPr>
        <p:txBody>
          <a:bodyPr vert="horz" lIns="91440" tIns="45720" rIns="91440" bIns="45720" rtlCol="0">
            <a:normAutofit/>
          </a:bodyPr>
          <a:lstStyle>
            <a:lvl1pPr>
              <a:defRPr lang="en-US" sz="1200" smtClean="0"/>
            </a:lvl1pPr>
            <a:lvl2pPr>
              <a:defRPr lang="en-US" smtClean="0"/>
            </a:lvl2pPr>
            <a:lvl3pPr>
              <a:defRPr lang="en-US" smtClean="0"/>
            </a:lvl3pPr>
            <a:lvl4pPr>
              <a:defRPr lang="en-US" smtClean="0"/>
            </a:lvl4pPr>
            <a:lvl5pPr>
              <a:defRPr lang="en-US"/>
            </a:lvl5pPr>
          </a:lstStyle>
          <a:p>
            <a:pPr marL="0" lvl="0" indent="0">
              <a:buNone/>
            </a:pPr>
            <a:r>
              <a:rPr lang="en-US" dirty="0"/>
              <a:t>Click to edit Master text styles</a:t>
            </a:r>
          </a:p>
        </p:txBody>
      </p:sp>
      <p:sp>
        <p:nvSpPr>
          <p:cNvPr id="92" name="Text Placeholder 91">
            <a:extLst>
              <a:ext uri="{FF2B5EF4-FFF2-40B4-BE49-F238E27FC236}">
                <a16:creationId xmlns:a16="http://schemas.microsoft.com/office/drawing/2014/main" id="{F5BABDB5-35E6-BF1D-88FC-671C35810D3E}"/>
              </a:ext>
            </a:extLst>
          </p:cNvPr>
          <p:cNvSpPr>
            <a:spLocks noGrp="1"/>
          </p:cNvSpPr>
          <p:nvPr>
            <p:ph type="body" sz="quarter" idx="44"/>
          </p:nvPr>
        </p:nvSpPr>
        <p:spPr>
          <a:xfrm>
            <a:off x="9534525" y="5938838"/>
            <a:ext cx="765315" cy="569913"/>
          </a:xfrm>
        </p:spPr>
        <p:txBody>
          <a:bodyPr vert="horz" lIns="91440" tIns="45720" rIns="91440" bIns="45720" rtlCol="0">
            <a:normAutofit/>
          </a:bodyPr>
          <a:lstStyle>
            <a:lvl1pPr>
              <a:defRPr lang="en-US" sz="1200" dirty="0" smtClean="0"/>
            </a:lvl1pPr>
            <a:lvl2pPr>
              <a:defRPr lang="en-US" dirty="0" smtClean="0"/>
            </a:lvl2pPr>
            <a:lvl3pPr>
              <a:defRPr lang="en-US" dirty="0" smtClean="0"/>
            </a:lvl3pPr>
            <a:lvl4pPr>
              <a:defRPr lang="en-US" dirty="0" smtClean="0"/>
            </a:lvl4pPr>
            <a:lvl5pPr>
              <a:defRPr lang="en-US" dirty="0"/>
            </a:lvl5pPr>
          </a:lstStyle>
          <a:p>
            <a:pPr marL="0" lvl="0" indent="0">
              <a:buNone/>
            </a:pPr>
            <a:r>
              <a:rPr lang="en-US" dirty="0"/>
              <a:t>Click to edit Master text styles</a:t>
            </a:r>
          </a:p>
        </p:txBody>
      </p:sp>
      <p:sp>
        <p:nvSpPr>
          <p:cNvPr id="94" name="Text Placeholder 93">
            <a:extLst>
              <a:ext uri="{FF2B5EF4-FFF2-40B4-BE49-F238E27FC236}">
                <a16:creationId xmlns:a16="http://schemas.microsoft.com/office/drawing/2014/main" id="{C16F015D-F29C-1C3C-9CD5-C198F15917E5}"/>
              </a:ext>
            </a:extLst>
          </p:cNvPr>
          <p:cNvSpPr>
            <a:spLocks noGrp="1"/>
          </p:cNvSpPr>
          <p:nvPr>
            <p:ph type="body" sz="quarter" idx="45"/>
          </p:nvPr>
        </p:nvSpPr>
        <p:spPr>
          <a:xfrm>
            <a:off x="10488613" y="5956299"/>
            <a:ext cx="603250" cy="710873"/>
          </a:xfrm>
        </p:spPr>
        <p:txBody>
          <a:bodyPr vert="horz" lIns="91440" tIns="45720" rIns="91440" bIns="45720" rtlCol="0">
            <a:normAutofit/>
          </a:bodyPr>
          <a:lstStyle>
            <a:lvl1pPr>
              <a:defRPr lang="en-US" sz="1200" smtClean="0"/>
            </a:lvl1pPr>
            <a:lvl2pPr>
              <a:defRPr lang="en-US" smtClean="0"/>
            </a:lvl2pPr>
            <a:lvl3pPr>
              <a:defRPr lang="en-US" smtClean="0"/>
            </a:lvl3pPr>
            <a:lvl4pPr>
              <a:defRPr lang="en-US" smtClean="0"/>
            </a:lvl4pPr>
            <a:lvl5pPr>
              <a:defRPr lang="en-US"/>
            </a:lvl5pPr>
          </a:lstStyle>
          <a:p>
            <a:pPr marL="0" lvl="0" indent="0">
              <a:buNone/>
            </a:pPr>
            <a:r>
              <a:rPr lang="en-US" dirty="0"/>
              <a:t>Click to edit Master text styles</a:t>
            </a:r>
          </a:p>
        </p:txBody>
      </p:sp>
      <p:sp>
        <p:nvSpPr>
          <p:cNvPr id="95" name="Title 94">
            <a:extLst>
              <a:ext uri="{FF2B5EF4-FFF2-40B4-BE49-F238E27FC236}">
                <a16:creationId xmlns:a16="http://schemas.microsoft.com/office/drawing/2014/main" id="{7BCB890F-CE8D-7736-CB75-8902706F4EAB}"/>
              </a:ext>
            </a:extLst>
          </p:cNvPr>
          <p:cNvSpPr>
            <a:spLocks noGrp="1"/>
          </p:cNvSpPr>
          <p:nvPr>
            <p:ph type="title"/>
          </p:nvPr>
        </p:nvSpPr>
        <p:spPr>
          <a:xfrm>
            <a:off x="15525750" y="2862263"/>
            <a:ext cx="2346980" cy="1222860"/>
          </a:xfrm>
        </p:spPr>
        <p:txBody>
          <a:bodyPr>
            <a:normAutofit/>
          </a:bodyPr>
          <a:lstStyle>
            <a:lvl1pPr>
              <a:defRPr sz="2000">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529953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A5B572-6F1F-3D19-D78E-3F42A84A0C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1517C7-914A-8B43-A587-9CD8CC9D8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C25CF1-6622-562B-883D-1F01C0D04A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1BF7F-28F7-4605-8FC4-701097C62CC5}" type="datetimeFigureOut">
              <a:rPr lang="en-US" smtClean="0"/>
              <a:t>11/7/2022</a:t>
            </a:fld>
            <a:endParaRPr lang="en-US"/>
          </a:p>
        </p:txBody>
      </p:sp>
      <p:sp>
        <p:nvSpPr>
          <p:cNvPr id="5" name="Footer Placeholder 4">
            <a:extLst>
              <a:ext uri="{FF2B5EF4-FFF2-40B4-BE49-F238E27FC236}">
                <a16:creationId xmlns:a16="http://schemas.microsoft.com/office/drawing/2014/main" id="{514E910C-BF37-885D-0E1F-DF3F1EB559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11F866-8D00-7E8F-7005-F798665FEB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2BC3D-8479-4F4B-9653-F241B43B359C}" type="slidenum">
              <a:rPr lang="en-US" smtClean="0"/>
              <a:t>‹#›</a:t>
            </a:fld>
            <a:endParaRPr lang="en-US"/>
          </a:p>
        </p:txBody>
      </p:sp>
    </p:spTree>
    <p:extLst>
      <p:ext uri="{BB962C8B-B14F-4D97-AF65-F5344CB8AC3E}">
        <p14:creationId xmlns:p14="http://schemas.microsoft.com/office/powerpoint/2010/main" val="2242493116"/>
      </p:ext>
    </p:extLst>
  </p:cSld>
  <p:clrMap bg1="lt1" tx1="dk1" bg2="lt2" tx2="dk2" accent1="accent1" accent2="accent2" accent3="accent3" accent4="accent4" accent5="accent5" accent6="accent6" hlink="hlink" folHlink="folHlink"/>
  <p:sldLayoutIdLst>
    <p:sldLayoutId id="2147483649" r:id="rId1"/>
    <p:sldLayoutId id="2147483687" r:id="rId2"/>
    <p:sldLayoutId id="2147483673" r:id="rId3"/>
    <p:sldLayoutId id="2147483650" r:id="rId4"/>
    <p:sldLayoutId id="2147483686" r:id="rId5"/>
    <p:sldLayoutId id="2147483688" r:id="rId6"/>
    <p:sldLayoutId id="2147483689" r:id="rId7"/>
    <p:sldLayoutId id="2147483690" r:id="rId8"/>
    <p:sldLayoutId id="2147483654" r:id="rId9"/>
    <p:sldLayoutId id="2147483651" r:id="rId10"/>
    <p:sldLayoutId id="2147483652" r:id="rId11"/>
    <p:sldLayoutId id="2147483653" r:id="rId12"/>
    <p:sldLayoutId id="2147483655" r:id="rId13"/>
    <p:sldLayoutId id="2147483656" r:id="rId14"/>
    <p:sldLayoutId id="2147483657" r:id="rId15"/>
    <p:sldLayoutId id="2147483658" r:id="rId16"/>
    <p:sldLayoutId id="214748365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348D44-442F-EFE1-CC10-0ED51305A7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5BFC95-E104-4A50-F04B-B0EA4DBB55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CFA77B-B390-1CA4-91BB-EA9868658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ABA854-3FA4-4E5B-9F02-986A87A36088}" type="datetimeFigureOut">
              <a:rPr lang="en-US" smtClean="0"/>
              <a:t>11/7/2022</a:t>
            </a:fld>
            <a:endParaRPr lang="en-US"/>
          </a:p>
        </p:txBody>
      </p:sp>
      <p:sp>
        <p:nvSpPr>
          <p:cNvPr id="5" name="Footer Placeholder 4">
            <a:extLst>
              <a:ext uri="{FF2B5EF4-FFF2-40B4-BE49-F238E27FC236}">
                <a16:creationId xmlns:a16="http://schemas.microsoft.com/office/drawing/2014/main" id="{D5EC43FC-6894-8251-0E4D-0CF4A4EAAF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38805F-E0AB-1238-B782-6950DE5563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228D8-ADEA-4540-9FA9-A73D0A778BF0}" type="slidenum">
              <a:rPr lang="en-US" smtClean="0"/>
              <a:t>‹#›</a:t>
            </a:fld>
            <a:endParaRPr lang="en-US"/>
          </a:p>
        </p:txBody>
      </p:sp>
    </p:spTree>
    <p:extLst>
      <p:ext uri="{BB962C8B-B14F-4D97-AF65-F5344CB8AC3E}">
        <p14:creationId xmlns:p14="http://schemas.microsoft.com/office/powerpoint/2010/main" val="35562918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7EC078-6AE2-B364-9370-BCADF16966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DCE7A7-35CF-AA30-6C23-99438B1D6D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1D643B-28A0-0323-B1D8-B36F7DEFA6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157876-82C5-48EB-87B7-9587C35D09AF}" type="datetimeFigureOut">
              <a:rPr lang="en-US" smtClean="0"/>
              <a:t>11/7/2022</a:t>
            </a:fld>
            <a:endParaRPr lang="en-US"/>
          </a:p>
        </p:txBody>
      </p:sp>
      <p:sp>
        <p:nvSpPr>
          <p:cNvPr id="5" name="Footer Placeholder 4">
            <a:extLst>
              <a:ext uri="{FF2B5EF4-FFF2-40B4-BE49-F238E27FC236}">
                <a16:creationId xmlns:a16="http://schemas.microsoft.com/office/drawing/2014/main" id="{A34720CC-DCDE-E034-48DA-9DD581665D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6C6172-CC7A-4BCC-5C50-843657FC55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627596-5E92-4DDF-BB19-225511840965}" type="slidenum">
              <a:rPr lang="en-US" smtClean="0"/>
              <a:t>‹#›</a:t>
            </a:fld>
            <a:endParaRPr lang="en-US"/>
          </a:p>
        </p:txBody>
      </p:sp>
    </p:spTree>
    <p:extLst>
      <p:ext uri="{BB962C8B-B14F-4D97-AF65-F5344CB8AC3E}">
        <p14:creationId xmlns:p14="http://schemas.microsoft.com/office/powerpoint/2010/main" val="8350711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EB73-98D5-A345-2B2B-09FEB52432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013AC8-AA45-C914-B60E-7604E767E5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284D0-386A-C32B-6C5F-0B4E5BDCC3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8B8D5E-EC46-49FB-899E-2C9E6366EC5C}" type="datetimeFigureOut">
              <a:rPr lang="en-US" smtClean="0"/>
              <a:t>11/7/2022</a:t>
            </a:fld>
            <a:endParaRPr lang="en-US"/>
          </a:p>
        </p:txBody>
      </p:sp>
      <p:sp>
        <p:nvSpPr>
          <p:cNvPr id="5" name="Footer Placeholder 4">
            <a:extLst>
              <a:ext uri="{FF2B5EF4-FFF2-40B4-BE49-F238E27FC236}">
                <a16:creationId xmlns:a16="http://schemas.microsoft.com/office/drawing/2014/main" id="{8607A4F3-0A02-8C7D-4D54-4FB675B9CB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5C79DA-4627-EEF8-9F86-3479400725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A3C15-0185-4DF7-BFF5-1A9200E115BC}" type="slidenum">
              <a:rPr lang="en-US" smtClean="0"/>
              <a:t>‹#›</a:t>
            </a:fld>
            <a:endParaRPr lang="en-US"/>
          </a:p>
        </p:txBody>
      </p:sp>
    </p:spTree>
    <p:extLst>
      <p:ext uri="{BB962C8B-B14F-4D97-AF65-F5344CB8AC3E}">
        <p14:creationId xmlns:p14="http://schemas.microsoft.com/office/powerpoint/2010/main" val="2944149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www.youtube.com/watch?v=cTL7rxgT5m0" TargetMode="External"/><Relationship Id="rId2" Type="http://schemas.openxmlformats.org/officeDocument/2006/relationships/image" Target="../media/image48.jpg"/><Relationship Id="rId1" Type="http://schemas.openxmlformats.org/officeDocument/2006/relationships/slideLayout" Target="../slideLayouts/slideLayout6.xml"/><Relationship Id="rId4" Type="http://schemas.openxmlformats.org/officeDocument/2006/relationships/image" Target="../media/image49.jpg"/></Relationships>
</file>

<file path=ppt/slides/_rels/slide69.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6.xml"/><Relationship Id="rId4" Type="http://schemas.openxmlformats.org/officeDocument/2006/relationships/image" Target="../media/image53.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svg"/><Relationship Id="rId7" Type="http://schemas.openxmlformats.org/officeDocument/2006/relationships/image" Target="../media/image60.svg"/><Relationship Id="rId2" Type="http://schemas.openxmlformats.org/officeDocument/2006/relationships/image" Target="../media/image55.png"/><Relationship Id="rId1" Type="http://schemas.openxmlformats.org/officeDocument/2006/relationships/slideLayout" Target="../slideLayouts/slideLayout6.xml"/><Relationship Id="rId6" Type="http://schemas.openxmlformats.org/officeDocument/2006/relationships/image" Target="../media/image59.png"/><Relationship Id="rId11" Type="http://schemas.openxmlformats.org/officeDocument/2006/relationships/image" Target="../media/image64.svg"/><Relationship Id="rId5" Type="http://schemas.openxmlformats.org/officeDocument/2006/relationships/image" Target="../media/image58.sv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svg"/></Relationships>
</file>

<file path=ppt/slides/_rels/slide98.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6.xml"/><Relationship Id="rId4" Type="http://schemas.openxmlformats.org/officeDocument/2006/relationships/image" Target="../media/image67.jpg"/></Relationships>
</file>

<file path=ppt/slides/_rels/slide9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6B21D-8F7F-ED89-9404-DF643B9D2595}"/>
              </a:ext>
            </a:extLst>
          </p:cNvPr>
          <p:cNvSpPr>
            <a:spLocks noGrp="1"/>
          </p:cNvSpPr>
          <p:nvPr>
            <p:ph type="title"/>
          </p:nvPr>
        </p:nvSpPr>
        <p:spPr>
          <a:xfrm>
            <a:off x="989126" y="1712608"/>
            <a:ext cx="6393024" cy="2797421"/>
          </a:xfrm>
        </p:spPr>
        <p:txBody>
          <a:bodyPr>
            <a:noAutofit/>
          </a:bodyPr>
          <a:lstStyle/>
          <a:p>
            <a:pPr>
              <a:lnSpc>
                <a:spcPct val="100000"/>
              </a:lnSpc>
            </a:pPr>
            <a:r>
              <a:rPr lang="en-GB" b="1" dirty="0">
                <a:solidFill>
                  <a:schemeClr val="bg1"/>
                </a:solidFill>
                <a:latin typeface="Arial"/>
                <a:cs typeface="Arial"/>
              </a:rPr>
              <a:t>Community Engagement </a:t>
            </a:r>
            <a:br>
              <a:rPr lang="en-US" dirty="0">
                <a:solidFill>
                  <a:schemeClr val="bg1"/>
                </a:solidFill>
              </a:rPr>
            </a:br>
            <a:r>
              <a:rPr lang="en-GB" b="1" dirty="0">
                <a:solidFill>
                  <a:schemeClr val="bg1"/>
                </a:solidFill>
                <a:latin typeface="Arial"/>
                <a:cs typeface="Arial"/>
              </a:rPr>
              <a:t>Report</a:t>
            </a:r>
            <a:br>
              <a:rPr lang="en-GB" dirty="0">
                <a:solidFill>
                  <a:schemeClr val="bg1"/>
                </a:solidFill>
              </a:rPr>
            </a:br>
            <a:r>
              <a:rPr lang="en-GB" b="0" dirty="0">
                <a:solidFill>
                  <a:schemeClr val="bg1"/>
                </a:solidFill>
                <a:latin typeface="Arial"/>
                <a:cs typeface="Arial"/>
              </a:rPr>
              <a:t>September 2022</a:t>
            </a:r>
            <a:endParaRPr lang="en-US" b="0" dirty="0"/>
          </a:p>
        </p:txBody>
      </p:sp>
      <p:pic>
        <p:nvPicPr>
          <p:cNvPr id="5" name="Picture Placeholder 4" descr="Logo of Let's talk Islington.">
            <a:extLst>
              <a:ext uri="{FF2B5EF4-FFF2-40B4-BE49-F238E27FC236}">
                <a16:creationId xmlns:a16="http://schemas.microsoft.com/office/drawing/2014/main" id="{DCB124E7-0E3D-4CE4-BEAC-36C5454CF36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848" r="848"/>
          <a:stretch>
            <a:fillRect/>
          </a:stretch>
        </p:blipFill>
        <p:spPr>
          <a:xfrm>
            <a:off x="7091961" y="145749"/>
            <a:ext cx="4919472" cy="5004373"/>
          </a:xfrm>
        </p:spPr>
      </p:pic>
    </p:spTree>
    <p:extLst>
      <p:ext uri="{BB962C8B-B14F-4D97-AF65-F5344CB8AC3E}">
        <p14:creationId xmlns:p14="http://schemas.microsoft.com/office/powerpoint/2010/main" val="532887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76E6A-3651-61F3-7BEB-6AA9CF6B2C77}"/>
              </a:ext>
            </a:extLst>
          </p:cNvPr>
          <p:cNvSpPr>
            <a:spLocks noGrp="1"/>
          </p:cNvSpPr>
          <p:nvPr>
            <p:ph type="title"/>
          </p:nvPr>
        </p:nvSpPr>
        <p:spPr>
          <a:xfrm>
            <a:off x="1093337" y="1719071"/>
            <a:ext cx="7916325" cy="4055427"/>
          </a:xfrm>
        </p:spPr>
        <p:txBody>
          <a:bodyPr>
            <a:noAutofit/>
          </a:bodyPr>
          <a:lstStyle/>
          <a:p>
            <a:r>
              <a:rPr lang="en-GB" sz="5400" dirty="0">
                <a:latin typeface="Arial"/>
                <a:cs typeface="Arial"/>
              </a:rPr>
              <a:t>What we heard:</a:t>
            </a:r>
            <a:br>
              <a:rPr lang="en-GB" sz="5400" dirty="0">
                <a:latin typeface="Arial"/>
                <a:cs typeface="Arial"/>
              </a:rPr>
            </a:br>
            <a:r>
              <a:rPr lang="en-GB" sz="5400" b="0" dirty="0">
                <a:latin typeface="Arial"/>
                <a:cs typeface="Arial"/>
              </a:rPr>
              <a:t>Perceptions of equality, future aspirations and priorities</a:t>
            </a:r>
            <a:endParaRPr lang="en-US" sz="5400" b="0" dirty="0"/>
          </a:p>
        </p:txBody>
      </p:sp>
    </p:spTree>
    <p:extLst>
      <p:ext uri="{BB962C8B-B14F-4D97-AF65-F5344CB8AC3E}">
        <p14:creationId xmlns:p14="http://schemas.microsoft.com/office/powerpoint/2010/main" val="30644273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Placeholder 37" descr="Logo of Let's talk Islington.">
            <a:extLst>
              <a:ext uri="{FF2B5EF4-FFF2-40B4-BE49-F238E27FC236}">
                <a16:creationId xmlns:a16="http://schemas.microsoft.com/office/drawing/2014/main" id="{4A9247E8-EC3A-392B-66EE-641DD945A1B6}"/>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8655" b="8655"/>
          <a:stretch>
            <a:fillRect/>
          </a:stretch>
        </p:blipFill>
        <p:spPr>
          <a:xfrm>
            <a:off x="9746298" y="426491"/>
            <a:ext cx="2255799" cy="1865312"/>
          </a:xfrm>
        </p:spPr>
      </p:pic>
      <p:sp>
        <p:nvSpPr>
          <p:cNvPr id="40" name="Rectangle 39">
            <a:extLst>
              <a:ext uri="{FF2B5EF4-FFF2-40B4-BE49-F238E27FC236}">
                <a16:creationId xmlns:a16="http://schemas.microsoft.com/office/drawing/2014/main" id="{349C6B09-90CB-B104-A205-9355BA9F8EE6}"/>
              </a:ext>
              <a:ext uri="{C183D7F6-B498-43B3-948B-1728B52AA6E4}">
                <adec:decorative xmlns:adec="http://schemas.microsoft.com/office/drawing/2017/decorative" val="1"/>
              </a:ext>
            </a:extLst>
          </p:cNvPr>
          <p:cNvSpPr/>
          <p:nvPr/>
        </p:nvSpPr>
        <p:spPr bwMode="auto">
          <a:xfrm>
            <a:off x="556551" y="3424293"/>
            <a:ext cx="10799021" cy="3004439"/>
          </a:xfrm>
          <a:prstGeom prst="rect">
            <a:avLst/>
          </a:prstGeom>
          <a:solidFill>
            <a:schemeClr val="bg1"/>
          </a:solidFill>
          <a:ln w="19050">
            <a:solidFill>
              <a:schemeClr val="tx1"/>
            </a:solidFill>
          </a:ln>
        </p:spPr>
        <p:txBody>
          <a:bodyPr lIns="42403" tIns="42403" rIns="42403" bIns="42403"/>
          <a:lstStyle/>
          <a:p>
            <a:pPr marL="163963" indent="-163963">
              <a:spcBef>
                <a:spcPct val="20000"/>
              </a:spcBef>
              <a:buFont typeface="Wingdings" pitchFamily="2" charset="2"/>
              <a:buChar char="§"/>
            </a:pPr>
            <a:endParaRPr lang="en-GB" sz="997" kern="0"/>
          </a:p>
        </p:txBody>
      </p:sp>
      <p:sp>
        <p:nvSpPr>
          <p:cNvPr id="41" name="Rectangle 40">
            <a:extLst>
              <a:ext uri="{FF2B5EF4-FFF2-40B4-BE49-F238E27FC236}">
                <a16:creationId xmlns:a16="http://schemas.microsoft.com/office/drawing/2014/main" id="{DD3AC017-BCC3-6B9F-0B8B-B580CAD2CD0B}"/>
              </a:ext>
              <a:ext uri="{C183D7F6-B498-43B3-948B-1728B52AA6E4}">
                <adec:decorative xmlns:adec="http://schemas.microsoft.com/office/drawing/2017/decorative" val="1"/>
              </a:ext>
            </a:extLst>
          </p:cNvPr>
          <p:cNvSpPr/>
          <p:nvPr/>
        </p:nvSpPr>
        <p:spPr bwMode="auto">
          <a:xfrm>
            <a:off x="556551" y="3343094"/>
            <a:ext cx="10799021" cy="414535"/>
          </a:xfrm>
          <a:prstGeom prst="rect">
            <a:avLst/>
          </a:prstGeom>
          <a:solidFill>
            <a:schemeClr val="tx1"/>
          </a:solidFill>
          <a:ln w="19050">
            <a:solidFill>
              <a:schemeClr val="tx1"/>
            </a:solidFill>
          </a:ln>
          <a:effectLst>
            <a:outerShdw blurRad="50800" dist="50800" dir="5400000" algn="ctr" rotWithShape="0">
              <a:srgbClr val="000000">
                <a:alpha val="0"/>
              </a:srgbClr>
            </a:outerShdw>
          </a:effectLst>
        </p:spPr>
        <p:txBody>
          <a:bodyPr lIns="42403" tIns="42403" rIns="42403" bIns="42403" anchor="t"/>
          <a:lstStyle/>
          <a:p>
            <a:pPr fontAlgn="base">
              <a:spcBef>
                <a:spcPct val="20000"/>
              </a:spcBef>
              <a:spcAft>
                <a:spcPct val="0"/>
              </a:spcAft>
            </a:pPr>
            <a:endParaRPr lang="en-GB" sz="1450" kern="0" dirty="0">
              <a:solidFill>
                <a:schemeClr val="bg1"/>
              </a:solidFill>
              <a:latin typeface="Arial"/>
              <a:cs typeface="Arial"/>
            </a:endParaRPr>
          </a:p>
        </p:txBody>
      </p:sp>
      <p:sp>
        <p:nvSpPr>
          <p:cNvPr id="20" name="Text Placeholder 19">
            <a:extLst>
              <a:ext uri="{FF2B5EF4-FFF2-40B4-BE49-F238E27FC236}">
                <a16:creationId xmlns:a16="http://schemas.microsoft.com/office/drawing/2014/main" id="{A0718335-E31E-ABAA-88DD-4E280FA5664B}"/>
              </a:ext>
            </a:extLst>
          </p:cNvPr>
          <p:cNvSpPr>
            <a:spLocks noGrp="1"/>
          </p:cNvSpPr>
          <p:nvPr>
            <p:ph type="title" idx="4294967295"/>
          </p:nvPr>
        </p:nvSpPr>
        <p:spPr>
          <a:xfrm>
            <a:off x="557213" y="3352800"/>
            <a:ext cx="5070475" cy="414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500" b="0" i="0" u="none" strike="noStrike" kern="0" cap="none" spc="0" normalizeH="0" baseline="0" noProof="0" dirty="0">
                <a:ln>
                  <a:noFill/>
                </a:ln>
                <a:solidFill>
                  <a:schemeClr val="bg1"/>
                </a:solidFill>
                <a:effectLst/>
                <a:uLnTx/>
                <a:uFillTx/>
                <a:latin typeface="Arial"/>
                <a:ea typeface="+mn-ea"/>
                <a:cs typeface="Arial"/>
              </a:rPr>
              <a:t>About the Let's Talk Islington 2022 Full Report</a:t>
            </a:r>
            <a:endParaRPr kumimoji="0" lang="en-US" sz="15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2" name="Text Placeholder 21">
            <a:extLst>
              <a:ext uri="{FF2B5EF4-FFF2-40B4-BE49-F238E27FC236}">
                <a16:creationId xmlns:a16="http://schemas.microsoft.com/office/drawing/2014/main" id="{876CF3EF-A6E0-DF13-58F2-1A089BBB918B}"/>
              </a:ext>
            </a:extLst>
          </p:cNvPr>
          <p:cNvSpPr>
            <a:spLocks noGrp="1"/>
          </p:cNvSpPr>
          <p:nvPr>
            <p:ph type="body" sz="quarter" idx="13"/>
          </p:nvPr>
        </p:nvSpPr>
        <p:spPr>
          <a:xfrm>
            <a:off x="556550" y="3828668"/>
            <a:ext cx="10680409" cy="2480692"/>
          </a:xfrm>
        </p:spPr>
        <p:txBody>
          <a:bodyPr>
            <a:noAutofit/>
          </a:bodyPr>
          <a:lstStyle/>
          <a:p>
            <a:pPr marL="0" indent="0">
              <a:lnSpc>
                <a:spcPct val="100000"/>
              </a:lnSpc>
              <a:buNone/>
            </a:pPr>
            <a:r>
              <a:rPr lang="en-GB" sz="1200" dirty="0">
                <a:latin typeface="Arial"/>
                <a:ea typeface="Tahoma"/>
                <a:cs typeface="Tahoma"/>
              </a:rPr>
              <a:t>This report was produced by Anne </a:t>
            </a:r>
            <a:r>
              <a:rPr lang="en-GB" sz="1200" dirty="0" err="1">
                <a:latin typeface="Arial"/>
                <a:ea typeface="Tahoma"/>
                <a:cs typeface="Tahoma"/>
              </a:rPr>
              <a:t>Buffardi</a:t>
            </a:r>
            <a:r>
              <a:rPr lang="en-GB" sz="1200" dirty="0">
                <a:latin typeface="Arial"/>
                <a:ea typeface="Tahoma"/>
                <a:cs typeface="Tahoma"/>
              </a:rPr>
              <a:t> </a:t>
            </a:r>
            <a:r>
              <a:rPr lang="en-GB" sz="1200" dirty="0">
                <a:latin typeface="Arial"/>
                <a:ea typeface="+mn-lt"/>
                <a:cs typeface="+mn-lt"/>
              </a:rPr>
              <a:t>(Principal Knowledge and Engagement Specialist</a:t>
            </a:r>
            <a:r>
              <a:rPr lang="en-GB" sz="1200" dirty="0">
                <a:latin typeface="Arial"/>
                <a:ea typeface="Tahoma"/>
                <a:cs typeface="Tahoma"/>
              </a:rPr>
              <a:t>), Imogen Resnick (Fairness and Equality Officer), Florence Cole (National Graduate Trainee), and Lola </a:t>
            </a:r>
            <a:r>
              <a:rPr lang="en-GB" sz="1200" dirty="0" err="1">
                <a:latin typeface="Arial"/>
                <a:ea typeface="Tahoma"/>
                <a:cs typeface="Tahoma"/>
              </a:rPr>
              <a:t>Heinry</a:t>
            </a:r>
            <a:r>
              <a:rPr lang="en-GB" sz="1200" dirty="0">
                <a:latin typeface="Arial"/>
                <a:ea typeface="Tahoma"/>
                <a:cs typeface="Tahoma"/>
              </a:rPr>
              <a:t> (UCL Social Research Intern). </a:t>
            </a:r>
          </a:p>
          <a:p>
            <a:pPr marL="0" indent="0">
              <a:lnSpc>
                <a:spcPct val="100000"/>
              </a:lnSpc>
              <a:buNone/>
            </a:pPr>
            <a:r>
              <a:rPr lang="en-GB" sz="1200" dirty="0">
                <a:latin typeface="Arial"/>
                <a:ea typeface="Tahoma"/>
                <a:cs typeface="Tahoma"/>
              </a:rPr>
              <a:t>It has been reviewed by </a:t>
            </a:r>
            <a:r>
              <a:rPr lang="en-GB" sz="1200" dirty="0" err="1">
                <a:latin typeface="Arial"/>
                <a:ea typeface="Tahoma"/>
                <a:cs typeface="Tahoma"/>
              </a:rPr>
              <a:t>Dalya</a:t>
            </a:r>
            <a:r>
              <a:rPr lang="en-GB" sz="1200" dirty="0">
                <a:latin typeface="Arial"/>
                <a:ea typeface="Tahoma"/>
                <a:cs typeface="Tahoma"/>
              </a:rPr>
              <a:t> Marks (Associate Professor in Public Health, LSHTM, Camden &amp; Islington Public Health Strategist) and approved for publication by Hayley Sims (Strategic Lead for Policy and Equality). </a:t>
            </a:r>
          </a:p>
          <a:p>
            <a:pPr marL="0" indent="0">
              <a:lnSpc>
                <a:spcPct val="100000"/>
              </a:lnSpc>
              <a:buNone/>
            </a:pPr>
            <a:r>
              <a:rPr lang="en-GB" sz="1200" dirty="0">
                <a:latin typeface="Arial"/>
                <a:ea typeface="Tahoma"/>
                <a:cs typeface="Tahoma"/>
              </a:rPr>
              <a:t>Primary data collection and workshop facilitation: Alexandra </a:t>
            </a:r>
            <a:r>
              <a:rPr lang="en-GB" sz="1200" dirty="0" err="1">
                <a:latin typeface="Arial"/>
                <a:ea typeface="Tahoma"/>
                <a:cs typeface="Tahoma"/>
              </a:rPr>
              <a:t>Levitas</a:t>
            </a:r>
            <a:r>
              <a:rPr lang="en-GB" sz="1200" dirty="0">
                <a:latin typeface="Arial"/>
                <a:ea typeface="Tahoma"/>
                <a:cs typeface="Tahoma"/>
              </a:rPr>
              <a:t>, Imogen Resnick, James Pares, Florence Cole, Sophie Neal, Nicola </a:t>
            </a:r>
            <a:r>
              <a:rPr lang="en-GB" sz="1200" dirty="0" err="1">
                <a:latin typeface="Arial"/>
                <a:ea typeface="Tahoma"/>
                <a:cs typeface="Tahoma"/>
              </a:rPr>
              <a:t>Maskrey</a:t>
            </a:r>
            <a:r>
              <a:rPr lang="en-GB" sz="1200" dirty="0">
                <a:latin typeface="Arial"/>
                <a:ea typeface="Tahoma"/>
                <a:cs typeface="Tahoma"/>
              </a:rPr>
              <a:t>, Esther Craven, Anita de Pan and Hayley Sims</a:t>
            </a:r>
          </a:p>
          <a:p>
            <a:pPr marL="0" indent="0">
              <a:lnSpc>
                <a:spcPct val="100000"/>
              </a:lnSpc>
              <a:buNone/>
            </a:pPr>
            <a:r>
              <a:rPr lang="en-GB" sz="1200" dirty="0">
                <a:latin typeface="Arial"/>
                <a:ea typeface="Tahoma"/>
                <a:cs typeface="Tahoma"/>
              </a:rPr>
              <a:t>Quantitative survey data analysis and QA: Tara Hendry-</a:t>
            </a:r>
            <a:r>
              <a:rPr lang="en-GB" sz="1200" dirty="0" err="1">
                <a:latin typeface="Arial"/>
                <a:ea typeface="Tahoma"/>
                <a:cs typeface="Tahoma"/>
              </a:rPr>
              <a:t>Boord</a:t>
            </a:r>
            <a:r>
              <a:rPr lang="en-GB" sz="1200" dirty="0">
                <a:latin typeface="Arial"/>
                <a:ea typeface="Tahoma"/>
                <a:cs typeface="Tahoma"/>
              </a:rPr>
              <a:t>, </a:t>
            </a:r>
            <a:r>
              <a:rPr lang="en-GB" sz="1200" dirty="0" err="1">
                <a:latin typeface="Arial"/>
                <a:ea typeface="Tahoma"/>
                <a:cs typeface="Tahoma"/>
              </a:rPr>
              <a:t>Anjil</a:t>
            </a:r>
            <a:r>
              <a:rPr lang="en-GB" sz="1200" dirty="0">
                <a:latin typeface="Arial"/>
                <a:ea typeface="Tahoma"/>
                <a:cs typeface="Tahoma"/>
              </a:rPr>
              <a:t> </a:t>
            </a:r>
            <a:r>
              <a:rPr lang="en-GB" sz="1200" dirty="0" err="1">
                <a:latin typeface="Arial"/>
                <a:ea typeface="Tahoma"/>
                <a:cs typeface="Tahoma"/>
              </a:rPr>
              <a:t>Thapaliya</a:t>
            </a:r>
            <a:r>
              <a:rPr lang="en-GB" sz="1200" dirty="0">
                <a:latin typeface="Arial"/>
                <a:ea typeface="Tahoma"/>
                <a:cs typeface="Tahoma"/>
              </a:rPr>
              <a:t>, Noor </a:t>
            </a:r>
            <a:r>
              <a:rPr lang="en-GB" sz="1200" dirty="0" err="1">
                <a:latin typeface="Arial"/>
                <a:ea typeface="Tahoma"/>
                <a:cs typeface="Tahoma"/>
              </a:rPr>
              <a:t>Alabdulbaqi</a:t>
            </a:r>
            <a:r>
              <a:rPr lang="en-GB" sz="1200" dirty="0">
                <a:latin typeface="Arial"/>
                <a:ea typeface="Tahoma"/>
                <a:cs typeface="Tahoma"/>
              </a:rPr>
              <a:t> and Fleur Harrison</a:t>
            </a:r>
          </a:p>
          <a:p>
            <a:pPr marL="0" indent="0">
              <a:lnSpc>
                <a:spcPct val="100000"/>
              </a:lnSpc>
              <a:spcAft>
                <a:spcPts val="1000"/>
              </a:spcAft>
              <a:buNone/>
            </a:pPr>
            <a:r>
              <a:rPr lang="en-GB" sz="1200" dirty="0">
                <a:latin typeface="Arial"/>
                <a:ea typeface="Tahoma"/>
                <a:cs typeface="Tahoma"/>
              </a:rPr>
              <a:t>Qualitative data analysis and QA: Imogen Resnick, Florence Cole, James Pares, Lola </a:t>
            </a:r>
            <a:r>
              <a:rPr lang="en-GB" sz="1200" dirty="0" err="1">
                <a:latin typeface="Arial"/>
                <a:ea typeface="Tahoma"/>
                <a:cs typeface="Tahoma"/>
              </a:rPr>
              <a:t>Heinry</a:t>
            </a:r>
            <a:r>
              <a:rPr lang="en-GB" sz="1200" dirty="0">
                <a:latin typeface="Arial"/>
                <a:ea typeface="Tahoma"/>
                <a:cs typeface="Tahoma"/>
              </a:rPr>
              <a:t>, Alexandra </a:t>
            </a:r>
            <a:r>
              <a:rPr lang="en-GB" sz="1200" dirty="0" err="1">
                <a:latin typeface="Arial"/>
                <a:ea typeface="Tahoma"/>
                <a:cs typeface="Tahoma"/>
              </a:rPr>
              <a:t>Levitas</a:t>
            </a:r>
            <a:r>
              <a:rPr lang="en-GB" sz="1200" dirty="0">
                <a:latin typeface="Arial"/>
                <a:ea typeface="Tahoma"/>
                <a:cs typeface="Tahoma"/>
              </a:rPr>
              <a:t>, Hannah Jones and Anne </a:t>
            </a:r>
            <a:r>
              <a:rPr lang="en-GB" sz="1200" dirty="0" err="1">
                <a:latin typeface="Arial"/>
                <a:ea typeface="Tahoma"/>
                <a:cs typeface="Tahoma"/>
              </a:rPr>
              <a:t>Buffardi</a:t>
            </a:r>
            <a:endParaRPr lang="en-GB" sz="1200" dirty="0">
              <a:latin typeface="Arial"/>
              <a:ea typeface="Tahoma"/>
              <a:cs typeface="Tahoma"/>
            </a:endParaRPr>
          </a:p>
          <a:p>
            <a:pPr marL="0" indent="0">
              <a:lnSpc>
                <a:spcPct val="100000"/>
              </a:lnSpc>
              <a:buNone/>
            </a:pPr>
            <a:r>
              <a:rPr lang="en-GB" sz="1200" dirty="0">
                <a:latin typeface="Arial"/>
                <a:ea typeface="Tahoma"/>
                <a:cs typeface="Tahoma"/>
              </a:rPr>
              <a:t>For any questions or data requests, please contact: Imogen Resnick (imogen.resnick@islington.gov.uk) and Anne </a:t>
            </a:r>
            <a:r>
              <a:rPr lang="en-GB" sz="1200" dirty="0" err="1">
                <a:latin typeface="Arial"/>
                <a:ea typeface="Tahoma"/>
                <a:cs typeface="Tahoma"/>
              </a:rPr>
              <a:t>Buffardi</a:t>
            </a:r>
            <a:r>
              <a:rPr lang="en-GB" sz="1200" dirty="0">
                <a:latin typeface="Arial"/>
                <a:ea typeface="Tahoma"/>
                <a:cs typeface="Tahoma"/>
              </a:rPr>
              <a:t> (anne.buffardi@islington.gov.uk)</a:t>
            </a:r>
            <a:endParaRPr lang="en-US" sz="1200" dirty="0"/>
          </a:p>
        </p:txBody>
      </p:sp>
    </p:spTree>
    <p:extLst>
      <p:ext uri="{BB962C8B-B14F-4D97-AF65-F5344CB8AC3E}">
        <p14:creationId xmlns:p14="http://schemas.microsoft.com/office/powerpoint/2010/main" val="2355513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17A79-18F3-F934-6EA1-A5E35B312823}"/>
              </a:ext>
            </a:extLst>
          </p:cNvPr>
          <p:cNvSpPr>
            <a:spLocks noGrp="1"/>
          </p:cNvSpPr>
          <p:nvPr>
            <p:ph type="title"/>
          </p:nvPr>
        </p:nvSpPr>
        <p:spPr>
          <a:xfrm>
            <a:off x="338328" y="329184"/>
            <a:ext cx="11750040" cy="480131"/>
          </a:xfrm>
        </p:spPr>
        <p:txBody>
          <a:bodyPr>
            <a:noAutofit/>
          </a:bodyPr>
          <a:lstStyle/>
          <a:p>
            <a:r>
              <a:rPr lang="en-GB" sz="2400" b="1" dirty="0">
                <a:solidFill>
                  <a:srgbClr val="E51F23"/>
                </a:solidFill>
                <a:latin typeface="Arial"/>
                <a:cs typeface="Arial"/>
              </a:rPr>
              <a:t>Perceptions of Islington: a fair and equal place for all?</a:t>
            </a:r>
            <a:endParaRPr lang="en-US" sz="2400" b="1" dirty="0"/>
          </a:p>
        </p:txBody>
      </p:sp>
      <p:pic>
        <p:nvPicPr>
          <p:cNvPr id="10" name="Picture Placeholder 9" descr="A vertical bar graph shows the response to the question that reads, &quot;In your experience, to what extent do you agree or disagree that Islington is a fair and equal place for all who live here&quot;? The horizontal axis represents the rating scale. The vertical axis represents the percentage of respondents in each category. The responses in the scale and its percentage are as follows. Strongly agree (125): 7.5 percent (confidence interval between 6 and 9); agree (333): 24 percent (confidence interval between 19 and 23); neutral (372): 23 percent (confidence interval between 21 and 26); disagree (392): 25 percent (confidence interval between 22.5 and 27.5); strongly disagree (339): 22 percent (confidence interval between 20 and 24). All values are approximate. Note: the number of respondents in the survey includes 1561. The source line reads, Let's talk Islington Online survey from November 2021 to March 2022.">
            <a:extLst>
              <a:ext uri="{FF2B5EF4-FFF2-40B4-BE49-F238E27FC236}">
                <a16:creationId xmlns:a16="http://schemas.microsoft.com/office/drawing/2014/main" id="{762A83BE-507F-EFAC-D0B3-F78DEF8BD975}"/>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682" r="682"/>
          <a:stretch>
            <a:fillRect/>
          </a:stretch>
        </p:blipFill>
        <p:spPr>
          <a:xfrm>
            <a:off x="472552" y="914400"/>
            <a:ext cx="7881440" cy="4864565"/>
          </a:xfrm>
        </p:spPr>
      </p:pic>
      <p:sp>
        <p:nvSpPr>
          <p:cNvPr id="3" name="Content Placeholder 2">
            <a:extLst>
              <a:ext uri="{FF2B5EF4-FFF2-40B4-BE49-F238E27FC236}">
                <a16:creationId xmlns:a16="http://schemas.microsoft.com/office/drawing/2014/main" id="{6C99AC59-687C-4088-9687-3C0ED6373E00}"/>
              </a:ext>
            </a:extLst>
          </p:cNvPr>
          <p:cNvSpPr>
            <a:spLocks noGrp="1"/>
          </p:cNvSpPr>
          <p:nvPr>
            <p:ph type="body" sz="quarter" idx="10"/>
          </p:nvPr>
        </p:nvSpPr>
        <p:spPr>
          <a:xfrm>
            <a:off x="8854986" y="914400"/>
            <a:ext cx="2926080" cy="4268787"/>
          </a:xfrm>
        </p:spPr>
        <p:txBody>
          <a:bodyPr>
            <a:normAutofit lnSpcReduction="10000"/>
          </a:bodyPr>
          <a:lstStyle/>
          <a:p>
            <a:pPr marL="0" indent="0">
              <a:buNone/>
            </a:pPr>
            <a:r>
              <a:rPr lang="en-GB" sz="1400" b="1" dirty="0">
                <a:latin typeface="Arial"/>
                <a:cs typeface="Arial"/>
              </a:rPr>
              <a:t>Just under half (47%) of survey respondents disagreed or strongly disagreed</a:t>
            </a:r>
            <a:r>
              <a:rPr lang="en-GB" sz="1400" dirty="0">
                <a:latin typeface="Arial"/>
                <a:cs typeface="Arial"/>
              </a:rPr>
              <a:t> that Islington was a fair and equal place, compared to 29% who agreed or strongly agreed.</a:t>
            </a:r>
          </a:p>
          <a:p>
            <a:pPr marL="0" indent="0">
              <a:buNone/>
            </a:pPr>
            <a:r>
              <a:rPr lang="en-GB" sz="1400" dirty="0">
                <a:latin typeface="Arial"/>
                <a:cs typeface="Arial"/>
              </a:rPr>
              <a:t>Younger age groups and black*, Asian and other ethnic groups had more </a:t>
            </a:r>
            <a:r>
              <a:rPr lang="en-GB" sz="1400" b="1" dirty="0">
                <a:latin typeface="Arial"/>
                <a:cs typeface="Arial"/>
              </a:rPr>
              <a:t>favourable</a:t>
            </a:r>
            <a:r>
              <a:rPr lang="en-GB" sz="1400" dirty="0">
                <a:latin typeface="Arial"/>
                <a:cs typeface="Arial"/>
              </a:rPr>
              <a:t> perceptions.</a:t>
            </a:r>
          </a:p>
          <a:p>
            <a:pPr marL="0" indent="0">
              <a:buNone/>
            </a:pPr>
            <a:r>
              <a:rPr lang="en-GB" sz="1400" dirty="0">
                <a:latin typeface="Arial"/>
                <a:cs typeface="Arial"/>
              </a:rPr>
              <a:t>Gay/lesbian residents, those with a disability* and in the highest and lowest income brackets had more </a:t>
            </a:r>
            <a:r>
              <a:rPr lang="en-GB" sz="1400" b="1" dirty="0">
                <a:latin typeface="Arial"/>
                <a:cs typeface="Arial"/>
              </a:rPr>
              <a:t>negative</a:t>
            </a:r>
            <a:r>
              <a:rPr lang="en-GB" sz="1400" dirty="0">
                <a:latin typeface="Arial"/>
                <a:cs typeface="Arial"/>
              </a:rPr>
              <a:t> perceptions.</a:t>
            </a:r>
            <a:endParaRPr lang="en-GB" sz="1400" dirty="0">
              <a:latin typeface="Arial" panose="020B0604020202020204" pitchFamily="34" charset="0"/>
              <a:cs typeface="Arial" panose="020B0604020202020204" pitchFamily="34" charset="0"/>
            </a:endParaRPr>
          </a:p>
          <a:p>
            <a:pPr marL="0" indent="0">
              <a:buNone/>
            </a:pPr>
            <a:r>
              <a:rPr lang="en-GB" sz="1400" dirty="0">
                <a:latin typeface="Arial"/>
                <a:cs typeface="Arial"/>
              </a:rPr>
              <a:t>There were </a:t>
            </a:r>
            <a:r>
              <a:rPr lang="en-GB" sz="1400" b="1" dirty="0">
                <a:latin typeface="Arial"/>
                <a:cs typeface="Arial"/>
              </a:rPr>
              <a:t>no significant differences</a:t>
            </a:r>
            <a:r>
              <a:rPr lang="en-GB" sz="1400" dirty="0">
                <a:latin typeface="Arial"/>
                <a:cs typeface="Arial"/>
              </a:rPr>
              <a:t> between males and females.</a:t>
            </a:r>
          </a:p>
          <a:p>
            <a:pPr marL="0" indent="0">
              <a:buNone/>
            </a:pPr>
            <a:r>
              <a:rPr lang="en-GB" sz="1400" dirty="0">
                <a:latin typeface="Arial"/>
                <a:cs typeface="Arial"/>
              </a:rPr>
              <a:t>* These findings are consistent with the 2021 Islington resident survey.</a:t>
            </a:r>
            <a:endParaRPr lang="en-US" sz="1400" dirty="0"/>
          </a:p>
        </p:txBody>
      </p:sp>
    </p:spTree>
    <p:extLst>
      <p:ext uri="{BB962C8B-B14F-4D97-AF65-F5344CB8AC3E}">
        <p14:creationId xmlns:p14="http://schemas.microsoft.com/office/powerpoint/2010/main" val="57877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5BA93-BD22-0C2C-500A-A45B69E7A53E}"/>
              </a:ext>
            </a:extLst>
          </p:cNvPr>
          <p:cNvSpPr>
            <a:spLocks noGrp="1"/>
          </p:cNvSpPr>
          <p:nvPr>
            <p:ph type="title"/>
          </p:nvPr>
        </p:nvSpPr>
        <p:spPr>
          <a:xfrm>
            <a:off x="338328" y="371903"/>
            <a:ext cx="10515600" cy="479425"/>
          </a:xfrm>
        </p:spPr>
        <p:txBody>
          <a:bodyPr>
            <a:normAutofit/>
          </a:bodyPr>
          <a:lstStyle/>
          <a:p>
            <a:r>
              <a:rPr lang="en-GB" sz="2400" b="1" dirty="0">
                <a:solidFill>
                  <a:srgbClr val="E51F23"/>
                </a:solidFill>
                <a:latin typeface="Arial"/>
                <a:cs typeface="Arial"/>
              </a:rPr>
              <a:t>Disparities in income, opportunities, services</a:t>
            </a:r>
            <a:endParaRPr lang="en-US" sz="2400" dirty="0"/>
          </a:p>
        </p:txBody>
      </p:sp>
      <p:sp>
        <p:nvSpPr>
          <p:cNvPr id="3" name="Text Placeholder 2">
            <a:extLst>
              <a:ext uri="{FF2B5EF4-FFF2-40B4-BE49-F238E27FC236}">
                <a16:creationId xmlns:a16="http://schemas.microsoft.com/office/drawing/2014/main" id="{3E3B6128-AB0A-D135-ADE6-D48D292E90A4}"/>
              </a:ext>
            </a:extLst>
          </p:cNvPr>
          <p:cNvSpPr>
            <a:spLocks noGrp="1"/>
          </p:cNvSpPr>
          <p:nvPr>
            <p:ph type="body" sz="quarter" idx="10"/>
          </p:nvPr>
        </p:nvSpPr>
        <p:spPr>
          <a:xfrm>
            <a:off x="338327" y="914401"/>
            <a:ext cx="11772807" cy="511176"/>
          </a:xfrm>
        </p:spPr>
        <p:txBody>
          <a:bodyPr>
            <a:normAutofit lnSpcReduction="10000"/>
          </a:bodyPr>
          <a:lstStyle/>
          <a:p>
            <a:r>
              <a:rPr lang="en-GB" sz="1400" dirty="0">
                <a:latin typeface="Arial" panose="020B0604020202020204" pitchFamily="34" charset="0"/>
                <a:ea typeface="Microsoft Sans Serif"/>
                <a:cs typeface="Arial" panose="020B0604020202020204" pitchFamily="34" charset="0"/>
              </a:rPr>
              <a:t>The most prominent reason for residents' perceptions of inequality were disparities in income and wealth, opportunities, open space and services. This was raised by adults across the income spectrum and by some students, including those with special educational needs.</a:t>
            </a:r>
            <a:endParaRPr lang="en-US" sz="1400" dirty="0">
              <a:latin typeface="Arial" panose="020B0604020202020204" pitchFamily="34" charset="0"/>
              <a:cs typeface="Arial" panose="020B0604020202020204" pitchFamily="34" charset="0"/>
            </a:endParaRPr>
          </a:p>
        </p:txBody>
      </p:sp>
      <p:sp>
        <p:nvSpPr>
          <p:cNvPr id="19" name="Rounded Rectangular Callout 11">
            <a:extLst>
              <a:ext uri="{FF2B5EF4-FFF2-40B4-BE49-F238E27FC236}">
                <a16:creationId xmlns:a16="http://schemas.microsoft.com/office/drawing/2014/main" id="{51103C09-7056-A666-8C76-86A5BF4EA7CA}"/>
              </a:ext>
              <a:ext uri="{C183D7F6-B498-43B3-948B-1728B52AA6E4}">
                <adec:decorative xmlns:adec="http://schemas.microsoft.com/office/drawing/2017/decorative" val="1"/>
              </a:ext>
            </a:extLst>
          </p:cNvPr>
          <p:cNvSpPr/>
          <p:nvPr/>
        </p:nvSpPr>
        <p:spPr>
          <a:xfrm>
            <a:off x="243567" y="1689201"/>
            <a:ext cx="4603174" cy="1293971"/>
          </a:xfrm>
          <a:prstGeom prst="wedgeRoundRectCallout">
            <a:avLst/>
          </a:prstGeom>
          <a:solidFill>
            <a:schemeClr val="bg2"/>
          </a:solidFill>
        </p:spPr>
        <p:txBody>
          <a:bodyPr wrap="square" lIns="91440" tIns="45720" rIns="91440" bIns="45720" anchor="t">
            <a:spAutoFit/>
          </a:bodyPr>
          <a:lstStyle/>
          <a:p>
            <a:pPr lvl="0" defTabSz="914377">
              <a:defRPr/>
            </a:pPr>
            <a:endParaRPr lang="en-GB" sz="1400" b="0" i="0" u="none" strike="noStrike" kern="1200" cap="none" spc="0" normalizeH="0" baseline="0" noProof="0" dirty="0">
              <a:ln>
                <a:noFill/>
              </a:ln>
              <a:solidFill>
                <a:srgbClr val="000000"/>
              </a:solidFill>
              <a:effectLst/>
              <a:uLnTx/>
              <a:uFillTx/>
              <a:latin typeface="Arial"/>
              <a:cs typeface="Arial"/>
            </a:endParaRPr>
          </a:p>
          <a:p>
            <a:pPr lvl="0" defTabSz="914377">
              <a:defRPr/>
            </a:pPr>
            <a:endParaRPr lang="en-GB" sz="1400" dirty="0">
              <a:solidFill>
                <a:srgbClr val="000000"/>
              </a:solidFill>
              <a:latin typeface="Arial"/>
              <a:cs typeface="Arial"/>
            </a:endParaRPr>
          </a:p>
          <a:p>
            <a:pPr lvl="0" defTabSz="914377">
              <a:defRPr/>
            </a:pPr>
            <a:endParaRPr lang="en-GB" sz="1400" b="0" i="0" u="none" strike="noStrike" kern="1200" cap="none" spc="0" normalizeH="0" baseline="0" noProof="0" dirty="0">
              <a:ln>
                <a:noFill/>
              </a:ln>
              <a:solidFill>
                <a:srgbClr val="000000"/>
              </a:solidFill>
              <a:effectLst/>
              <a:uLnTx/>
              <a:uFillTx/>
              <a:latin typeface="Arial"/>
              <a:cs typeface="Arial"/>
            </a:endParaRPr>
          </a:p>
          <a:p>
            <a:pPr lvl="0" defTabSz="914377">
              <a:defRPr/>
            </a:pPr>
            <a:endParaRPr lang="en-GB" sz="1400" dirty="0">
              <a:solidFill>
                <a:srgbClr val="000000"/>
              </a:solidFill>
              <a:latin typeface="Arial"/>
              <a:cs typeface="Arial"/>
            </a:endParaRPr>
          </a:p>
          <a:p>
            <a:pPr lvl="0" defTabSz="914377">
              <a:defRPr/>
            </a:pPr>
            <a:endParaRPr lang="en-GB" sz="1400" dirty="0">
              <a:solidFill>
                <a:srgbClr val="000000"/>
              </a:solidFill>
              <a:latin typeface="Arial"/>
              <a:cs typeface="Arial"/>
            </a:endParaRPr>
          </a:p>
        </p:txBody>
      </p:sp>
      <p:sp>
        <p:nvSpPr>
          <p:cNvPr id="8" name="Text Placeholder 7">
            <a:extLst>
              <a:ext uri="{FF2B5EF4-FFF2-40B4-BE49-F238E27FC236}">
                <a16:creationId xmlns:a16="http://schemas.microsoft.com/office/drawing/2014/main" id="{37616988-01FE-06DE-C850-222FCA7866E8}"/>
              </a:ext>
            </a:extLst>
          </p:cNvPr>
          <p:cNvSpPr>
            <a:spLocks noGrp="1"/>
          </p:cNvSpPr>
          <p:nvPr>
            <p:ph type="body" sz="quarter" idx="11"/>
          </p:nvPr>
        </p:nvSpPr>
        <p:spPr>
          <a:xfrm>
            <a:off x="264587" y="1703042"/>
            <a:ext cx="4473371" cy="1145491"/>
          </a:xfrm>
        </p:spPr>
        <p:txBody>
          <a:bodyPr>
            <a:noAutofit/>
          </a:bodyPr>
          <a:lstStyle/>
          <a:p>
            <a:pPr lvl="0" defTabSz="914377">
              <a:lnSpc>
                <a:spcPct val="100000"/>
              </a:lnSpc>
              <a:defRPr/>
            </a:pPr>
            <a:r>
              <a:rPr lang="en-GB" sz="1400" dirty="0">
                <a:solidFill>
                  <a:srgbClr val="000000"/>
                </a:solidFill>
                <a:latin typeface="Arial"/>
                <a:cs typeface="Arial"/>
              </a:rPr>
              <a:t>“There are </a:t>
            </a:r>
            <a:r>
              <a:rPr lang="en-GB" sz="1400" b="1" dirty="0">
                <a:solidFill>
                  <a:srgbClr val="000000"/>
                </a:solidFill>
                <a:latin typeface="Arial"/>
                <a:cs typeface="Arial"/>
              </a:rPr>
              <a:t>huge discrepancies in income and wealth</a:t>
            </a:r>
            <a:r>
              <a:rPr lang="en-GB" sz="1400" dirty="0">
                <a:solidFill>
                  <a:srgbClr val="000000"/>
                </a:solidFill>
                <a:latin typeface="Arial"/>
                <a:cs typeface="Arial"/>
              </a:rPr>
              <a:t> in the Borough and those with less income don't have </a:t>
            </a:r>
            <a:r>
              <a:rPr lang="en-GB" sz="1400" b="1" dirty="0">
                <a:solidFill>
                  <a:srgbClr val="000000"/>
                </a:solidFill>
                <a:latin typeface="Arial"/>
                <a:cs typeface="Arial"/>
              </a:rPr>
              <a:t>access</a:t>
            </a:r>
            <a:r>
              <a:rPr lang="en-GB" sz="1400" dirty="0">
                <a:solidFill>
                  <a:srgbClr val="000000"/>
                </a:solidFill>
                <a:latin typeface="Arial"/>
                <a:cs typeface="Arial"/>
              </a:rPr>
              <a:t> to all the opportunities and activities of those with high incomes.”</a:t>
            </a:r>
          </a:p>
          <a:p>
            <a:pPr lvl="0" algn="r" defTabSz="914377">
              <a:lnSpc>
                <a:spcPct val="100000"/>
              </a:lnSpc>
              <a:defRPr/>
            </a:pPr>
            <a:r>
              <a:rPr lang="en-GB" sz="1400" dirty="0">
                <a:solidFill>
                  <a:srgbClr val="000000"/>
                </a:solidFill>
                <a:latin typeface="Arial"/>
                <a:cs typeface="Arial"/>
              </a:rPr>
              <a:t>(</a:t>
            </a:r>
            <a:r>
              <a:rPr kumimoji="0" lang="en-GB" sz="1400" b="0" i="0" u="none" strike="noStrike" kern="1200" cap="none" spc="0" normalizeH="0" baseline="0" noProof="0" dirty="0">
                <a:ln>
                  <a:noFill/>
                </a:ln>
                <a:solidFill>
                  <a:srgbClr val="000000"/>
                </a:solidFill>
                <a:effectLst/>
                <a:uLnTx/>
                <a:uFillTx/>
                <a:latin typeface="Arial"/>
                <a:cs typeface="Arial"/>
              </a:rPr>
              <a:t>Female, 65+, White other, £20-39K</a:t>
            </a:r>
            <a:r>
              <a:rPr lang="en-GB" sz="1400" dirty="0">
                <a:solidFill>
                  <a:srgbClr val="000000"/>
                </a:solidFill>
                <a:latin typeface="Arial"/>
                <a:cs typeface="Arial"/>
              </a:rPr>
              <a:t>)</a:t>
            </a:r>
            <a:endParaRPr lang="en-US" sz="1400" dirty="0"/>
          </a:p>
        </p:txBody>
      </p:sp>
      <p:sp>
        <p:nvSpPr>
          <p:cNvPr id="20" name="Rounded Rectangular Callout 11">
            <a:extLst>
              <a:ext uri="{FF2B5EF4-FFF2-40B4-BE49-F238E27FC236}">
                <a16:creationId xmlns:a16="http://schemas.microsoft.com/office/drawing/2014/main" id="{B030145D-0C1D-B3E1-974C-8F85E81E43FD}"/>
              </a:ext>
              <a:ext uri="{C183D7F6-B498-43B3-948B-1728B52AA6E4}">
                <adec:decorative xmlns:adec="http://schemas.microsoft.com/office/drawing/2017/decorative" val="1"/>
              </a:ext>
            </a:extLst>
          </p:cNvPr>
          <p:cNvSpPr/>
          <p:nvPr/>
        </p:nvSpPr>
        <p:spPr>
          <a:xfrm>
            <a:off x="5322220" y="1488650"/>
            <a:ext cx="3682621" cy="1055608"/>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p:txBody>
      </p:sp>
      <p:sp>
        <p:nvSpPr>
          <p:cNvPr id="10" name="Text Placeholder 9">
            <a:extLst>
              <a:ext uri="{FF2B5EF4-FFF2-40B4-BE49-F238E27FC236}">
                <a16:creationId xmlns:a16="http://schemas.microsoft.com/office/drawing/2014/main" id="{6B370A9B-1EC7-D4A7-41A4-70AD425414F4}"/>
              </a:ext>
            </a:extLst>
          </p:cNvPr>
          <p:cNvSpPr>
            <a:spLocks noGrp="1"/>
          </p:cNvSpPr>
          <p:nvPr>
            <p:ph type="body" sz="quarter" idx="13"/>
          </p:nvPr>
        </p:nvSpPr>
        <p:spPr>
          <a:xfrm>
            <a:off x="5499345" y="1566023"/>
            <a:ext cx="3402278" cy="978236"/>
          </a:xfrm>
        </p:spPr>
        <p:txBody>
          <a:bodyPr>
            <a:noAutofit/>
          </a:bodyPr>
          <a:lstStyle/>
          <a:p>
            <a:pPr marL="0" indent="0" defTabSz="914377">
              <a:lnSpc>
                <a:spcPct val="100000"/>
              </a:lnSpc>
              <a:buNone/>
              <a:defRPr/>
            </a:pPr>
            <a:r>
              <a:rPr lang="en-GB" sz="1400" dirty="0"/>
              <a:t>"Some people can't get houses and others do. </a:t>
            </a:r>
            <a:r>
              <a:rPr lang="en-GB" sz="1400" b="1" dirty="0"/>
              <a:t>Some people can</a:t>
            </a:r>
            <a:r>
              <a:rPr lang="en-GB" sz="1400" dirty="0"/>
              <a:t> </a:t>
            </a:r>
            <a:r>
              <a:rPr lang="en-GB" sz="1400" b="1" dirty="0"/>
              <a:t>afford food and some people can't."</a:t>
            </a:r>
            <a:r>
              <a:rPr lang="en-GB" sz="1400" dirty="0"/>
              <a:t> </a:t>
            </a:r>
            <a:endParaRPr lang="en-GB" sz="1400" dirty="0">
              <a:ea typeface="Calibri" panose="020F0502020204030204"/>
            </a:endParaRPr>
          </a:p>
          <a:p>
            <a:pPr marL="0" indent="0" algn="r" defTabSz="914377">
              <a:lnSpc>
                <a:spcPct val="100000"/>
              </a:lnSpc>
              <a:buNone/>
              <a:defRPr/>
            </a:pPr>
            <a:r>
              <a:rPr lang="en-GB" sz="1400" dirty="0"/>
              <a:t>(Secondary school SEN student)</a:t>
            </a:r>
            <a:endParaRPr lang="en-US" sz="1400" dirty="0"/>
          </a:p>
        </p:txBody>
      </p:sp>
      <p:sp>
        <p:nvSpPr>
          <p:cNvPr id="21" name="Rounded Rectangular Callout 10">
            <a:extLst>
              <a:ext uri="{FF2B5EF4-FFF2-40B4-BE49-F238E27FC236}">
                <a16:creationId xmlns:a16="http://schemas.microsoft.com/office/drawing/2014/main" id="{C41E1759-2B80-F2DC-CB46-CC5820CDEFFD}"/>
              </a:ext>
              <a:ext uri="{C183D7F6-B498-43B3-948B-1728B52AA6E4}">
                <adec:decorative xmlns:adec="http://schemas.microsoft.com/office/drawing/2017/decorative" val="1"/>
              </a:ext>
            </a:extLst>
          </p:cNvPr>
          <p:cNvSpPr/>
          <p:nvPr/>
        </p:nvSpPr>
        <p:spPr>
          <a:xfrm>
            <a:off x="488740" y="3269965"/>
            <a:ext cx="1927923" cy="1055608"/>
          </a:xfrm>
          <a:prstGeom prst="wedgeRoundRectCallout">
            <a:avLst/>
          </a:prstGeom>
          <a:solidFill>
            <a:schemeClr val="bg2"/>
          </a:solidFill>
        </p:spPr>
        <p:txBody>
          <a:bodyPr wrap="square" lIns="91440" tIns="45720" rIns="91440" bIns="45720" anchor="t">
            <a:spAutoFit/>
          </a:bodyPr>
          <a:lstStyle/>
          <a:p>
            <a:pPr lvl="0" algn="ctr" defTabSz="914377">
              <a:defRPr/>
            </a:pPr>
            <a:endParaRPr lang="en-US" sz="1400" dirty="0">
              <a:solidFill>
                <a:srgbClr val="000000"/>
              </a:solidFill>
              <a:latin typeface="Arial"/>
              <a:cs typeface="Arial"/>
            </a:endParaRPr>
          </a:p>
          <a:p>
            <a:pPr lvl="0" algn="ctr" defTabSz="914377">
              <a:defRPr/>
            </a:pPr>
            <a:endParaRPr lang="en-US" sz="1400" dirty="0">
              <a:solidFill>
                <a:srgbClr val="000000"/>
              </a:solidFill>
              <a:latin typeface="Arial"/>
              <a:cs typeface="Arial"/>
            </a:endParaRPr>
          </a:p>
          <a:p>
            <a:pPr lvl="0" algn="ctr" defTabSz="914377">
              <a:defRPr/>
            </a:pPr>
            <a:endParaRPr lang="en-US" sz="1400" dirty="0">
              <a:solidFill>
                <a:srgbClr val="000000"/>
              </a:solidFill>
              <a:latin typeface="Arial"/>
              <a:cs typeface="Arial"/>
            </a:endParaRPr>
          </a:p>
          <a:p>
            <a:pPr lvl="0" algn="ctr" defTabSz="914377">
              <a:defRPr/>
            </a:pPr>
            <a:endParaRPr lang="en-US" sz="1400" dirty="0">
              <a:solidFill>
                <a:srgbClr val="000000"/>
              </a:solidFill>
              <a:latin typeface="Arial"/>
              <a:cs typeface="Arial"/>
            </a:endParaRPr>
          </a:p>
        </p:txBody>
      </p:sp>
      <p:sp>
        <p:nvSpPr>
          <p:cNvPr id="11" name="Text Placeholder 10">
            <a:extLst>
              <a:ext uri="{FF2B5EF4-FFF2-40B4-BE49-F238E27FC236}">
                <a16:creationId xmlns:a16="http://schemas.microsoft.com/office/drawing/2014/main" id="{6FB15990-BE8C-028F-5EDE-811CCC0C4B3A}"/>
              </a:ext>
              <a:ext uri="{C183D7F6-B498-43B3-948B-1728B52AA6E4}">
                <adec:decorative xmlns:adec="http://schemas.microsoft.com/office/drawing/2017/decorative" val="0"/>
              </a:ext>
            </a:extLst>
          </p:cNvPr>
          <p:cNvSpPr>
            <a:spLocks noGrp="1"/>
          </p:cNvSpPr>
          <p:nvPr>
            <p:ph type="body" sz="quarter" idx="14"/>
          </p:nvPr>
        </p:nvSpPr>
        <p:spPr>
          <a:xfrm>
            <a:off x="488740" y="3357846"/>
            <a:ext cx="1927924" cy="918959"/>
          </a:xfrm>
        </p:spPr>
        <p:txBody>
          <a:bodyPr>
            <a:noAutofit/>
          </a:bodyPr>
          <a:lstStyle/>
          <a:p>
            <a:pPr marL="0" lvl="0" indent="0" algn="ctr" defTabSz="914377">
              <a:lnSpc>
                <a:spcPct val="100000"/>
              </a:lnSpc>
              <a:spcBef>
                <a:spcPts val="0"/>
              </a:spcBef>
              <a:buNone/>
              <a:defRPr/>
            </a:pPr>
            <a:r>
              <a:rPr lang="en-GB" sz="1400" dirty="0">
                <a:solidFill>
                  <a:srgbClr val="000000"/>
                </a:solidFill>
                <a:latin typeface="Arial"/>
                <a:cs typeface="Arial"/>
              </a:rPr>
              <a:t>“Islington is for the </a:t>
            </a:r>
            <a:r>
              <a:rPr lang="en-GB" sz="1400" b="1" dirty="0">
                <a:solidFill>
                  <a:srgbClr val="000000"/>
                </a:solidFill>
                <a:latin typeface="Arial"/>
                <a:cs typeface="Arial"/>
              </a:rPr>
              <a:t>few not the many</a:t>
            </a:r>
            <a:r>
              <a:rPr lang="en-GB" sz="1400" dirty="0">
                <a:solidFill>
                  <a:srgbClr val="000000"/>
                </a:solidFill>
                <a:latin typeface="Arial"/>
                <a:cs typeface="Arial"/>
              </a:rPr>
              <a:t>.”</a:t>
            </a:r>
            <a:endParaRPr lang="en-US" sz="1400" dirty="0">
              <a:latin typeface="Arial"/>
              <a:cs typeface="Arial"/>
            </a:endParaRPr>
          </a:p>
          <a:p>
            <a:pPr marL="0" lvl="0" indent="0" algn="r" defTabSz="914377">
              <a:lnSpc>
                <a:spcPct val="100000"/>
              </a:lnSpc>
              <a:spcBef>
                <a:spcPts val="0"/>
              </a:spcBef>
              <a:buNone/>
              <a:defRPr/>
            </a:pPr>
            <a:r>
              <a:rPr lang="en-GB" sz="1400" dirty="0">
                <a:solidFill>
                  <a:srgbClr val="000000"/>
                </a:solidFill>
                <a:latin typeface="Arial"/>
                <a:cs typeface="Arial"/>
              </a:rPr>
              <a:t>(Male, 45-64, White British, £40-59K)</a:t>
            </a:r>
            <a:endParaRPr lang="en-US" sz="1400" dirty="0"/>
          </a:p>
        </p:txBody>
      </p:sp>
      <p:sp>
        <p:nvSpPr>
          <p:cNvPr id="22" name="Rounded Rectangular Callout 13">
            <a:extLst>
              <a:ext uri="{FF2B5EF4-FFF2-40B4-BE49-F238E27FC236}">
                <a16:creationId xmlns:a16="http://schemas.microsoft.com/office/drawing/2014/main" id="{64541E96-31F5-EDED-E454-A41DC25AD049}"/>
              </a:ext>
              <a:ext uri="{C183D7F6-B498-43B3-948B-1728B52AA6E4}">
                <adec:decorative xmlns:adec="http://schemas.microsoft.com/office/drawing/2017/decorative" val="1"/>
              </a:ext>
            </a:extLst>
          </p:cNvPr>
          <p:cNvSpPr/>
          <p:nvPr/>
        </p:nvSpPr>
        <p:spPr>
          <a:xfrm>
            <a:off x="3393219" y="3166935"/>
            <a:ext cx="3858001" cy="1055608"/>
          </a:xfrm>
          <a:prstGeom prst="wedgeRoundRectCallout">
            <a:avLst/>
          </a:prstGeom>
          <a:solidFill>
            <a:schemeClr val="bg2"/>
          </a:solidFill>
        </p:spPr>
        <p:txBody>
          <a:bodyPr wrap="square" lIns="91440" tIns="45720" rIns="91440" bIns="45720" anchor="t">
            <a:spAutoFit/>
          </a:bodyPr>
          <a:lstStyle/>
          <a:p>
            <a:pPr lvl="0" defTabSz="914377">
              <a:defRPr/>
            </a:pPr>
            <a:endParaRPr lang="en-GB" sz="1400" b="0" i="0" u="none" strike="noStrike" kern="1200" cap="none" spc="0" normalizeH="0" baseline="0" noProof="0" dirty="0">
              <a:ln>
                <a:noFill/>
              </a:ln>
              <a:solidFill>
                <a:srgbClr val="000000"/>
              </a:solidFill>
              <a:effectLst/>
              <a:uLnTx/>
              <a:uFillTx/>
              <a:latin typeface="Arial"/>
              <a:cs typeface="Arial"/>
            </a:endParaRPr>
          </a:p>
          <a:p>
            <a:pPr lvl="0" defTabSz="914377">
              <a:defRPr/>
            </a:pPr>
            <a:endParaRPr lang="en-GB" sz="1400" dirty="0">
              <a:solidFill>
                <a:srgbClr val="000000"/>
              </a:solidFill>
              <a:latin typeface="Arial"/>
              <a:cs typeface="Arial"/>
            </a:endParaRPr>
          </a:p>
          <a:p>
            <a:pPr lvl="0" defTabSz="914377">
              <a:defRPr/>
            </a:pPr>
            <a:endParaRPr lang="en-GB" sz="1400" b="0" i="0" u="none" strike="noStrike" kern="1200" cap="none" spc="0" normalizeH="0" baseline="0" noProof="0" dirty="0">
              <a:ln>
                <a:noFill/>
              </a:ln>
              <a:solidFill>
                <a:srgbClr val="000000"/>
              </a:solidFill>
              <a:effectLst/>
              <a:uLnTx/>
              <a:uFillTx/>
              <a:latin typeface="Arial"/>
              <a:cs typeface="Arial"/>
            </a:endParaRPr>
          </a:p>
          <a:p>
            <a:pPr lvl="0" defTabSz="914377">
              <a:defRPr/>
            </a:pPr>
            <a:endParaRPr lang="en-GB" sz="1400" b="0" i="0" u="none" strike="noStrike" kern="1200" cap="none" spc="0" normalizeH="0" baseline="0" noProof="0" dirty="0">
              <a:ln>
                <a:noFill/>
              </a:ln>
              <a:solidFill>
                <a:srgbClr val="000000"/>
              </a:solidFill>
              <a:effectLst/>
              <a:uLnTx/>
              <a:uFillTx/>
              <a:latin typeface="Arial"/>
              <a:cs typeface="Arial"/>
            </a:endParaRPr>
          </a:p>
        </p:txBody>
      </p:sp>
      <p:sp>
        <p:nvSpPr>
          <p:cNvPr id="12" name="Text Placeholder 11">
            <a:extLst>
              <a:ext uri="{FF2B5EF4-FFF2-40B4-BE49-F238E27FC236}">
                <a16:creationId xmlns:a16="http://schemas.microsoft.com/office/drawing/2014/main" id="{54000BF8-9DE8-9B9C-17F8-BD8F04EBDC0B}"/>
              </a:ext>
            </a:extLst>
          </p:cNvPr>
          <p:cNvSpPr>
            <a:spLocks noGrp="1"/>
          </p:cNvSpPr>
          <p:nvPr>
            <p:ph type="body" sz="quarter" idx="15"/>
          </p:nvPr>
        </p:nvSpPr>
        <p:spPr>
          <a:xfrm>
            <a:off x="3393219" y="3246495"/>
            <a:ext cx="3858001" cy="896487"/>
          </a:xfrm>
        </p:spPr>
        <p:txBody>
          <a:bodyPr>
            <a:noAutofit/>
          </a:bodyPr>
          <a:lstStyle/>
          <a:p>
            <a:pPr marL="0" lvl="0" indent="0" defTabSz="914377">
              <a:lnSpc>
                <a:spcPct val="100000"/>
              </a:lnSpc>
              <a:buNone/>
              <a:defRPr/>
            </a:pPr>
            <a:r>
              <a:rPr lang="en-GB" sz="1400" dirty="0">
                <a:solidFill>
                  <a:srgbClr val="000000"/>
                </a:solidFill>
                <a:latin typeface="Arial"/>
                <a:cs typeface="Arial"/>
              </a:rPr>
              <a:t>“There is one </a:t>
            </a:r>
            <a:r>
              <a:rPr lang="en-GB" sz="1400" b="1" dirty="0">
                <a:solidFill>
                  <a:srgbClr val="000000"/>
                </a:solidFill>
                <a:latin typeface="Arial"/>
                <a:cs typeface="Arial"/>
              </a:rPr>
              <a:t>extreme</a:t>
            </a:r>
            <a:r>
              <a:rPr lang="en-GB" sz="1400" dirty="0">
                <a:solidFill>
                  <a:srgbClr val="000000"/>
                </a:solidFill>
                <a:latin typeface="Arial"/>
                <a:cs typeface="Arial"/>
              </a:rPr>
              <a:t> to another in regards to poverty, income and housing.”</a:t>
            </a:r>
            <a:endParaRPr lang="en-US" sz="1400" dirty="0">
              <a:latin typeface="Arial"/>
              <a:cs typeface="Arial"/>
            </a:endParaRPr>
          </a:p>
          <a:p>
            <a:pPr marL="0" lvl="0" indent="0" algn="r" defTabSz="914377">
              <a:lnSpc>
                <a:spcPct val="100000"/>
              </a:lnSpc>
              <a:buNone/>
              <a:defRPr/>
            </a:pPr>
            <a:r>
              <a:rPr lang="en-GB" sz="1400" dirty="0">
                <a:solidFill>
                  <a:srgbClr val="000000"/>
                </a:solidFill>
                <a:latin typeface="Arial"/>
                <a:cs typeface="Arial"/>
              </a:rPr>
              <a:t>(Female, 25-44, Black/Black British, £40-59K)</a:t>
            </a:r>
            <a:endParaRPr lang="en-US" sz="1400" dirty="0"/>
          </a:p>
        </p:txBody>
      </p:sp>
      <p:sp>
        <p:nvSpPr>
          <p:cNvPr id="23" name="Rounded Rectangular Callout 9">
            <a:extLst>
              <a:ext uri="{FF2B5EF4-FFF2-40B4-BE49-F238E27FC236}">
                <a16:creationId xmlns:a16="http://schemas.microsoft.com/office/drawing/2014/main" id="{EC70F1F6-8064-63B1-7D99-74E9E4996768}"/>
              </a:ext>
              <a:ext uri="{C183D7F6-B498-43B3-948B-1728B52AA6E4}">
                <adec:decorative xmlns:adec="http://schemas.microsoft.com/office/drawing/2017/decorative" val="1"/>
              </a:ext>
            </a:extLst>
          </p:cNvPr>
          <p:cNvSpPr/>
          <p:nvPr/>
        </p:nvSpPr>
        <p:spPr>
          <a:xfrm>
            <a:off x="7566337" y="2704025"/>
            <a:ext cx="4382096" cy="1770698"/>
          </a:xfrm>
          <a:prstGeom prst="wedgeRoundRectCallout">
            <a:avLst/>
          </a:prstGeom>
          <a:solidFill>
            <a:schemeClr val="bg2"/>
          </a:solidFill>
        </p:spPr>
        <p:txBody>
          <a:bodyPr wrap="square" lIns="91440" tIns="45720" rIns="91440" bIns="45720" anchor="t">
            <a:spAutoFit/>
          </a:bodyPr>
          <a:lstStyle/>
          <a:p>
            <a:pPr defTabSz="914377">
              <a:defRPr/>
            </a:pPr>
            <a:endParaRPr lang="en-GB" sz="1400" b="0" i="0" u="none" strike="noStrike" kern="1200" cap="none" spc="0" normalizeH="0" baseline="0" noProof="0" dirty="0">
              <a:ln>
                <a:noFill/>
              </a:ln>
              <a:solidFill>
                <a:srgbClr val="000000"/>
              </a:solidFill>
              <a:effectLst/>
              <a:uLnTx/>
              <a:uFillTx/>
              <a:latin typeface="Arial"/>
              <a:cs typeface="Arial"/>
            </a:endParaRPr>
          </a:p>
          <a:p>
            <a:pPr defTabSz="914377">
              <a:defRPr/>
            </a:pPr>
            <a:endParaRPr lang="en-GB" sz="1400" dirty="0">
              <a:solidFill>
                <a:srgbClr val="000000"/>
              </a:solidFill>
              <a:latin typeface="Arial"/>
              <a:cs typeface="Arial"/>
            </a:endParaRPr>
          </a:p>
          <a:p>
            <a:pPr defTabSz="914377">
              <a:defRPr/>
            </a:pPr>
            <a:endParaRPr lang="en-GB" sz="1400" b="0" i="0" u="none" strike="noStrike" kern="1200" cap="none" spc="0" normalizeH="0" baseline="0" noProof="0" dirty="0">
              <a:ln>
                <a:noFill/>
              </a:ln>
              <a:solidFill>
                <a:srgbClr val="000000"/>
              </a:solidFill>
              <a:effectLst/>
              <a:uLnTx/>
              <a:uFillTx/>
              <a:latin typeface="Arial"/>
              <a:cs typeface="Arial"/>
            </a:endParaRPr>
          </a:p>
          <a:p>
            <a:pPr defTabSz="914377">
              <a:defRPr/>
            </a:pPr>
            <a:endParaRPr lang="en-GB" sz="1400" dirty="0">
              <a:solidFill>
                <a:srgbClr val="000000"/>
              </a:solidFill>
              <a:latin typeface="Arial"/>
              <a:cs typeface="Arial"/>
            </a:endParaRPr>
          </a:p>
          <a:p>
            <a:pPr defTabSz="914377">
              <a:defRPr/>
            </a:pPr>
            <a:endParaRPr lang="en-GB" sz="1400" b="0" i="0" u="none" strike="noStrike" kern="1200" cap="none" spc="0" normalizeH="0" baseline="0" noProof="0" dirty="0">
              <a:ln>
                <a:noFill/>
              </a:ln>
              <a:solidFill>
                <a:srgbClr val="000000"/>
              </a:solidFill>
              <a:effectLst/>
              <a:uLnTx/>
              <a:uFillTx/>
              <a:latin typeface="Arial"/>
              <a:cs typeface="Arial"/>
            </a:endParaRPr>
          </a:p>
          <a:p>
            <a:pPr defTabSz="914377">
              <a:defRPr/>
            </a:pPr>
            <a:endParaRPr lang="en-GB" sz="1400" dirty="0">
              <a:solidFill>
                <a:srgbClr val="000000"/>
              </a:solidFill>
              <a:latin typeface="Arial"/>
              <a:cs typeface="Arial"/>
            </a:endParaRPr>
          </a:p>
          <a:p>
            <a:pPr defTabSz="914377">
              <a:defRPr/>
            </a:pPr>
            <a:endParaRPr lang="en-GB" sz="1400" b="0" i="0" u="none" strike="noStrike" kern="1200" cap="none" spc="0" normalizeH="0" baseline="0" noProof="0" dirty="0">
              <a:ln>
                <a:noFill/>
              </a:ln>
              <a:solidFill>
                <a:srgbClr val="000000"/>
              </a:solidFill>
              <a:effectLst/>
              <a:uLnTx/>
              <a:uFillTx/>
              <a:latin typeface="Arial"/>
              <a:cs typeface="Arial"/>
            </a:endParaRPr>
          </a:p>
        </p:txBody>
      </p:sp>
      <p:sp>
        <p:nvSpPr>
          <p:cNvPr id="14" name="Text Placeholder 13">
            <a:extLst>
              <a:ext uri="{FF2B5EF4-FFF2-40B4-BE49-F238E27FC236}">
                <a16:creationId xmlns:a16="http://schemas.microsoft.com/office/drawing/2014/main" id="{81328E1D-5D30-F7BD-05F0-AF277E1798BB}"/>
              </a:ext>
            </a:extLst>
          </p:cNvPr>
          <p:cNvSpPr>
            <a:spLocks noGrp="1"/>
          </p:cNvSpPr>
          <p:nvPr>
            <p:ph type="body" sz="quarter" idx="17"/>
          </p:nvPr>
        </p:nvSpPr>
        <p:spPr>
          <a:xfrm>
            <a:off x="7567800" y="2861253"/>
            <a:ext cx="4259903" cy="1439936"/>
          </a:xfrm>
        </p:spPr>
        <p:txBody>
          <a:bodyPr>
            <a:noAutofit/>
          </a:bodyPr>
          <a:lstStyle/>
          <a:p>
            <a:pPr marL="0" indent="0" defTabSz="914377">
              <a:lnSpc>
                <a:spcPct val="100000"/>
              </a:lnSpc>
              <a:buNone/>
              <a:defRPr/>
            </a:pPr>
            <a:r>
              <a:rPr lang="en-GB" sz="1400" dirty="0">
                <a:solidFill>
                  <a:srgbClr val="000000"/>
                </a:solidFill>
                <a:latin typeface="Arial"/>
                <a:cs typeface="Arial"/>
              </a:rPr>
              <a:t>“I cannot say that Islington is unfair but in my opinion it is certainly unequal. </a:t>
            </a:r>
            <a:r>
              <a:rPr lang="en-GB" sz="1400" b="1" dirty="0">
                <a:solidFill>
                  <a:srgbClr val="000000"/>
                </a:solidFill>
                <a:latin typeface="Arial"/>
                <a:cs typeface="Arial"/>
              </a:rPr>
              <a:t>The gap between the haves and have nots has accelerated</a:t>
            </a:r>
            <a:r>
              <a:rPr lang="en-GB" sz="1400" dirty="0">
                <a:solidFill>
                  <a:srgbClr val="000000"/>
                </a:solidFill>
                <a:latin typeface="Arial"/>
                <a:cs typeface="Arial"/>
              </a:rPr>
              <a:t> across the whole country in the last ten years and this is evident in Islington.”</a:t>
            </a:r>
            <a:endParaRPr lang="en-US" sz="1400" dirty="0"/>
          </a:p>
          <a:p>
            <a:pPr marL="0" lvl="0" indent="0" algn="r" defTabSz="914377">
              <a:lnSpc>
                <a:spcPct val="100000"/>
              </a:lnSpc>
              <a:buNone/>
              <a:defRPr/>
            </a:pPr>
            <a:r>
              <a:rPr lang="en-GB" sz="1400" dirty="0">
                <a:solidFill>
                  <a:srgbClr val="000000"/>
                </a:solidFill>
                <a:latin typeface="Arial"/>
                <a:cs typeface="Arial"/>
              </a:rPr>
              <a:t>(Male, 25-44, White British, &gt;£100K)</a:t>
            </a:r>
            <a:endParaRPr lang="en-US" sz="1400" dirty="0"/>
          </a:p>
        </p:txBody>
      </p:sp>
      <p:sp>
        <p:nvSpPr>
          <p:cNvPr id="24" name="Rounded Rectangular Callout 10">
            <a:extLst>
              <a:ext uri="{FF2B5EF4-FFF2-40B4-BE49-F238E27FC236}">
                <a16:creationId xmlns:a16="http://schemas.microsoft.com/office/drawing/2014/main" id="{2947B963-076E-0758-BB6D-A71D766C58B3}"/>
              </a:ext>
              <a:ext uri="{C183D7F6-B498-43B3-948B-1728B52AA6E4}">
                <adec:decorative xmlns:adec="http://schemas.microsoft.com/office/drawing/2017/decorative" val="1"/>
              </a:ext>
            </a:extLst>
          </p:cNvPr>
          <p:cNvSpPr/>
          <p:nvPr/>
        </p:nvSpPr>
        <p:spPr>
          <a:xfrm>
            <a:off x="1177686" y="4505464"/>
            <a:ext cx="4603174" cy="1021556"/>
          </a:xfrm>
          <a:prstGeom prst="wedgeRoundRectCallout">
            <a:avLst/>
          </a:prstGeom>
          <a:solidFill>
            <a:schemeClr val="bg2"/>
          </a:solidFill>
        </p:spPr>
        <p:txBody>
          <a:bodyPr wrap="square" lIns="91440" tIns="45720" rIns="91440" bIns="45720" anchor="t">
            <a:spAutoFit/>
          </a:bodyPr>
          <a:lstStyle/>
          <a:p>
            <a:pPr defTabSz="914377">
              <a:defRPr/>
            </a:pPr>
            <a:endParaRPr lang="en-US" dirty="0">
              <a:solidFill>
                <a:srgbClr val="000000"/>
              </a:solidFill>
              <a:latin typeface="Arial"/>
              <a:cs typeface="Arial"/>
            </a:endParaRPr>
          </a:p>
          <a:p>
            <a:pPr defTabSz="914377">
              <a:defRPr/>
            </a:pPr>
            <a:endParaRPr lang="en-US" dirty="0">
              <a:solidFill>
                <a:srgbClr val="000000"/>
              </a:solidFill>
              <a:latin typeface="Arial"/>
              <a:cs typeface="Arial"/>
            </a:endParaRPr>
          </a:p>
          <a:p>
            <a:pPr defTabSz="914377">
              <a:defRPr/>
            </a:pPr>
            <a:endParaRPr lang="en-US" dirty="0">
              <a:solidFill>
                <a:srgbClr val="000000"/>
              </a:solidFill>
              <a:latin typeface="Arial"/>
              <a:cs typeface="Arial"/>
            </a:endParaRPr>
          </a:p>
        </p:txBody>
      </p:sp>
      <p:sp>
        <p:nvSpPr>
          <p:cNvPr id="13" name="Text Placeholder 12">
            <a:extLst>
              <a:ext uri="{FF2B5EF4-FFF2-40B4-BE49-F238E27FC236}">
                <a16:creationId xmlns:a16="http://schemas.microsoft.com/office/drawing/2014/main" id="{774B6796-2067-7D02-C38C-7A9BDBFFFB05}"/>
              </a:ext>
            </a:extLst>
          </p:cNvPr>
          <p:cNvSpPr>
            <a:spLocks noGrp="1"/>
          </p:cNvSpPr>
          <p:nvPr>
            <p:ph type="body" sz="quarter" idx="16"/>
          </p:nvPr>
        </p:nvSpPr>
        <p:spPr>
          <a:xfrm>
            <a:off x="1283926" y="4489408"/>
            <a:ext cx="4496934" cy="1021556"/>
          </a:xfrm>
        </p:spPr>
        <p:txBody>
          <a:bodyPr>
            <a:noAutofit/>
          </a:bodyPr>
          <a:lstStyle/>
          <a:p>
            <a:pPr marL="0" indent="0" defTabSz="914377">
              <a:lnSpc>
                <a:spcPct val="100000"/>
              </a:lnSpc>
              <a:buNone/>
              <a:defRPr/>
            </a:pPr>
            <a:r>
              <a:rPr lang="en-GB" sz="1400" dirty="0">
                <a:solidFill>
                  <a:srgbClr val="000000"/>
                </a:solidFill>
                <a:latin typeface="Arial"/>
                <a:cs typeface="Arial"/>
              </a:rPr>
              <a:t>“The Council sets higher </a:t>
            </a:r>
            <a:r>
              <a:rPr lang="en-GB" sz="1400" b="1" dirty="0">
                <a:solidFill>
                  <a:srgbClr val="000000"/>
                </a:solidFill>
                <a:latin typeface="Arial"/>
                <a:cs typeface="Arial"/>
              </a:rPr>
              <a:t>standards for the provision of its services</a:t>
            </a:r>
            <a:r>
              <a:rPr lang="en-GB" sz="1400" dirty="0">
                <a:solidFill>
                  <a:srgbClr val="000000"/>
                </a:solidFill>
                <a:latin typeface="Arial"/>
                <a:cs typeface="Arial"/>
              </a:rPr>
              <a:t> in the better off South Islington compared to the poorer deprived North Islington.”</a:t>
            </a:r>
          </a:p>
          <a:p>
            <a:pPr marL="0" indent="0" algn="r" defTabSz="914377">
              <a:lnSpc>
                <a:spcPct val="100000"/>
              </a:lnSpc>
              <a:buNone/>
              <a:defRPr/>
            </a:pPr>
            <a:r>
              <a:rPr lang="en-GB" sz="1400" dirty="0">
                <a:solidFill>
                  <a:srgbClr val="000000"/>
                </a:solidFill>
                <a:latin typeface="Arial"/>
                <a:cs typeface="Arial"/>
              </a:rPr>
              <a:t>(White Irish, £20-39K)</a:t>
            </a:r>
            <a:endParaRPr lang="en-US" sz="1400" dirty="0"/>
          </a:p>
        </p:txBody>
      </p:sp>
      <p:sp>
        <p:nvSpPr>
          <p:cNvPr id="25" name="Rounded Rectangular Callout 12">
            <a:extLst>
              <a:ext uri="{FF2B5EF4-FFF2-40B4-BE49-F238E27FC236}">
                <a16:creationId xmlns:a16="http://schemas.microsoft.com/office/drawing/2014/main" id="{8203BFD4-8FA5-2F49-B43C-2E8B623083E9}"/>
              </a:ext>
              <a:ext uri="{C183D7F6-B498-43B3-948B-1728B52AA6E4}">
                <adec:decorative xmlns:adec="http://schemas.microsoft.com/office/drawing/2017/decorative" val="1"/>
              </a:ext>
            </a:extLst>
          </p:cNvPr>
          <p:cNvSpPr/>
          <p:nvPr/>
        </p:nvSpPr>
        <p:spPr>
          <a:xfrm>
            <a:off x="6435524" y="4802203"/>
            <a:ext cx="4603174" cy="817245"/>
          </a:xfrm>
          <a:prstGeom prst="wedgeRoundRectCallout">
            <a:avLst/>
          </a:prstGeom>
          <a:solidFill>
            <a:schemeClr val="bg2"/>
          </a:solidFill>
        </p:spPr>
        <p:txBody>
          <a:bodyPr wrap="square" lIns="91440" tIns="45720" rIns="91440" bIns="45720" anchor="t">
            <a:spAutoFit/>
          </a:bodyPr>
          <a:lstStyle/>
          <a:p>
            <a:pPr defTabSz="914377">
              <a:defRPr/>
            </a:pPr>
            <a:endParaRPr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defTabSz="914377">
              <a:defRPr/>
            </a:pPr>
            <a:endParaRPr lang="en-GB" sz="1400" dirty="0">
              <a:solidFill>
                <a:srgbClr val="000000"/>
              </a:solidFill>
              <a:latin typeface="Arial" panose="020B0604020202020204" pitchFamily="34" charset="0"/>
              <a:cs typeface="Arial" panose="020B0604020202020204" pitchFamily="34" charset="0"/>
            </a:endParaRPr>
          </a:p>
          <a:p>
            <a:pPr defTabSz="914377">
              <a:defRPr/>
            </a:pPr>
            <a:endParaRPr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5" name="Text Placeholder 14">
            <a:extLst>
              <a:ext uri="{FF2B5EF4-FFF2-40B4-BE49-F238E27FC236}">
                <a16:creationId xmlns:a16="http://schemas.microsoft.com/office/drawing/2014/main" id="{D31900ED-D2E7-C13D-4036-95C57C359466}"/>
              </a:ext>
            </a:extLst>
          </p:cNvPr>
          <p:cNvSpPr>
            <a:spLocks noGrp="1"/>
          </p:cNvSpPr>
          <p:nvPr>
            <p:ph type="body" sz="quarter" idx="18"/>
          </p:nvPr>
        </p:nvSpPr>
        <p:spPr>
          <a:xfrm>
            <a:off x="6501012" y="4874772"/>
            <a:ext cx="4537686" cy="774168"/>
          </a:xfrm>
        </p:spPr>
        <p:txBody>
          <a:bodyPr>
            <a:noAutofit/>
          </a:bodyPr>
          <a:lstStyle/>
          <a:p>
            <a:pPr marL="0" indent="0">
              <a:lnSpc>
                <a:spcPct val="100000"/>
              </a:lnSpc>
              <a:buNone/>
            </a:pPr>
            <a:r>
              <a:rPr lang="en-GB" sz="1400" dirty="0">
                <a:solidFill>
                  <a:srgbClr val="000000"/>
                </a:solidFill>
                <a:latin typeface="Arial"/>
                <a:cs typeface="Arial"/>
              </a:rPr>
              <a:t>“Lots of inequality, </a:t>
            </a:r>
            <a:r>
              <a:rPr lang="en-GB" sz="1400" b="1" dirty="0">
                <a:solidFill>
                  <a:srgbClr val="000000"/>
                </a:solidFill>
                <a:latin typeface="Arial"/>
                <a:cs typeface="Arial"/>
              </a:rPr>
              <a:t>parks</a:t>
            </a:r>
            <a:r>
              <a:rPr lang="en-GB" sz="1400" dirty="0">
                <a:solidFill>
                  <a:srgbClr val="000000"/>
                </a:solidFill>
                <a:latin typeface="Arial"/>
                <a:cs typeface="Arial"/>
              </a:rPr>
              <a:t> and garden squares are in the richer areas, </a:t>
            </a:r>
            <a:r>
              <a:rPr lang="en-GB" sz="1400" b="1" dirty="0">
                <a:solidFill>
                  <a:srgbClr val="000000"/>
                </a:solidFill>
                <a:latin typeface="Arial"/>
                <a:cs typeface="Arial"/>
              </a:rPr>
              <a:t>pollution and ill-health</a:t>
            </a:r>
            <a:r>
              <a:rPr lang="en-GB" sz="1400" dirty="0">
                <a:solidFill>
                  <a:srgbClr val="000000"/>
                </a:solidFill>
                <a:latin typeface="Arial"/>
                <a:cs typeface="Arial"/>
              </a:rPr>
              <a:t> in poor areas.”         (Female, 45-64, Mixed ethnicity, £20-39K)</a:t>
            </a:r>
            <a:endParaRPr lang="en-US" sz="1400" dirty="0"/>
          </a:p>
        </p:txBody>
      </p:sp>
      <p:sp>
        <p:nvSpPr>
          <p:cNvPr id="16" name="Text Placeholder 15">
            <a:extLst>
              <a:ext uri="{FF2B5EF4-FFF2-40B4-BE49-F238E27FC236}">
                <a16:creationId xmlns:a16="http://schemas.microsoft.com/office/drawing/2014/main" id="{B6ADAEBF-F26F-FF22-248B-1643E9FA93F9}"/>
              </a:ext>
            </a:extLst>
          </p:cNvPr>
          <p:cNvSpPr>
            <a:spLocks noGrp="1"/>
          </p:cNvSpPr>
          <p:nvPr>
            <p:ph type="body" sz="quarter" idx="19"/>
          </p:nvPr>
        </p:nvSpPr>
        <p:spPr>
          <a:xfrm>
            <a:off x="338328" y="5783842"/>
            <a:ext cx="9656337" cy="309004"/>
          </a:xfrm>
        </p:spPr>
        <p:txBody>
          <a:bodyPr>
            <a:normAutofit/>
          </a:bodyPr>
          <a:lstStyle/>
          <a:p>
            <a:pPr marL="0" indent="0">
              <a:buNone/>
            </a:pPr>
            <a:r>
              <a:rPr lang="en-GB" sz="1000" dirty="0"/>
              <a:t>Note: In this and other slides, we include demographic information for participants; quotes without this information indicate that the respondent chose not to provide it.</a:t>
            </a:r>
            <a:endParaRPr lang="en-US" sz="1000" dirty="0"/>
          </a:p>
        </p:txBody>
      </p:sp>
    </p:spTree>
    <p:extLst>
      <p:ext uri="{BB962C8B-B14F-4D97-AF65-F5344CB8AC3E}">
        <p14:creationId xmlns:p14="http://schemas.microsoft.com/office/powerpoint/2010/main" val="3066475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D96BA-3787-D9FC-0CAD-2482060B4401}"/>
              </a:ext>
            </a:extLst>
          </p:cNvPr>
          <p:cNvSpPr>
            <a:spLocks noGrp="1"/>
          </p:cNvSpPr>
          <p:nvPr>
            <p:ph type="title"/>
          </p:nvPr>
        </p:nvSpPr>
        <p:spPr>
          <a:xfrm>
            <a:off x="338328" y="319550"/>
            <a:ext cx="10515600" cy="479425"/>
          </a:xfrm>
        </p:spPr>
        <p:txBody>
          <a:bodyPr>
            <a:normAutofit/>
          </a:bodyPr>
          <a:lstStyle/>
          <a:p>
            <a:r>
              <a:rPr kumimoji="0" lang="en-GB" sz="2400" b="1" i="0" u="none" strike="noStrike" kern="1200" cap="none" spc="0" normalizeH="0" baseline="0" noProof="0" dirty="0">
                <a:ln>
                  <a:noFill/>
                </a:ln>
                <a:solidFill>
                  <a:srgbClr val="FF0000"/>
                </a:solidFill>
                <a:effectLst/>
                <a:uLnTx/>
                <a:uFillTx/>
                <a:latin typeface="Arial"/>
                <a:ea typeface="+mn-ea"/>
                <a:cs typeface="Arial"/>
              </a:rPr>
              <a:t>Student perceptions of inequality: unfair treatment of others</a:t>
            </a:r>
            <a:endParaRPr lang="en-US" sz="2400" dirty="0"/>
          </a:p>
        </p:txBody>
      </p:sp>
      <p:sp>
        <p:nvSpPr>
          <p:cNvPr id="3" name="Text Placeholder 2">
            <a:extLst>
              <a:ext uri="{FF2B5EF4-FFF2-40B4-BE49-F238E27FC236}">
                <a16:creationId xmlns:a16="http://schemas.microsoft.com/office/drawing/2014/main" id="{656E4B81-4D74-4E37-6AE5-839ED9CDB272}"/>
              </a:ext>
            </a:extLst>
          </p:cNvPr>
          <p:cNvSpPr>
            <a:spLocks noGrp="1"/>
          </p:cNvSpPr>
          <p:nvPr>
            <p:ph type="body" sz="quarter" idx="10"/>
          </p:nvPr>
        </p:nvSpPr>
        <p:spPr>
          <a:xfrm>
            <a:off x="338328" y="914400"/>
            <a:ext cx="11305591" cy="1069535"/>
          </a:xfrm>
        </p:spPr>
        <p:txBody>
          <a:bodyPr>
            <a:normAutofit/>
          </a:bodyPr>
          <a:lstStyle/>
          <a:p>
            <a:r>
              <a:rPr lang="en-GB" sz="1400" dirty="0">
                <a:latin typeface="Arial"/>
                <a:cs typeface="Arial"/>
              </a:rPr>
              <a:t>Students predominantly described inequality as the unfair or unkind treatment of others.  They often related this to protected characteristics, most frequently mentioning race and ethnicity, disability and gender.  Students also spoke about different levels of access between groups in terms of resources, opportunities and rights. Inequality was seen as something beyond people's control, the result of a wider social system.</a:t>
            </a:r>
            <a:endParaRPr lang="en-US" sz="1400" dirty="0"/>
          </a:p>
        </p:txBody>
      </p:sp>
      <p:sp>
        <p:nvSpPr>
          <p:cNvPr id="20" name="Rounded Rectangular Callout 13">
            <a:extLst>
              <a:ext uri="{FF2B5EF4-FFF2-40B4-BE49-F238E27FC236}">
                <a16:creationId xmlns:a16="http://schemas.microsoft.com/office/drawing/2014/main" id="{3EED350A-97F3-9E3A-4985-FF644B729F04}"/>
              </a:ext>
              <a:ext uri="{C183D7F6-B498-43B3-948B-1728B52AA6E4}">
                <adec:decorative xmlns:adec="http://schemas.microsoft.com/office/drawing/2017/decorative" val="1"/>
              </a:ext>
            </a:extLst>
          </p:cNvPr>
          <p:cNvSpPr/>
          <p:nvPr/>
        </p:nvSpPr>
        <p:spPr>
          <a:xfrm>
            <a:off x="772197" y="2163100"/>
            <a:ext cx="4158499" cy="1293971"/>
          </a:xfrm>
          <a:prstGeom prst="wedgeRoundRectCallout">
            <a:avLst/>
          </a:prstGeom>
          <a:solidFill>
            <a:schemeClr val="bg2"/>
          </a:solidFill>
        </p:spPr>
        <p:txBody>
          <a:bodyPr wrap="square" lIns="91440" tIns="45720" rIns="91440" bIns="45720" anchor="t">
            <a:spAutoFit/>
          </a:bodyPr>
          <a:lstStyle/>
          <a:p>
            <a:pPr defTabSz="914377">
              <a:defRPr/>
            </a:pPr>
            <a:endParaRPr lang="en-GB" sz="1400" b="0" i="0" u="none" strike="noStrike" kern="1200" cap="none" spc="0" normalizeH="0" baseline="0" noProof="0" dirty="0">
              <a:ln>
                <a:noFill/>
              </a:ln>
              <a:solidFill>
                <a:srgbClr val="000000"/>
              </a:solidFill>
              <a:effectLst/>
              <a:uLnTx/>
              <a:uFillTx/>
              <a:latin typeface="Arial"/>
              <a:cs typeface="Arial"/>
            </a:endParaRPr>
          </a:p>
          <a:p>
            <a:pPr defTabSz="914377">
              <a:defRPr/>
            </a:pPr>
            <a:endParaRPr lang="en-GB" sz="1400" dirty="0">
              <a:solidFill>
                <a:srgbClr val="000000"/>
              </a:solidFill>
              <a:latin typeface="Arial"/>
              <a:cs typeface="Arial"/>
            </a:endParaRPr>
          </a:p>
          <a:p>
            <a:pPr defTabSz="914377">
              <a:defRPr/>
            </a:pPr>
            <a:endParaRPr lang="en-GB" sz="1400" b="0" i="0" u="none" strike="noStrike" kern="1200" cap="none" spc="0" normalizeH="0" baseline="0" noProof="0" dirty="0">
              <a:ln>
                <a:noFill/>
              </a:ln>
              <a:solidFill>
                <a:srgbClr val="000000"/>
              </a:solidFill>
              <a:effectLst/>
              <a:uLnTx/>
              <a:uFillTx/>
              <a:latin typeface="Arial"/>
              <a:cs typeface="Arial"/>
            </a:endParaRPr>
          </a:p>
          <a:p>
            <a:pPr defTabSz="914377">
              <a:defRPr/>
            </a:pPr>
            <a:endParaRPr lang="en-GB" sz="1400" dirty="0">
              <a:solidFill>
                <a:srgbClr val="000000"/>
              </a:solidFill>
              <a:latin typeface="Arial"/>
              <a:cs typeface="Arial"/>
            </a:endParaRPr>
          </a:p>
          <a:p>
            <a:pPr defTabSz="914377">
              <a:defRPr/>
            </a:pPr>
            <a:endParaRPr lang="en-GB" sz="1400" b="0" i="0" u="none" strike="noStrike" kern="1200" cap="none" spc="0" normalizeH="0" baseline="0" noProof="0" dirty="0">
              <a:ln>
                <a:noFill/>
              </a:ln>
              <a:solidFill>
                <a:srgbClr val="000000"/>
              </a:solidFill>
              <a:effectLst/>
              <a:uLnTx/>
              <a:uFillTx/>
              <a:latin typeface="Arial"/>
              <a:cs typeface="Arial"/>
            </a:endParaRPr>
          </a:p>
        </p:txBody>
      </p:sp>
      <p:sp>
        <p:nvSpPr>
          <p:cNvPr id="6" name="Text Placeholder 5">
            <a:extLst>
              <a:ext uri="{FF2B5EF4-FFF2-40B4-BE49-F238E27FC236}">
                <a16:creationId xmlns:a16="http://schemas.microsoft.com/office/drawing/2014/main" id="{2C13A07B-6C92-27BD-EE8D-AF29B99EE285}"/>
              </a:ext>
            </a:extLst>
          </p:cNvPr>
          <p:cNvSpPr>
            <a:spLocks noGrp="1"/>
          </p:cNvSpPr>
          <p:nvPr>
            <p:ph type="body" sz="quarter" idx="11"/>
          </p:nvPr>
        </p:nvSpPr>
        <p:spPr>
          <a:xfrm>
            <a:off x="856034" y="2212384"/>
            <a:ext cx="4074662" cy="1257482"/>
          </a:xfrm>
        </p:spPr>
        <p:txBody>
          <a:bodyPr>
            <a:normAutofit fontScale="92500" lnSpcReduction="10000"/>
          </a:bodyPr>
          <a:lstStyle/>
          <a:p>
            <a:pPr defTabSz="914377">
              <a:lnSpc>
                <a:spcPct val="110000"/>
              </a:lnSpc>
              <a:defRPr/>
            </a:pPr>
            <a:r>
              <a:rPr lang="en-US" dirty="0">
                <a:latin typeface="Arial"/>
                <a:ea typeface="+mn-lt"/>
                <a:cs typeface="+mn-lt"/>
              </a:rPr>
              <a:t>“When people </a:t>
            </a:r>
            <a:r>
              <a:rPr lang="en-US" b="1" dirty="0">
                <a:latin typeface="Arial"/>
                <a:ea typeface="+mn-lt"/>
                <a:cs typeface="+mn-lt"/>
              </a:rPr>
              <a:t>treat people differently</a:t>
            </a:r>
            <a:r>
              <a:rPr lang="en-US" dirty="0">
                <a:latin typeface="Arial"/>
                <a:ea typeface="+mn-lt"/>
                <a:cs typeface="+mn-lt"/>
              </a:rPr>
              <a:t> and don’t treat them like how they wanted to be treated.  To me it also means when people just </a:t>
            </a:r>
            <a:r>
              <a:rPr lang="en-US" b="1" dirty="0">
                <a:latin typeface="Arial"/>
                <a:ea typeface="+mn-lt"/>
                <a:cs typeface="+mn-lt"/>
              </a:rPr>
              <a:t>ignore each other as if they’re invisible</a:t>
            </a:r>
            <a:r>
              <a:rPr lang="en-US" dirty="0">
                <a:latin typeface="Arial"/>
                <a:ea typeface="+mn-lt"/>
                <a:cs typeface="+mn-lt"/>
              </a:rPr>
              <a:t>.”</a:t>
            </a:r>
            <a:endParaRPr lang="en-GB" dirty="0">
              <a:latin typeface="Arial"/>
              <a:ea typeface="+mn-lt"/>
              <a:cs typeface="+mn-lt"/>
            </a:endParaRPr>
          </a:p>
          <a:p>
            <a:pPr algn="r" defTabSz="914377">
              <a:lnSpc>
                <a:spcPct val="110000"/>
              </a:lnSpc>
              <a:defRPr/>
            </a:pPr>
            <a:r>
              <a:rPr lang="en-GB" dirty="0">
                <a:solidFill>
                  <a:srgbClr val="000000"/>
                </a:solidFill>
                <a:latin typeface="Arial"/>
                <a:cs typeface="Arial"/>
              </a:rPr>
              <a:t>(Primary school student)</a:t>
            </a:r>
            <a:endParaRPr lang="en-US" dirty="0"/>
          </a:p>
        </p:txBody>
      </p:sp>
      <p:sp>
        <p:nvSpPr>
          <p:cNvPr id="17" name="Rounded Rectangular Callout 12">
            <a:extLst>
              <a:ext uri="{FF2B5EF4-FFF2-40B4-BE49-F238E27FC236}">
                <a16:creationId xmlns:a16="http://schemas.microsoft.com/office/drawing/2014/main" id="{9F6D8B37-0192-1332-C655-349D21912A2D}"/>
              </a:ext>
              <a:ext uri="{C183D7F6-B498-43B3-948B-1728B52AA6E4}">
                <adec:decorative xmlns:adec="http://schemas.microsoft.com/office/drawing/2017/decorative" val="1"/>
              </a:ext>
            </a:extLst>
          </p:cNvPr>
          <p:cNvSpPr/>
          <p:nvPr/>
        </p:nvSpPr>
        <p:spPr>
          <a:xfrm>
            <a:off x="5570499" y="2151575"/>
            <a:ext cx="3770054" cy="1310997"/>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GB" sz="1400" b="0" i="0" u="none" strike="noStrike" kern="1200" cap="none" spc="0" normalizeH="0" baseline="0" noProof="0" dirty="0">
              <a:ln>
                <a:noFill/>
              </a:ln>
              <a:solidFill>
                <a:srgbClr val="000000"/>
              </a:solidFill>
              <a:effectLst/>
              <a:uLnTx/>
              <a:uFillTx/>
              <a:latin typeface="Arial"/>
              <a:cs typeface="Arial"/>
            </a:endParaRPr>
          </a:p>
          <a:p>
            <a:pPr defTabSz="914377">
              <a:spcAft>
                <a:spcPts val="600"/>
              </a:spcAft>
              <a:defRPr/>
            </a:pPr>
            <a:endParaRPr lang="en-GB" sz="1400" dirty="0">
              <a:solidFill>
                <a:srgbClr val="000000"/>
              </a:solidFill>
              <a:latin typeface="Arial"/>
              <a:cs typeface="Arial"/>
            </a:endParaRPr>
          </a:p>
          <a:p>
            <a:pPr defTabSz="914377">
              <a:spcAft>
                <a:spcPts val="600"/>
              </a:spcAft>
              <a:defRPr/>
            </a:pPr>
            <a:endParaRPr lang="en-GB" sz="1400" b="0" i="0" u="none" strike="noStrike" kern="1200" cap="none" spc="0" normalizeH="0" baseline="0" noProof="0" dirty="0">
              <a:ln>
                <a:noFill/>
              </a:ln>
              <a:solidFill>
                <a:srgbClr val="000000"/>
              </a:solidFill>
              <a:effectLst/>
              <a:uLnTx/>
              <a:uFillTx/>
              <a:latin typeface="Arial"/>
              <a:cs typeface="Arial"/>
            </a:endParaRPr>
          </a:p>
          <a:p>
            <a:pPr defTabSz="914377">
              <a:spcAft>
                <a:spcPts val="600"/>
              </a:spcAft>
              <a:defRPr/>
            </a:pPr>
            <a:endParaRPr lang="en-GB" sz="1400" b="0" i="0" u="none" strike="noStrike" kern="1200" cap="none" spc="0" normalizeH="0" baseline="0" noProof="0" dirty="0">
              <a:ln>
                <a:noFill/>
              </a:ln>
              <a:solidFill>
                <a:srgbClr val="000000"/>
              </a:solidFill>
              <a:effectLst/>
              <a:uLnTx/>
              <a:uFillTx/>
              <a:latin typeface="Arial"/>
              <a:cs typeface="Arial"/>
            </a:endParaRPr>
          </a:p>
        </p:txBody>
      </p:sp>
      <p:sp>
        <p:nvSpPr>
          <p:cNvPr id="8" name="Text Placeholder 7">
            <a:extLst>
              <a:ext uri="{FF2B5EF4-FFF2-40B4-BE49-F238E27FC236}">
                <a16:creationId xmlns:a16="http://schemas.microsoft.com/office/drawing/2014/main" id="{B8B81807-A6A7-D7DC-1247-4807BAB984B8}"/>
              </a:ext>
            </a:extLst>
          </p:cNvPr>
          <p:cNvSpPr>
            <a:spLocks noGrp="1"/>
          </p:cNvSpPr>
          <p:nvPr>
            <p:ph type="body" sz="quarter" idx="13"/>
          </p:nvPr>
        </p:nvSpPr>
        <p:spPr>
          <a:xfrm>
            <a:off x="5665517" y="2175705"/>
            <a:ext cx="3546577" cy="1242408"/>
          </a:xfrm>
        </p:spPr>
        <p:txBody>
          <a:bodyPr>
            <a:noAutofit/>
          </a:bodyPr>
          <a:lstStyle/>
          <a:p>
            <a:pPr marL="0" indent="0" defTabSz="914377">
              <a:lnSpc>
                <a:spcPct val="100000"/>
              </a:lnSpc>
              <a:spcAft>
                <a:spcPts val="600"/>
              </a:spcAft>
              <a:buNone/>
              <a:defRPr/>
            </a:pPr>
            <a:r>
              <a:rPr lang="en-GB" sz="1400" dirty="0">
                <a:solidFill>
                  <a:srgbClr val="000000"/>
                </a:solidFill>
                <a:latin typeface="Arial"/>
                <a:cs typeface="Arial"/>
              </a:rPr>
              <a:t>"When you look at someone/</a:t>
            </a:r>
            <a:r>
              <a:rPr lang="en-GB" sz="1400" b="1" dirty="0">
                <a:solidFill>
                  <a:srgbClr val="000000"/>
                </a:solidFill>
                <a:latin typeface="Arial"/>
                <a:cs typeface="Arial"/>
              </a:rPr>
              <a:t>treat someone differently</a:t>
            </a:r>
            <a:r>
              <a:rPr lang="en-GB" sz="1400" dirty="0">
                <a:solidFill>
                  <a:srgbClr val="000000"/>
                </a:solidFill>
                <a:latin typeface="Arial"/>
                <a:cs typeface="Arial"/>
              </a:rPr>
              <a:t> because of their race, religion, gender, sexuality, disability, intellect, social status/job or age."</a:t>
            </a:r>
            <a:endParaRPr lang="en-US" sz="1400" dirty="0">
              <a:solidFill>
                <a:srgbClr val="000000"/>
              </a:solidFill>
              <a:latin typeface="Arial"/>
              <a:cs typeface="Arial"/>
            </a:endParaRPr>
          </a:p>
          <a:p>
            <a:pPr marL="0" indent="0" algn="r" defTabSz="914377">
              <a:buNone/>
              <a:defRPr/>
            </a:pPr>
            <a:r>
              <a:rPr lang="en-GB" sz="1400" dirty="0">
                <a:solidFill>
                  <a:srgbClr val="000000"/>
                </a:solidFill>
                <a:latin typeface="Arial"/>
                <a:cs typeface="Arial"/>
              </a:rPr>
              <a:t>(Secondary school student)</a:t>
            </a:r>
            <a:endParaRPr lang="en-US" sz="1400" dirty="0"/>
          </a:p>
        </p:txBody>
      </p:sp>
      <p:sp>
        <p:nvSpPr>
          <p:cNvPr id="18" name="Rounded Rectangular Callout 13">
            <a:extLst>
              <a:ext uri="{FF2B5EF4-FFF2-40B4-BE49-F238E27FC236}">
                <a16:creationId xmlns:a16="http://schemas.microsoft.com/office/drawing/2014/main" id="{CFC8EC54-3A9C-F9CF-3F65-F4980F4A1B4B}"/>
              </a:ext>
              <a:ext uri="{C183D7F6-B498-43B3-948B-1728B52AA6E4}">
                <adec:decorative xmlns:adec="http://schemas.microsoft.com/office/drawing/2017/decorative" val="1"/>
              </a:ext>
            </a:extLst>
          </p:cNvPr>
          <p:cNvSpPr/>
          <p:nvPr/>
        </p:nvSpPr>
        <p:spPr>
          <a:xfrm>
            <a:off x="169444" y="3740482"/>
            <a:ext cx="3610393" cy="1957983"/>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GB" sz="1400" b="0" i="0" u="none" strike="noStrike" kern="1200" cap="none" spc="0" normalizeH="0" baseline="0" noProof="0" dirty="0">
              <a:ln>
                <a:noFill/>
              </a:ln>
              <a:solidFill>
                <a:srgbClr val="000000"/>
              </a:solidFill>
              <a:effectLst/>
              <a:uLnTx/>
              <a:uFillTx/>
              <a:latin typeface="Arial"/>
              <a:cs typeface="Arial"/>
            </a:endParaRPr>
          </a:p>
          <a:p>
            <a:pPr defTabSz="914377">
              <a:spcAft>
                <a:spcPts val="600"/>
              </a:spcAft>
              <a:defRPr/>
            </a:pPr>
            <a:endParaRPr lang="en-GB" sz="1400" dirty="0">
              <a:solidFill>
                <a:srgbClr val="000000"/>
              </a:solidFill>
              <a:latin typeface="Arial"/>
              <a:cs typeface="Arial"/>
            </a:endParaRPr>
          </a:p>
          <a:p>
            <a:pPr defTabSz="914377">
              <a:spcAft>
                <a:spcPts val="600"/>
              </a:spcAft>
              <a:defRPr/>
            </a:pPr>
            <a:endParaRPr lang="en-GB" sz="1400" b="0" i="0" u="none" strike="noStrike" kern="1200" cap="none" spc="0" normalizeH="0" baseline="0" noProof="0" dirty="0">
              <a:ln>
                <a:noFill/>
              </a:ln>
              <a:solidFill>
                <a:srgbClr val="000000"/>
              </a:solidFill>
              <a:effectLst/>
              <a:uLnTx/>
              <a:uFillTx/>
              <a:latin typeface="Arial"/>
              <a:cs typeface="Arial"/>
            </a:endParaRPr>
          </a:p>
          <a:p>
            <a:pPr defTabSz="914377">
              <a:spcAft>
                <a:spcPts val="600"/>
              </a:spcAft>
              <a:defRPr/>
            </a:pPr>
            <a:endParaRPr lang="en-GB" sz="1400" dirty="0">
              <a:solidFill>
                <a:srgbClr val="000000"/>
              </a:solidFill>
              <a:latin typeface="Arial"/>
              <a:cs typeface="Arial"/>
            </a:endParaRPr>
          </a:p>
          <a:p>
            <a:pPr defTabSz="914377">
              <a:spcAft>
                <a:spcPts val="600"/>
              </a:spcAft>
              <a:defRPr/>
            </a:pPr>
            <a:endParaRPr lang="en-GB" sz="1400" b="0" i="0" u="none" strike="noStrike" kern="1200" cap="none" spc="0" normalizeH="0" baseline="0" noProof="0" dirty="0">
              <a:ln>
                <a:noFill/>
              </a:ln>
              <a:solidFill>
                <a:srgbClr val="000000"/>
              </a:solidFill>
              <a:effectLst/>
              <a:uLnTx/>
              <a:uFillTx/>
              <a:latin typeface="Arial"/>
              <a:cs typeface="Arial"/>
            </a:endParaRPr>
          </a:p>
          <a:p>
            <a:pPr defTabSz="914377">
              <a:spcAft>
                <a:spcPts val="600"/>
              </a:spcAft>
              <a:defRPr/>
            </a:pPr>
            <a:endParaRPr lang="en-GB" sz="1400" b="0" i="0" u="none" strike="noStrike" kern="1200" cap="none" spc="0" normalizeH="0" baseline="0" noProof="0" dirty="0">
              <a:ln>
                <a:noFill/>
              </a:ln>
              <a:solidFill>
                <a:srgbClr val="000000"/>
              </a:solidFill>
              <a:effectLst/>
              <a:uLnTx/>
              <a:uFillTx/>
              <a:latin typeface="Arial"/>
              <a:cs typeface="Arial"/>
            </a:endParaRPr>
          </a:p>
        </p:txBody>
      </p:sp>
      <p:sp>
        <p:nvSpPr>
          <p:cNvPr id="10" name="Text Placeholder 9">
            <a:extLst>
              <a:ext uri="{FF2B5EF4-FFF2-40B4-BE49-F238E27FC236}">
                <a16:creationId xmlns:a16="http://schemas.microsoft.com/office/drawing/2014/main" id="{6CC5861A-C7DC-FBD7-2EB2-CE687CF710B8}"/>
              </a:ext>
            </a:extLst>
          </p:cNvPr>
          <p:cNvSpPr>
            <a:spLocks noGrp="1"/>
          </p:cNvSpPr>
          <p:nvPr>
            <p:ph type="body" sz="quarter" idx="15"/>
          </p:nvPr>
        </p:nvSpPr>
        <p:spPr>
          <a:xfrm>
            <a:off x="223318" y="3876092"/>
            <a:ext cx="3414827" cy="1915130"/>
          </a:xfrm>
        </p:spPr>
        <p:txBody>
          <a:bodyPr>
            <a:normAutofit/>
          </a:bodyPr>
          <a:lstStyle/>
          <a:p>
            <a:pPr marL="0" indent="0" defTabSz="914377">
              <a:lnSpc>
                <a:spcPct val="100000"/>
              </a:lnSpc>
              <a:spcAft>
                <a:spcPts val="600"/>
              </a:spcAft>
              <a:buNone/>
              <a:defRPr/>
            </a:pPr>
            <a:r>
              <a:rPr lang="en-GB" sz="1400" dirty="0">
                <a:solidFill>
                  <a:srgbClr val="000000"/>
                </a:solidFill>
                <a:latin typeface="Arial"/>
                <a:cs typeface="Arial"/>
              </a:rPr>
              <a:t>"Not having the opportunities that other people have due to</a:t>
            </a:r>
            <a:r>
              <a:rPr lang="en-GB" sz="1400" b="1" dirty="0">
                <a:solidFill>
                  <a:srgbClr val="000000"/>
                </a:solidFill>
                <a:latin typeface="Arial"/>
                <a:cs typeface="Arial"/>
              </a:rPr>
              <a:t> circumstances not within your control</a:t>
            </a:r>
            <a:r>
              <a:rPr lang="en-GB" sz="1400" dirty="0">
                <a:solidFill>
                  <a:srgbClr val="000000"/>
                </a:solidFill>
                <a:latin typeface="Arial"/>
                <a:cs typeface="Arial"/>
              </a:rPr>
              <a:t>, facing discrimination due to some part of your identity, being underprivileged in any aspect of life."</a:t>
            </a:r>
            <a:endParaRPr lang="en-GB" sz="1400" dirty="0">
              <a:latin typeface="Arial"/>
              <a:cs typeface="Arial"/>
            </a:endParaRPr>
          </a:p>
          <a:p>
            <a:pPr marL="0" indent="0" algn="r" defTabSz="914377">
              <a:lnSpc>
                <a:spcPct val="100000"/>
              </a:lnSpc>
              <a:buNone/>
              <a:defRPr/>
            </a:pPr>
            <a:r>
              <a:rPr lang="en-GB" sz="1400" dirty="0">
                <a:solidFill>
                  <a:srgbClr val="000000"/>
                </a:solidFill>
                <a:latin typeface="Arial"/>
                <a:cs typeface="Arial"/>
              </a:rPr>
              <a:t>(Independent secondary school student)</a:t>
            </a:r>
            <a:endParaRPr lang="en-GB" sz="1400" b="0" i="0" u="none" strike="noStrike" kern="1200" cap="none" spc="0" normalizeH="0" baseline="0" noProof="0" dirty="0">
              <a:ln>
                <a:noFill/>
              </a:ln>
              <a:solidFill>
                <a:srgbClr val="000000"/>
              </a:solidFill>
              <a:effectLst/>
              <a:uLnTx/>
              <a:uFillTx/>
              <a:latin typeface="Arial"/>
              <a:cs typeface="Arial"/>
            </a:endParaRPr>
          </a:p>
        </p:txBody>
      </p:sp>
      <p:sp>
        <p:nvSpPr>
          <p:cNvPr id="21" name="Rounded Rectangular Callout 13">
            <a:extLst>
              <a:ext uri="{FF2B5EF4-FFF2-40B4-BE49-F238E27FC236}">
                <a16:creationId xmlns:a16="http://schemas.microsoft.com/office/drawing/2014/main" id="{9F2B3119-F407-1F4D-2902-3036926CAFB6}"/>
              </a:ext>
              <a:ext uri="{C183D7F6-B498-43B3-948B-1728B52AA6E4}">
                <adec:decorative xmlns:adec="http://schemas.microsoft.com/office/drawing/2017/decorative" val="1"/>
              </a:ext>
            </a:extLst>
          </p:cNvPr>
          <p:cNvSpPr/>
          <p:nvPr/>
        </p:nvSpPr>
        <p:spPr>
          <a:xfrm>
            <a:off x="3912425" y="3796303"/>
            <a:ext cx="2677325" cy="1532334"/>
          </a:xfrm>
          <a:prstGeom prst="wedgeRoundRectCallout">
            <a:avLst/>
          </a:prstGeom>
          <a:solidFill>
            <a:schemeClr val="bg2"/>
          </a:solidFill>
        </p:spPr>
        <p:txBody>
          <a:bodyPr wrap="square" lIns="91440" tIns="45720" rIns="91440" bIns="45720" anchor="t">
            <a:spAutoFit/>
          </a:bodyPr>
          <a:lstStyle/>
          <a:p>
            <a:pPr defTabSz="914377">
              <a:defRPr/>
            </a:pPr>
            <a:endParaRPr lang="en-US" sz="1400" dirty="0">
              <a:solidFill>
                <a:srgbClr val="000000"/>
              </a:solidFill>
              <a:latin typeface="Arial"/>
              <a:cs typeface="Arial"/>
            </a:endParaRPr>
          </a:p>
          <a:p>
            <a:pPr defTabSz="914377">
              <a:defRPr/>
            </a:pPr>
            <a:endParaRPr lang="en-US" sz="1400" dirty="0">
              <a:solidFill>
                <a:srgbClr val="000000"/>
              </a:solidFill>
              <a:latin typeface="Arial"/>
              <a:cs typeface="Arial"/>
            </a:endParaRPr>
          </a:p>
          <a:p>
            <a:pPr defTabSz="914377">
              <a:defRPr/>
            </a:pPr>
            <a:endParaRPr lang="en-US" sz="1400" dirty="0">
              <a:solidFill>
                <a:srgbClr val="000000"/>
              </a:solidFill>
              <a:latin typeface="Arial"/>
              <a:cs typeface="Arial"/>
            </a:endParaRPr>
          </a:p>
          <a:p>
            <a:pPr defTabSz="914377">
              <a:defRPr/>
            </a:pPr>
            <a:endParaRPr lang="en-US" sz="1400" dirty="0">
              <a:solidFill>
                <a:srgbClr val="000000"/>
              </a:solidFill>
              <a:latin typeface="Arial"/>
              <a:cs typeface="Arial"/>
            </a:endParaRPr>
          </a:p>
          <a:p>
            <a:pPr defTabSz="914377">
              <a:defRPr/>
            </a:pPr>
            <a:endParaRPr lang="en-US" sz="1400" dirty="0">
              <a:solidFill>
                <a:srgbClr val="000000"/>
              </a:solidFill>
              <a:latin typeface="Arial"/>
              <a:cs typeface="Arial"/>
            </a:endParaRPr>
          </a:p>
          <a:p>
            <a:pPr defTabSz="914377">
              <a:defRPr/>
            </a:pPr>
            <a:endParaRPr lang="en-US" sz="1400" dirty="0">
              <a:solidFill>
                <a:srgbClr val="000000"/>
              </a:solidFill>
              <a:latin typeface="Arial"/>
              <a:cs typeface="Arial"/>
            </a:endParaRPr>
          </a:p>
        </p:txBody>
      </p:sp>
      <p:sp>
        <p:nvSpPr>
          <p:cNvPr id="12" name="Text Placeholder 11">
            <a:extLst>
              <a:ext uri="{FF2B5EF4-FFF2-40B4-BE49-F238E27FC236}">
                <a16:creationId xmlns:a16="http://schemas.microsoft.com/office/drawing/2014/main" id="{42D14CC2-9FE1-82EC-1386-7FFC10D30E09}"/>
              </a:ext>
            </a:extLst>
          </p:cNvPr>
          <p:cNvSpPr>
            <a:spLocks noGrp="1"/>
          </p:cNvSpPr>
          <p:nvPr>
            <p:ph type="body" sz="quarter" idx="17"/>
          </p:nvPr>
        </p:nvSpPr>
        <p:spPr>
          <a:xfrm>
            <a:off x="4015011" y="3846908"/>
            <a:ext cx="2492795" cy="1452545"/>
          </a:xfrm>
        </p:spPr>
        <p:txBody>
          <a:bodyPr>
            <a:normAutofit fontScale="92500" lnSpcReduction="10000"/>
          </a:bodyPr>
          <a:lstStyle/>
          <a:p>
            <a:pPr marL="0" indent="0" defTabSz="914377">
              <a:lnSpc>
                <a:spcPct val="110000"/>
              </a:lnSpc>
              <a:buNone/>
              <a:defRPr/>
            </a:pPr>
            <a:r>
              <a:rPr lang="en-US" sz="1400" dirty="0">
                <a:solidFill>
                  <a:srgbClr val="000000"/>
                </a:solidFill>
                <a:latin typeface="Arial"/>
                <a:cs typeface="Arial"/>
              </a:rPr>
              <a:t>"</a:t>
            </a:r>
            <a:r>
              <a:rPr lang="en-GB" sz="1400" dirty="0">
                <a:solidFill>
                  <a:srgbClr val="000000"/>
                </a:solidFill>
                <a:latin typeface="Arial"/>
                <a:cs typeface="Arial"/>
              </a:rPr>
              <a:t>I've seen people getting </a:t>
            </a:r>
            <a:r>
              <a:rPr lang="en-GB" sz="1400" b="1" dirty="0">
                <a:solidFill>
                  <a:srgbClr val="000000"/>
                </a:solidFill>
                <a:latin typeface="Arial"/>
                <a:cs typeface="Arial"/>
              </a:rPr>
              <a:t>stopped in shops</a:t>
            </a:r>
            <a:r>
              <a:rPr lang="en-GB" sz="1400" dirty="0">
                <a:solidFill>
                  <a:srgbClr val="000000"/>
                </a:solidFill>
                <a:latin typeface="Arial"/>
                <a:cs typeface="Arial"/>
              </a:rPr>
              <a:t> even though they've done nothing wrong or suspicious, just </a:t>
            </a:r>
            <a:r>
              <a:rPr lang="en-GB" sz="1400" b="1" dirty="0">
                <a:solidFill>
                  <a:srgbClr val="000000"/>
                </a:solidFill>
                <a:latin typeface="Arial"/>
                <a:cs typeface="Arial"/>
              </a:rPr>
              <a:t>because they aren't white</a:t>
            </a:r>
            <a:r>
              <a:rPr lang="en-US" sz="1400" dirty="0">
                <a:solidFill>
                  <a:srgbClr val="000000"/>
                </a:solidFill>
                <a:latin typeface="Arial"/>
                <a:cs typeface="Arial"/>
              </a:rPr>
              <a:t>."</a:t>
            </a:r>
            <a:endParaRPr lang="en-GB" sz="1400" dirty="0">
              <a:solidFill>
                <a:srgbClr val="000000"/>
              </a:solidFill>
              <a:latin typeface="Arial"/>
              <a:cs typeface="Arial"/>
            </a:endParaRPr>
          </a:p>
          <a:p>
            <a:pPr marL="0" indent="0" algn="r" defTabSz="914377">
              <a:lnSpc>
                <a:spcPct val="110000"/>
              </a:lnSpc>
              <a:buNone/>
              <a:defRPr/>
            </a:pPr>
            <a:r>
              <a:rPr lang="en-GB" sz="1400" dirty="0">
                <a:solidFill>
                  <a:srgbClr val="000000"/>
                </a:solidFill>
                <a:latin typeface="Arial"/>
                <a:cs typeface="Arial"/>
              </a:rPr>
              <a:t>(Secondary school student)</a:t>
            </a:r>
            <a:endParaRPr lang="en-US" sz="1400" dirty="0"/>
          </a:p>
        </p:txBody>
      </p:sp>
      <p:sp>
        <p:nvSpPr>
          <p:cNvPr id="22" name="Rounded Rectangular Callout 9">
            <a:extLst>
              <a:ext uri="{FF2B5EF4-FFF2-40B4-BE49-F238E27FC236}">
                <a16:creationId xmlns:a16="http://schemas.microsoft.com/office/drawing/2014/main" id="{68A8C8F3-FDC4-731A-5E11-BF4FAB409B0E}"/>
              </a:ext>
              <a:ext uri="{C183D7F6-B498-43B3-948B-1728B52AA6E4}">
                <adec:decorative xmlns:adec="http://schemas.microsoft.com/office/drawing/2017/decorative" val="1"/>
              </a:ext>
            </a:extLst>
          </p:cNvPr>
          <p:cNvSpPr>
            <a:spLocks/>
          </p:cNvSpPr>
          <p:nvPr/>
        </p:nvSpPr>
        <p:spPr>
          <a:xfrm>
            <a:off x="6663229" y="4412121"/>
            <a:ext cx="2677324" cy="1310997"/>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US" sz="1400" dirty="0">
              <a:cs typeface="Calibri"/>
            </a:endParaRPr>
          </a:p>
          <a:p>
            <a:pPr defTabSz="914377">
              <a:spcAft>
                <a:spcPts val="600"/>
              </a:spcAft>
              <a:defRPr/>
            </a:pPr>
            <a:endParaRPr lang="en-US" sz="1400" dirty="0">
              <a:cs typeface="Calibri"/>
            </a:endParaRPr>
          </a:p>
          <a:p>
            <a:pPr defTabSz="914377">
              <a:spcAft>
                <a:spcPts val="600"/>
              </a:spcAft>
              <a:defRPr/>
            </a:pPr>
            <a:endParaRPr lang="en-US" sz="1400" dirty="0">
              <a:cs typeface="Calibri"/>
            </a:endParaRPr>
          </a:p>
          <a:p>
            <a:pPr defTabSz="914377">
              <a:spcAft>
                <a:spcPts val="600"/>
              </a:spcAft>
              <a:defRPr/>
            </a:pPr>
            <a:endParaRPr lang="en-US" sz="1400" dirty="0">
              <a:cs typeface="Calibri"/>
            </a:endParaRPr>
          </a:p>
        </p:txBody>
      </p:sp>
      <p:sp>
        <p:nvSpPr>
          <p:cNvPr id="11" name="Text Placeholder 10">
            <a:extLst>
              <a:ext uri="{FF2B5EF4-FFF2-40B4-BE49-F238E27FC236}">
                <a16:creationId xmlns:a16="http://schemas.microsoft.com/office/drawing/2014/main" id="{92B999D2-90CC-550F-A3A0-BCE5A8E63506}"/>
              </a:ext>
              <a:ext uri="{C183D7F6-B498-43B3-948B-1728B52AA6E4}">
                <adec:decorative xmlns:adec="http://schemas.microsoft.com/office/drawing/2017/decorative" val="0"/>
              </a:ext>
            </a:extLst>
          </p:cNvPr>
          <p:cNvSpPr>
            <a:spLocks noGrp="1"/>
          </p:cNvSpPr>
          <p:nvPr>
            <p:ph type="body" sz="quarter" idx="16"/>
          </p:nvPr>
        </p:nvSpPr>
        <p:spPr>
          <a:xfrm>
            <a:off x="6751975" y="4385410"/>
            <a:ext cx="2548865" cy="1373362"/>
          </a:xfrm>
        </p:spPr>
        <p:txBody>
          <a:bodyPr>
            <a:noAutofit/>
          </a:bodyPr>
          <a:lstStyle/>
          <a:p>
            <a:pPr marL="0" indent="0" defTabSz="914377">
              <a:lnSpc>
                <a:spcPct val="100000"/>
              </a:lnSpc>
              <a:spcAft>
                <a:spcPts val="600"/>
              </a:spcAft>
              <a:buNone/>
              <a:defRPr/>
            </a:pPr>
            <a:r>
              <a:rPr lang="en-US" sz="1400" dirty="0">
                <a:solidFill>
                  <a:srgbClr val="000000"/>
                </a:solidFill>
                <a:latin typeface="Arial"/>
                <a:cs typeface="Arial"/>
              </a:rPr>
              <a:t>"It's when people have </a:t>
            </a:r>
            <a:r>
              <a:rPr lang="en-US" sz="1400" b="1" dirty="0">
                <a:solidFill>
                  <a:srgbClr val="000000"/>
                </a:solidFill>
                <a:latin typeface="Arial"/>
                <a:cs typeface="Arial"/>
              </a:rPr>
              <a:t>more rights </a:t>
            </a:r>
            <a:r>
              <a:rPr lang="en-US" sz="1400" dirty="0">
                <a:solidFill>
                  <a:srgbClr val="000000"/>
                </a:solidFill>
                <a:latin typeface="Arial"/>
                <a:cs typeface="Arial"/>
              </a:rPr>
              <a:t>than</a:t>
            </a:r>
            <a:r>
              <a:rPr lang="en-US" sz="1400" b="1" dirty="0">
                <a:solidFill>
                  <a:srgbClr val="000000"/>
                </a:solidFill>
                <a:latin typeface="Arial"/>
                <a:cs typeface="Arial"/>
              </a:rPr>
              <a:t> </a:t>
            </a:r>
            <a:r>
              <a:rPr lang="en-US" sz="1400" dirty="0">
                <a:solidFill>
                  <a:srgbClr val="000000"/>
                </a:solidFill>
                <a:latin typeface="Arial"/>
                <a:cs typeface="Arial"/>
              </a:rPr>
              <a:t>others and when people are given </a:t>
            </a:r>
            <a:r>
              <a:rPr lang="en-US" sz="1400" b="1" dirty="0">
                <a:solidFill>
                  <a:srgbClr val="000000"/>
                </a:solidFill>
                <a:latin typeface="Arial"/>
                <a:cs typeface="Arial"/>
              </a:rPr>
              <a:t>advantages that others don't have</a:t>
            </a:r>
            <a:r>
              <a:rPr lang="en-US" sz="1400" dirty="0">
                <a:solidFill>
                  <a:srgbClr val="000000"/>
                </a:solidFill>
                <a:latin typeface="Arial"/>
                <a:cs typeface="Arial"/>
              </a:rPr>
              <a:t>.“</a:t>
            </a:r>
          </a:p>
          <a:p>
            <a:pPr marL="0" indent="0" algn="r" defTabSz="914377">
              <a:lnSpc>
                <a:spcPct val="100000"/>
              </a:lnSpc>
              <a:spcAft>
                <a:spcPts val="600"/>
              </a:spcAft>
              <a:buNone/>
              <a:defRPr/>
            </a:pPr>
            <a:r>
              <a:rPr lang="en-US" sz="1400" dirty="0">
                <a:solidFill>
                  <a:srgbClr val="000000"/>
                </a:solidFill>
                <a:latin typeface="Arial"/>
                <a:cs typeface="Arial"/>
              </a:rPr>
              <a:t>(Secondary school student)</a:t>
            </a:r>
            <a:endParaRPr lang="en-US" sz="1400" dirty="0">
              <a:cs typeface="Calibri"/>
            </a:endParaRPr>
          </a:p>
        </p:txBody>
      </p:sp>
      <p:sp>
        <p:nvSpPr>
          <p:cNvPr id="19" name="Rounded Rectangular Callout 13">
            <a:extLst>
              <a:ext uri="{FF2B5EF4-FFF2-40B4-BE49-F238E27FC236}">
                <a16:creationId xmlns:a16="http://schemas.microsoft.com/office/drawing/2014/main" id="{305A9253-D3BD-BBF8-B6A8-1AB1DBF720EA}"/>
              </a:ext>
              <a:ext uri="{C183D7F6-B498-43B3-948B-1728B52AA6E4}">
                <adec:decorative xmlns:adec="http://schemas.microsoft.com/office/drawing/2017/decorative" val="1"/>
              </a:ext>
            </a:extLst>
          </p:cNvPr>
          <p:cNvSpPr/>
          <p:nvPr/>
        </p:nvSpPr>
        <p:spPr>
          <a:xfrm>
            <a:off x="9638149" y="2020504"/>
            <a:ext cx="2320679" cy="3116937"/>
          </a:xfrm>
          <a:prstGeom prst="wedgeRoundRectCallout">
            <a:avLst/>
          </a:prstGeom>
          <a:solidFill>
            <a:schemeClr val="bg2"/>
          </a:solidFill>
        </p:spPr>
        <p:txBody>
          <a:bodyPr wrap="square" lIns="91440" tIns="45720" rIns="91440" bIns="45720" anchor="t">
            <a:spAutoFit/>
          </a:bodyPr>
          <a:lstStyle/>
          <a:p>
            <a:pPr defTabSz="914377">
              <a:defRPr/>
            </a:pPr>
            <a:endParaRPr lang="en-GB" sz="1400" b="0" i="0" u="none" strike="noStrike" kern="1200" cap="none" spc="0" normalizeH="0" baseline="0" noProof="0" dirty="0">
              <a:ln>
                <a:noFill/>
              </a:ln>
              <a:solidFill>
                <a:srgbClr val="000000"/>
              </a:solidFill>
              <a:effectLst/>
              <a:uLnTx/>
              <a:uFillTx/>
              <a:latin typeface="Arial"/>
              <a:cs typeface="Arial"/>
            </a:endParaRPr>
          </a:p>
          <a:p>
            <a:pPr defTabSz="914377">
              <a:defRPr/>
            </a:pPr>
            <a:endParaRPr lang="en-GB" sz="1400" dirty="0">
              <a:solidFill>
                <a:srgbClr val="000000"/>
              </a:solidFill>
              <a:latin typeface="Arial"/>
              <a:cs typeface="Arial"/>
            </a:endParaRPr>
          </a:p>
          <a:p>
            <a:pPr defTabSz="914377">
              <a:defRPr/>
            </a:pPr>
            <a:endParaRPr lang="en-GB" sz="1400" b="0" i="0" u="none" strike="noStrike" kern="1200" cap="none" spc="0" normalizeH="0" baseline="0" noProof="0" dirty="0">
              <a:ln>
                <a:noFill/>
              </a:ln>
              <a:solidFill>
                <a:srgbClr val="000000"/>
              </a:solidFill>
              <a:effectLst/>
              <a:uLnTx/>
              <a:uFillTx/>
              <a:latin typeface="Arial"/>
              <a:cs typeface="Arial"/>
            </a:endParaRPr>
          </a:p>
          <a:p>
            <a:pPr defTabSz="914377">
              <a:defRPr/>
            </a:pPr>
            <a:endParaRPr lang="en-GB" sz="1400" dirty="0">
              <a:solidFill>
                <a:srgbClr val="000000"/>
              </a:solidFill>
              <a:latin typeface="Arial"/>
              <a:cs typeface="Arial"/>
            </a:endParaRPr>
          </a:p>
          <a:p>
            <a:pPr defTabSz="914377">
              <a:defRPr/>
            </a:pPr>
            <a:endParaRPr lang="en-GB" sz="1400" b="0" i="0" u="none" strike="noStrike" kern="1200" cap="none" spc="0" normalizeH="0" baseline="0" noProof="0" dirty="0">
              <a:ln>
                <a:noFill/>
              </a:ln>
              <a:solidFill>
                <a:srgbClr val="000000"/>
              </a:solidFill>
              <a:effectLst/>
              <a:uLnTx/>
              <a:uFillTx/>
              <a:latin typeface="Arial"/>
              <a:cs typeface="Arial"/>
            </a:endParaRPr>
          </a:p>
          <a:p>
            <a:pPr defTabSz="914377">
              <a:defRPr/>
            </a:pPr>
            <a:endParaRPr lang="en-GB" sz="1400" dirty="0">
              <a:solidFill>
                <a:srgbClr val="000000"/>
              </a:solidFill>
              <a:latin typeface="Arial"/>
              <a:cs typeface="Arial"/>
            </a:endParaRPr>
          </a:p>
          <a:p>
            <a:pPr defTabSz="914377">
              <a:defRPr/>
            </a:pPr>
            <a:endParaRPr lang="en-GB" sz="1400" b="0" i="0" u="none" strike="noStrike" kern="1200" cap="none" spc="0" normalizeH="0" baseline="0" noProof="0" dirty="0">
              <a:ln>
                <a:noFill/>
              </a:ln>
              <a:solidFill>
                <a:srgbClr val="000000"/>
              </a:solidFill>
              <a:effectLst/>
              <a:uLnTx/>
              <a:uFillTx/>
              <a:latin typeface="Arial"/>
              <a:cs typeface="Arial"/>
            </a:endParaRPr>
          </a:p>
          <a:p>
            <a:pPr defTabSz="914377">
              <a:defRPr/>
            </a:pPr>
            <a:endParaRPr lang="en-GB" sz="1400" dirty="0">
              <a:solidFill>
                <a:srgbClr val="000000"/>
              </a:solidFill>
              <a:latin typeface="Arial"/>
              <a:cs typeface="Arial"/>
            </a:endParaRPr>
          </a:p>
          <a:p>
            <a:pPr defTabSz="914377">
              <a:defRPr/>
            </a:pPr>
            <a:endParaRPr lang="en-GB" sz="1400" b="0" i="0" u="none" strike="noStrike" kern="1200" cap="none" spc="0" normalizeH="0" baseline="0" noProof="0" dirty="0">
              <a:ln>
                <a:noFill/>
              </a:ln>
              <a:solidFill>
                <a:srgbClr val="000000"/>
              </a:solidFill>
              <a:effectLst/>
              <a:uLnTx/>
              <a:uFillTx/>
              <a:latin typeface="Arial"/>
              <a:cs typeface="Arial"/>
            </a:endParaRPr>
          </a:p>
          <a:p>
            <a:pPr defTabSz="914377">
              <a:defRPr/>
            </a:pPr>
            <a:endParaRPr lang="en-GB" sz="1400" dirty="0">
              <a:solidFill>
                <a:srgbClr val="000000"/>
              </a:solidFill>
              <a:latin typeface="Arial"/>
              <a:cs typeface="Arial"/>
            </a:endParaRPr>
          </a:p>
          <a:p>
            <a:pPr defTabSz="914377">
              <a:defRPr/>
            </a:pPr>
            <a:endParaRPr lang="en-GB" sz="1400" b="0" i="0" u="none" strike="noStrike" kern="1200" cap="none" spc="0" normalizeH="0" baseline="0" noProof="0" dirty="0">
              <a:ln>
                <a:noFill/>
              </a:ln>
              <a:solidFill>
                <a:srgbClr val="000000"/>
              </a:solidFill>
              <a:effectLst/>
              <a:uLnTx/>
              <a:uFillTx/>
              <a:latin typeface="Arial"/>
              <a:cs typeface="Arial"/>
            </a:endParaRPr>
          </a:p>
          <a:p>
            <a:pPr defTabSz="914377">
              <a:defRPr/>
            </a:pPr>
            <a:endParaRPr lang="en-GB" sz="1400" dirty="0">
              <a:solidFill>
                <a:srgbClr val="000000"/>
              </a:solidFill>
              <a:latin typeface="Arial"/>
              <a:cs typeface="Arial"/>
            </a:endParaRPr>
          </a:p>
          <a:p>
            <a:pPr defTabSz="914377">
              <a:defRPr/>
            </a:pPr>
            <a:endParaRPr lang="en-GB" sz="1400" b="0" i="0" u="none" strike="noStrike" kern="1200" cap="none" spc="0" normalizeH="0" baseline="0" noProof="0" dirty="0">
              <a:ln>
                <a:noFill/>
              </a:ln>
              <a:solidFill>
                <a:srgbClr val="000000"/>
              </a:solidFill>
              <a:effectLst/>
              <a:uLnTx/>
              <a:uFillTx/>
              <a:latin typeface="Arial"/>
              <a:cs typeface="Arial"/>
            </a:endParaRPr>
          </a:p>
        </p:txBody>
      </p:sp>
      <p:sp>
        <p:nvSpPr>
          <p:cNvPr id="9" name="Text Placeholder 8">
            <a:extLst>
              <a:ext uri="{FF2B5EF4-FFF2-40B4-BE49-F238E27FC236}">
                <a16:creationId xmlns:a16="http://schemas.microsoft.com/office/drawing/2014/main" id="{0870D5AD-DD40-A11E-BA92-6EB0B65235BD}"/>
              </a:ext>
            </a:extLst>
          </p:cNvPr>
          <p:cNvSpPr>
            <a:spLocks noGrp="1"/>
          </p:cNvSpPr>
          <p:nvPr>
            <p:ph type="body" sz="quarter" idx="14"/>
          </p:nvPr>
        </p:nvSpPr>
        <p:spPr>
          <a:xfrm>
            <a:off x="9746393" y="2138558"/>
            <a:ext cx="2068233" cy="2929553"/>
          </a:xfrm>
        </p:spPr>
        <p:txBody>
          <a:bodyPr>
            <a:normAutofit fontScale="92500" lnSpcReduction="10000"/>
          </a:bodyPr>
          <a:lstStyle/>
          <a:p>
            <a:pPr marL="0" indent="0" defTabSz="914377">
              <a:lnSpc>
                <a:spcPct val="110000"/>
              </a:lnSpc>
              <a:buNone/>
              <a:defRPr/>
            </a:pPr>
            <a:r>
              <a:rPr lang="en-GB" sz="1400" dirty="0">
                <a:solidFill>
                  <a:srgbClr val="000000"/>
                </a:solidFill>
                <a:latin typeface="Arial"/>
                <a:cs typeface="Arial"/>
              </a:rPr>
              <a:t>"An </a:t>
            </a:r>
            <a:r>
              <a:rPr lang="en-GB" sz="1400" b="1" dirty="0">
                <a:solidFill>
                  <a:srgbClr val="000000"/>
                </a:solidFill>
                <a:latin typeface="Arial"/>
                <a:cs typeface="Arial"/>
              </a:rPr>
              <a:t>imbalance of money and resources,</a:t>
            </a:r>
            <a:r>
              <a:rPr lang="en-GB" sz="1400" dirty="0">
                <a:solidFill>
                  <a:srgbClr val="000000"/>
                </a:solidFill>
                <a:latin typeface="Arial"/>
                <a:cs typeface="Arial"/>
              </a:rPr>
              <a:t> distributed unfairly. Some people having excess, and others not enough</a:t>
            </a:r>
            <a:r>
              <a:rPr lang="en-GB" sz="1400" b="1" dirty="0">
                <a:solidFill>
                  <a:srgbClr val="000000"/>
                </a:solidFill>
                <a:latin typeface="Arial"/>
                <a:cs typeface="Arial"/>
              </a:rPr>
              <a:t>.</a:t>
            </a:r>
            <a:r>
              <a:rPr lang="en-GB" sz="1400" dirty="0">
                <a:solidFill>
                  <a:srgbClr val="000000"/>
                </a:solidFill>
                <a:latin typeface="Arial"/>
                <a:cs typeface="Arial"/>
              </a:rPr>
              <a:t> People are also </a:t>
            </a:r>
            <a:r>
              <a:rPr lang="en-GB" sz="1400" b="1" dirty="0">
                <a:solidFill>
                  <a:srgbClr val="000000"/>
                </a:solidFill>
                <a:latin typeface="Arial"/>
                <a:cs typeface="Arial"/>
              </a:rPr>
              <a:t>treated differently </a:t>
            </a:r>
            <a:r>
              <a:rPr lang="en-GB" sz="1400" dirty="0">
                <a:solidFill>
                  <a:srgbClr val="000000"/>
                </a:solidFill>
                <a:latin typeface="Arial"/>
                <a:cs typeface="Arial"/>
              </a:rPr>
              <a:t>or given different opportunities depending on social background, ethnicity or identity."</a:t>
            </a:r>
            <a:endParaRPr lang="en-US" sz="1400" dirty="0">
              <a:solidFill>
                <a:srgbClr val="000000"/>
              </a:solidFill>
              <a:latin typeface="Arial"/>
              <a:cs typeface="Arial"/>
            </a:endParaRPr>
          </a:p>
          <a:p>
            <a:pPr marL="0" indent="0" algn="r" defTabSz="914377">
              <a:lnSpc>
                <a:spcPct val="110000"/>
              </a:lnSpc>
              <a:buNone/>
              <a:defRPr/>
            </a:pPr>
            <a:r>
              <a:rPr lang="en-GB" sz="1400" dirty="0">
                <a:solidFill>
                  <a:srgbClr val="000000"/>
                </a:solidFill>
                <a:latin typeface="Arial"/>
                <a:cs typeface="Arial"/>
              </a:rPr>
              <a:t>(Secondary school student)</a:t>
            </a:r>
            <a:endParaRPr lang="en-GB" sz="1400" b="0" i="0" u="none" strike="noStrike" kern="1200" cap="none" spc="0" normalizeH="0" baseline="0" noProof="0" dirty="0">
              <a:ln>
                <a:noFill/>
              </a:ln>
              <a:solidFill>
                <a:srgbClr val="000000"/>
              </a:solidFill>
              <a:effectLst/>
              <a:uLnTx/>
              <a:uFillTx/>
              <a:latin typeface="Arial"/>
              <a:cs typeface="Arial"/>
            </a:endParaRPr>
          </a:p>
        </p:txBody>
      </p:sp>
    </p:spTree>
    <p:extLst>
      <p:ext uri="{BB962C8B-B14F-4D97-AF65-F5344CB8AC3E}">
        <p14:creationId xmlns:p14="http://schemas.microsoft.com/office/powerpoint/2010/main" val="352725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00F2A-B53F-162D-E91B-8C9BDD1407FF}"/>
              </a:ext>
            </a:extLst>
          </p:cNvPr>
          <p:cNvSpPr>
            <a:spLocks noGrp="1"/>
          </p:cNvSpPr>
          <p:nvPr>
            <p:ph type="title"/>
          </p:nvPr>
        </p:nvSpPr>
        <p:spPr>
          <a:xfrm>
            <a:off x="338328" y="365125"/>
            <a:ext cx="11015472" cy="549275"/>
          </a:xfrm>
        </p:spPr>
        <p:txBody>
          <a:bodyPr>
            <a:normAutofit/>
          </a:bodyPr>
          <a:lstStyle/>
          <a:p>
            <a:r>
              <a:rPr lang="en-GB" sz="2800" b="1" dirty="0">
                <a:solidFill>
                  <a:srgbClr val="FF0000"/>
                </a:solidFill>
                <a:latin typeface="Arial"/>
                <a:cs typeface="Arial"/>
              </a:rPr>
              <a:t>Top priorities: Affordable housing and safety</a:t>
            </a:r>
            <a:endParaRPr lang="en-US" sz="2800" dirty="0"/>
          </a:p>
        </p:txBody>
      </p:sp>
      <p:pic>
        <p:nvPicPr>
          <p:cNvPr id="21" name="Picture Placeholder 20" descr="A vertical bar graph depicts the response to the question that reads, &quot;What do you think we can do to improve life in Islington together? Tell us your priorities below&quot;. The horizontal axis represents the priorities, and the vertical axis represents the percentage with values ranging from 0 to 100 in increments of 100. The various priorities and the percentage are as follows. Affordable, decent, secure home (1086): 70 percent (Confidence interval between 68 and 72); reduced anti-social behaviour (851): 55 percent (Confidence interval between 52 and 57); Initiatives and opportunities for young people (776): 50 percent (Confidence interval between 48 and 52); Cleaner streets and green spaces (758): 49 percent (Confidence interval between 47 and 51); Initiatives to support people's mental health (673): 43 percent (Confidence interval between 40 and 45); Well paid job with a prospectus (627): 40 percent (Confidence interval between 38 and 43); Multi-cultural community events and spaces (519): 33 percent (Confidence interval between 30 and 35); Initiatives to tackle climate emergency locally (449): 29 percent (Confidence interval between 27 and 31); Other (377): 24 percent (Confidence interval between 22 and 27). The values mentioned are approximate. Note: The number of respondents in the survey is 1561. They could pick multiple answers. The source for the data: &quot;Let's talk Islington Online survey&quot; from November 2021 to March 2022.">
            <a:extLst>
              <a:ext uri="{FF2B5EF4-FFF2-40B4-BE49-F238E27FC236}">
                <a16:creationId xmlns:a16="http://schemas.microsoft.com/office/drawing/2014/main" id="{A09947BF-E660-4EF8-57B6-44B16D12B229}"/>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82" b="382"/>
          <a:stretch>
            <a:fillRect/>
          </a:stretch>
        </p:blipFill>
        <p:spPr>
          <a:xfrm>
            <a:off x="359225" y="1062274"/>
            <a:ext cx="7566050" cy="4383486"/>
          </a:xfrm>
        </p:spPr>
      </p:pic>
      <p:sp>
        <p:nvSpPr>
          <p:cNvPr id="8" name="Text Placeholder 7">
            <a:extLst>
              <a:ext uri="{FF2B5EF4-FFF2-40B4-BE49-F238E27FC236}">
                <a16:creationId xmlns:a16="http://schemas.microsoft.com/office/drawing/2014/main" id="{E894CD02-4AFF-4F9B-B829-EE089DC24900}"/>
              </a:ext>
            </a:extLst>
          </p:cNvPr>
          <p:cNvSpPr>
            <a:spLocks noGrp="1"/>
          </p:cNvSpPr>
          <p:nvPr>
            <p:ph type="body" sz="quarter" idx="10"/>
          </p:nvPr>
        </p:nvSpPr>
        <p:spPr>
          <a:xfrm>
            <a:off x="8061960" y="914401"/>
            <a:ext cx="3737737" cy="1069534"/>
          </a:xfrm>
        </p:spPr>
        <p:txBody>
          <a:bodyPr>
            <a:normAutofit fontScale="85000" lnSpcReduction="10000"/>
          </a:bodyPr>
          <a:lstStyle/>
          <a:p>
            <a:pPr>
              <a:lnSpc>
                <a:spcPct val="110000"/>
              </a:lnSpc>
            </a:pPr>
            <a:r>
              <a:rPr kumimoji="0" lang="en-GB" sz="1600" b="1" i="0" u="none" strike="noStrike" kern="1200" cap="none" spc="0" normalizeH="0" baseline="0" noProof="0" dirty="0">
                <a:ln>
                  <a:noFill/>
                </a:ln>
                <a:effectLst/>
                <a:uLnTx/>
                <a:uFillTx/>
                <a:latin typeface="Arial"/>
                <a:ea typeface="+mn-ea"/>
                <a:cs typeface="Arial"/>
              </a:rPr>
              <a:t>Housing and safety </a:t>
            </a:r>
            <a:r>
              <a:rPr kumimoji="0" lang="en-GB" sz="1600" b="0" i="0" u="none" strike="noStrike" kern="1200" cap="none" spc="0" normalizeH="0" baseline="0" noProof="0" dirty="0">
                <a:ln>
                  <a:noFill/>
                </a:ln>
                <a:solidFill>
                  <a:prstClr val="black"/>
                </a:solidFill>
                <a:effectLst/>
                <a:uLnTx/>
                <a:uFillTx/>
                <a:latin typeface="Arial"/>
                <a:ea typeface="+mn-ea"/>
                <a:cs typeface="Arial"/>
              </a:rPr>
              <a:t>were the top priorities among both VCS workshop participants and survey respondents across gender, ethnic groups and disability status.</a:t>
            </a:r>
            <a:endParaRPr lang="en-US" sz="1600" dirty="0"/>
          </a:p>
        </p:txBody>
      </p:sp>
      <p:sp>
        <p:nvSpPr>
          <p:cNvPr id="3" name="Rounded Rectangular Callout 10">
            <a:extLst>
              <a:ext uri="{FF2B5EF4-FFF2-40B4-BE49-F238E27FC236}">
                <a16:creationId xmlns:a16="http://schemas.microsoft.com/office/drawing/2014/main" id="{8FF88D03-020C-E293-3B35-7E6542181132}"/>
              </a:ext>
              <a:ext uri="{C183D7F6-B498-43B3-948B-1728B52AA6E4}">
                <adec:decorative xmlns:adec="http://schemas.microsoft.com/office/drawing/2017/decorative" val="1"/>
              </a:ext>
            </a:extLst>
          </p:cNvPr>
          <p:cNvSpPr/>
          <p:nvPr/>
        </p:nvSpPr>
        <p:spPr>
          <a:xfrm>
            <a:off x="7770266" y="2044347"/>
            <a:ext cx="4235958" cy="2009061"/>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p:txBody>
      </p:sp>
      <p:sp>
        <p:nvSpPr>
          <p:cNvPr id="6" name="Text Placeholder 5">
            <a:extLst>
              <a:ext uri="{FF2B5EF4-FFF2-40B4-BE49-F238E27FC236}">
                <a16:creationId xmlns:a16="http://schemas.microsoft.com/office/drawing/2014/main" id="{81781DAB-69FC-12FE-5567-2387C52B181F}"/>
              </a:ext>
            </a:extLst>
          </p:cNvPr>
          <p:cNvSpPr>
            <a:spLocks noGrp="1"/>
          </p:cNvSpPr>
          <p:nvPr>
            <p:ph type="body" sz="quarter" idx="11"/>
          </p:nvPr>
        </p:nvSpPr>
        <p:spPr>
          <a:xfrm>
            <a:off x="7843995" y="2153921"/>
            <a:ext cx="4045097" cy="1737360"/>
          </a:xfrm>
        </p:spPr>
        <p:txBody>
          <a:bodyPr>
            <a:noAutofit/>
          </a:bodyPr>
          <a:lstStyle/>
          <a:p>
            <a:pPr>
              <a:lnSpc>
                <a:spcPct val="100000"/>
              </a:lnSpc>
            </a:pPr>
            <a:r>
              <a:rPr lang="en-GB" sz="1400" dirty="0">
                <a:latin typeface="Arial"/>
                <a:cs typeface="Arial"/>
              </a:rPr>
              <a:t>“…</a:t>
            </a:r>
            <a:r>
              <a:rPr lang="en-GB" sz="1400" b="1" dirty="0">
                <a:latin typeface="Arial"/>
                <a:cs typeface="Arial"/>
              </a:rPr>
              <a:t>I [was] able to rent a flat when I first arrived in 2013. I had to downsize to a room at the age of 30</a:t>
            </a:r>
            <a:r>
              <a:rPr lang="en-GB" sz="1400" dirty="0">
                <a:latin typeface="Arial"/>
                <a:cs typeface="Arial"/>
              </a:rPr>
              <a:t> six years ago. …Right now I am being evicted for the second time in 18 months</a:t>
            </a:r>
            <a:r>
              <a:rPr lang="en-GB" sz="1400" b="1" dirty="0">
                <a:latin typeface="Arial"/>
                <a:cs typeface="Arial"/>
              </a:rPr>
              <a:t> </a:t>
            </a:r>
            <a:r>
              <a:rPr lang="en-GB" sz="1400" dirty="0">
                <a:latin typeface="Arial"/>
                <a:cs typeface="Arial"/>
              </a:rPr>
              <a:t>on a whim of the landlord. …</a:t>
            </a:r>
            <a:r>
              <a:rPr lang="en-GB" sz="1400" b="1" dirty="0">
                <a:latin typeface="Arial"/>
                <a:cs typeface="Arial"/>
              </a:rPr>
              <a:t>I am fully employed, have been working for the NHS in the community </a:t>
            </a:r>
            <a:r>
              <a:rPr lang="en-GB" sz="1400" dirty="0">
                <a:latin typeface="Arial"/>
                <a:cs typeface="Arial"/>
              </a:rPr>
              <a:t>for the last 4 years….”</a:t>
            </a:r>
          </a:p>
          <a:p>
            <a:pPr algn="r">
              <a:lnSpc>
                <a:spcPct val="100000"/>
              </a:lnSpc>
              <a:spcBef>
                <a:spcPts val="0"/>
              </a:spcBef>
            </a:pPr>
            <a:r>
              <a:rPr lang="en-GB" sz="1400" dirty="0">
                <a:latin typeface="Arial"/>
                <a:cs typeface="Arial"/>
              </a:rPr>
              <a:t>(Female, Other ethnicity, £20-39K)</a:t>
            </a:r>
            <a:endParaRPr lang="en-US" sz="1400" dirty="0"/>
          </a:p>
        </p:txBody>
      </p:sp>
      <p:sp>
        <p:nvSpPr>
          <p:cNvPr id="4" name="Rounded Rectangular Callout 11">
            <a:extLst>
              <a:ext uri="{FF2B5EF4-FFF2-40B4-BE49-F238E27FC236}">
                <a16:creationId xmlns:a16="http://schemas.microsoft.com/office/drawing/2014/main" id="{1D3BB1B2-FCC2-0E5A-009D-22E223DA13D0}"/>
              </a:ext>
              <a:ext uri="{C183D7F6-B498-43B3-948B-1728B52AA6E4}">
                <adec:decorative xmlns:adec="http://schemas.microsoft.com/office/drawing/2017/decorative" val="1"/>
              </a:ext>
            </a:extLst>
          </p:cNvPr>
          <p:cNvSpPr/>
          <p:nvPr/>
        </p:nvSpPr>
        <p:spPr>
          <a:xfrm>
            <a:off x="4598388" y="4949404"/>
            <a:ext cx="3582836" cy="1310997"/>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GB" sz="1400" dirty="0">
              <a:latin typeface="Arial"/>
              <a:cs typeface="Arial"/>
            </a:endParaRPr>
          </a:p>
          <a:p>
            <a:pPr defTabSz="914377">
              <a:spcAft>
                <a:spcPts val="600"/>
              </a:spcAft>
              <a:defRPr/>
            </a:pPr>
            <a:endParaRPr lang="en-GB" sz="1400" dirty="0">
              <a:latin typeface="Arial"/>
              <a:cs typeface="Arial"/>
            </a:endParaRPr>
          </a:p>
          <a:p>
            <a:pPr defTabSz="914377">
              <a:spcAft>
                <a:spcPts val="600"/>
              </a:spcAft>
              <a:defRPr/>
            </a:pPr>
            <a:endParaRPr lang="en-GB" sz="1400" dirty="0">
              <a:latin typeface="Arial"/>
              <a:cs typeface="Arial"/>
            </a:endParaRPr>
          </a:p>
          <a:p>
            <a:pPr defTabSz="914377">
              <a:spcAft>
                <a:spcPts val="600"/>
              </a:spcAft>
              <a:defRPr/>
            </a:pPr>
            <a:endParaRPr lang="en-GB" sz="1400" dirty="0">
              <a:latin typeface="Arial"/>
              <a:cs typeface="Arial"/>
            </a:endParaRPr>
          </a:p>
        </p:txBody>
      </p:sp>
      <p:sp>
        <p:nvSpPr>
          <p:cNvPr id="9" name="Text Placeholder 8">
            <a:extLst>
              <a:ext uri="{FF2B5EF4-FFF2-40B4-BE49-F238E27FC236}">
                <a16:creationId xmlns:a16="http://schemas.microsoft.com/office/drawing/2014/main" id="{E244AD0E-F611-3DEC-3BF6-438ADBCF446D}"/>
              </a:ext>
            </a:extLst>
          </p:cNvPr>
          <p:cNvSpPr>
            <a:spLocks noGrp="1"/>
          </p:cNvSpPr>
          <p:nvPr>
            <p:ph type="body" sz="quarter" idx="14"/>
          </p:nvPr>
        </p:nvSpPr>
        <p:spPr>
          <a:xfrm>
            <a:off x="4700400" y="5035481"/>
            <a:ext cx="3293218" cy="1224920"/>
          </a:xfrm>
        </p:spPr>
        <p:txBody>
          <a:bodyPr>
            <a:noAutofit/>
          </a:bodyPr>
          <a:lstStyle/>
          <a:p>
            <a:pPr marL="0" indent="0" defTabSz="914377">
              <a:lnSpc>
                <a:spcPct val="100000"/>
              </a:lnSpc>
              <a:spcAft>
                <a:spcPts val="600"/>
              </a:spcAft>
              <a:buNone/>
              <a:defRPr/>
            </a:pPr>
            <a:r>
              <a:rPr lang="en-GB" sz="1400" dirty="0">
                <a:latin typeface="Arial"/>
                <a:ea typeface="+mn-lt"/>
                <a:cs typeface="Arial"/>
              </a:rPr>
              <a:t>"I cannot afford to buy a house, neither do I qualify for housing from the council so eventually I </a:t>
            </a:r>
            <a:r>
              <a:rPr lang="en-GB" sz="1400" b="1" dirty="0">
                <a:latin typeface="Arial"/>
                <a:ea typeface="+mn-lt"/>
                <a:cs typeface="Arial"/>
              </a:rPr>
              <a:t>will have to end up moving because rents are too high</a:t>
            </a:r>
            <a:r>
              <a:rPr lang="en-GB" sz="1400" dirty="0">
                <a:latin typeface="Arial"/>
                <a:ea typeface="+mn-lt"/>
                <a:cs typeface="Arial"/>
              </a:rPr>
              <a:t>."</a:t>
            </a:r>
          </a:p>
          <a:p>
            <a:pPr marL="0" indent="0" algn="r" defTabSz="914377">
              <a:lnSpc>
                <a:spcPct val="100000"/>
              </a:lnSpc>
              <a:spcBef>
                <a:spcPts val="0"/>
              </a:spcBef>
              <a:spcAft>
                <a:spcPts val="600"/>
              </a:spcAft>
              <a:buNone/>
              <a:defRPr/>
            </a:pPr>
            <a:r>
              <a:rPr lang="en-GB" sz="1400" dirty="0">
                <a:latin typeface="Arial"/>
                <a:cs typeface="Arial"/>
              </a:rPr>
              <a:t>(Resident, Manor Gardens)</a:t>
            </a:r>
            <a:endParaRPr lang="en-US" sz="1400" dirty="0"/>
          </a:p>
        </p:txBody>
      </p:sp>
      <p:sp>
        <p:nvSpPr>
          <p:cNvPr id="5" name="Rounded Rectangular Callout 11">
            <a:extLst>
              <a:ext uri="{FF2B5EF4-FFF2-40B4-BE49-F238E27FC236}">
                <a16:creationId xmlns:a16="http://schemas.microsoft.com/office/drawing/2014/main" id="{2B596264-CC0E-2015-0445-E3D010BC23C4}"/>
              </a:ext>
              <a:ext uri="{C183D7F6-B498-43B3-948B-1728B52AA6E4}">
                <adec:decorative xmlns:adec="http://schemas.microsoft.com/office/drawing/2017/decorative" val="1"/>
              </a:ext>
            </a:extLst>
          </p:cNvPr>
          <p:cNvSpPr/>
          <p:nvPr/>
        </p:nvSpPr>
        <p:spPr>
          <a:xfrm>
            <a:off x="8788265" y="4527880"/>
            <a:ext cx="3100828" cy="1634490"/>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GB" sz="1400" dirty="0">
              <a:latin typeface="Arial"/>
              <a:ea typeface="Calibri" panose="020F0502020204030204"/>
              <a:cs typeface="Calibri" panose="020F0502020204030204"/>
            </a:endParaRPr>
          </a:p>
          <a:p>
            <a:pPr defTabSz="914377">
              <a:spcAft>
                <a:spcPts val="600"/>
              </a:spcAft>
              <a:defRPr/>
            </a:pPr>
            <a:endParaRPr lang="en-GB" sz="1400" dirty="0">
              <a:latin typeface="Arial"/>
              <a:ea typeface="Calibri" panose="020F0502020204030204"/>
              <a:cs typeface="Calibri" panose="020F0502020204030204"/>
            </a:endParaRPr>
          </a:p>
          <a:p>
            <a:pPr defTabSz="914377">
              <a:spcAft>
                <a:spcPts val="600"/>
              </a:spcAft>
              <a:defRPr/>
            </a:pPr>
            <a:endParaRPr lang="en-GB" sz="1400" dirty="0">
              <a:latin typeface="Arial"/>
              <a:ea typeface="Calibri" panose="020F0502020204030204"/>
              <a:cs typeface="Calibri" panose="020F0502020204030204"/>
            </a:endParaRPr>
          </a:p>
          <a:p>
            <a:pPr defTabSz="914377">
              <a:spcAft>
                <a:spcPts val="600"/>
              </a:spcAft>
              <a:defRPr/>
            </a:pPr>
            <a:endParaRPr lang="en-GB" sz="1400" dirty="0">
              <a:latin typeface="Arial"/>
              <a:ea typeface="Calibri" panose="020F0502020204030204"/>
              <a:cs typeface="Calibri" panose="020F0502020204030204"/>
            </a:endParaRPr>
          </a:p>
          <a:p>
            <a:pPr defTabSz="914377">
              <a:spcAft>
                <a:spcPts val="600"/>
              </a:spcAft>
              <a:defRPr/>
            </a:pPr>
            <a:endParaRPr lang="en-GB" sz="1400" dirty="0">
              <a:latin typeface="Arial"/>
              <a:ea typeface="Calibri" panose="020F0502020204030204"/>
              <a:cs typeface="Calibri" panose="020F0502020204030204"/>
            </a:endParaRPr>
          </a:p>
        </p:txBody>
      </p:sp>
      <p:sp>
        <p:nvSpPr>
          <p:cNvPr id="7" name="Text Placeholder 6">
            <a:extLst>
              <a:ext uri="{FF2B5EF4-FFF2-40B4-BE49-F238E27FC236}">
                <a16:creationId xmlns:a16="http://schemas.microsoft.com/office/drawing/2014/main" id="{D743EE5E-2903-8E4F-7474-6FC103B91ABE}"/>
              </a:ext>
            </a:extLst>
          </p:cNvPr>
          <p:cNvSpPr>
            <a:spLocks noGrp="1"/>
          </p:cNvSpPr>
          <p:nvPr>
            <p:ph type="body" sz="quarter" idx="13"/>
          </p:nvPr>
        </p:nvSpPr>
        <p:spPr>
          <a:xfrm>
            <a:off x="8876839" y="4632102"/>
            <a:ext cx="2922858" cy="1530268"/>
          </a:xfrm>
        </p:spPr>
        <p:txBody>
          <a:bodyPr>
            <a:noAutofit/>
          </a:bodyPr>
          <a:lstStyle/>
          <a:p>
            <a:pPr marL="0" indent="0" defTabSz="914377">
              <a:lnSpc>
                <a:spcPct val="100000"/>
              </a:lnSpc>
              <a:spcAft>
                <a:spcPts val="600"/>
              </a:spcAft>
              <a:buNone/>
              <a:defRPr/>
            </a:pPr>
            <a:r>
              <a:rPr lang="en-GB" sz="1400" dirty="0">
                <a:latin typeface="Arial"/>
                <a:ea typeface="+mn-lt"/>
                <a:cs typeface="Arial"/>
              </a:rPr>
              <a:t>"There is a long-term impact of experiencing </a:t>
            </a:r>
            <a:r>
              <a:rPr lang="en-GB" sz="1400" b="1" dirty="0">
                <a:latin typeface="Arial"/>
                <a:ea typeface="+mn-lt"/>
                <a:cs typeface="Arial"/>
              </a:rPr>
              <a:t>antisocial behaviour.  It reduces you to vulnerability</a:t>
            </a:r>
            <a:r>
              <a:rPr lang="en-GB" sz="1400" dirty="0">
                <a:latin typeface="Arial"/>
                <a:ea typeface="+mn-lt"/>
                <a:cs typeface="Arial"/>
              </a:rPr>
              <a:t> and a feeling of not being safe in your home."</a:t>
            </a:r>
          </a:p>
          <a:p>
            <a:pPr marL="0" indent="0" algn="r" defTabSz="914377">
              <a:lnSpc>
                <a:spcPct val="100000"/>
              </a:lnSpc>
              <a:spcBef>
                <a:spcPts val="0"/>
              </a:spcBef>
              <a:spcAft>
                <a:spcPts val="600"/>
              </a:spcAft>
              <a:buNone/>
              <a:defRPr/>
            </a:pPr>
            <a:r>
              <a:rPr lang="en-GB" sz="1400" dirty="0">
                <a:latin typeface="Arial"/>
                <a:ea typeface="+mn-lt"/>
                <a:cs typeface="+mn-lt"/>
              </a:rPr>
              <a:t>(Holloway Neighbourhood Group)</a:t>
            </a:r>
            <a:endParaRPr lang="en-US" sz="1400" dirty="0"/>
          </a:p>
        </p:txBody>
      </p:sp>
    </p:spTree>
    <p:extLst>
      <p:ext uri="{BB962C8B-B14F-4D97-AF65-F5344CB8AC3E}">
        <p14:creationId xmlns:p14="http://schemas.microsoft.com/office/powerpoint/2010/main" val="1314403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B71F4-8BA7-FE95-F9DD-A7098F0AE3F0}"/>
              </a:ext>
            </a:extLst>
          </p:cNvPr>
          <p:cNvSpPr>
            <a:spLocks noGrp="1"/>
          </p:cNvSpPr>
          <p:nvPr>
            <p:ph type="title"/>
          </p:nvPr>
        </p:nvSpPr>
        <p:spPr>
          <a:xfrm>
            <a:off x="338328" y="300888"/>
            <a:ext cx="10515600" cy="479425"/>
          </a:xfrm>
        </p:spPr>
        <p:txBody>
          <a:bodyPr/>
          <a:lstStyle/>
          <a:p>
            <a:r>
              <a:rPr lang="en-GB" sz="2800" b="1" dirty="0">
                <a:solidFill>
                  <a:srgbClr val="FF0000"/>
                </a:solidFill>
                <a:latin typeface="Arial"/>
                <a:cs typeface="Arial"/>
              </a:rPr>
              <a:t>Aspects of people’s lives are interconnected</a:t>
            </a:r>
            <a:endParaRPr lang="en-US" dirty="0"/>
          </a:p>
        </p:txBody>
      </p:sp>
      <p:sp>
        <p:nvSpPr>
          <p:cNvPr id="3" name="Text Placeholder 2">
            <a:extLst>
              <a:ext uri="{FF2B5EF4-FFF2-40B4-BE49-F238E27FC236}">
                <a16:creationId xmlns:a16="http://schemas.microsoft.com/office/drawing/2014/main" id="{1C85A48A-6C72-A285-63F2-AA2910C737DF}"/>
              </a:ext>
            </a:extLst>
          </p:cNvPr>
          <p:cNvSpPr>
            <a:spLocks noGrp="1"/>
          </p:cNvSpPr>
          <p:nvPr>
            <p:ph type="body" sz="quarter" idx="10"/>
          </p:nvPr>
        </p:nvSpPr>
        <p:spPr>
          <a:xfrm>
            <a:off x="338328" y="914400"/>
            <a:ext cx="11750040" cy="349051"/>
          </a:xfrm>
        </p:spPr>
        <p:txBody>
          <a:bodyPr>
            <a:normAutofit/>
          </a:bodyPr>
          <a:lstStyle/>
          <a:p>
            <a:r>
              <a:rPr lang="en-GB" sz="1600" dirty="0">
                <a:latin typeface="Arial"/>
                <a:cs typeface="Arial"/>
              </a:rPr>
              <a:t>In both the survey and particularly in VCS discussions residents spoke about the interconnections across priority areas.</a:t>
            </a:r>
            <a:endParaRPr lang="en-US" sz="1600" dirty="0"/>
          </a:p>
        </p:txBody>
      </p:sp>
      <p:sp>
        <p:nvSpPr>
          <p:cNvPr id="16" name="Rounded Rectangular Callout 11">
            <a:extLst>
              <a:ext uri="{FF2B5EF4-FFF2-40B4-BE49-F238E27FC236}">
                <a16:creationId xmlns:a16="http://schemas.microsoft.com/office/drawing/2014/main" id="{BFF666E9-BAFF-245B-E705-88B85EE930DD}"/>
              </a:ext>
              <a:ext uri="{C183D7F6-B498-43B3-948B-1728B52AA6E4}">
                <adec:decorative xmlns:adec="http://schemas.microsoft.com/office/drawing/2017/decorative" val="1"/>
              </a:ext>
            </a:extLst>
          </p:cNvPr>
          <p:cNvSpPr/>
          <p:nvPr/>
        </p:nvSpPr>
        <p:spPr>
          <a:xfrm>
            <a:off x="276161" y="1787268"/>
            <a:ext cx="2994164" cy="2485787"/>
          </a:xfrm>
          <a:prstGeom prst="wedgeRoundRectCallout">
            <a:avLst>
              <a:gd name="adj1" fmla="val -22021"/>
              <a:gd name="adj2" fmla="val 59959"/>
              <a:gd name="adj3" fmla="val 16667"/>
            </a:avLst>
          </a:prstGeom>
          <a:solidFill>
            <a:schemeClr val="bg2"/>
          </a:solidFill>
        </p:spPr>
        <p:txBody>
          <a:bodyPr wrap="square" lIns="91440" tIns="45720" rIns="91440" bIns="45720" anchor="t">
            <a:spAutoFit/>
          </a:bodyPr>
          <a:lstStyle/>
          <a:p>
            <a:endParaRPr lang="en-GB" sz="1400" dirty="0">
              <a:latin typeface="Arial"/>
              <a:ea typeface="Calibri" panose="020F0502020204030204" pitchFamily="34" charset="0"/>
              <a:cs typeface="Arial"/>
            </a:endParaRPr>
          </a:p>
          <a:p>
            <a:endParaRPr lang="en-GB" sz="1400" dirty="0">
              <a:latin typeface="Arial"/>
              <a:ea typeface="Calibri" panose="020F0502020204030204" pitchFamily="34" charset="0"/>
              <a:cs typeface="Arial"/>
            </a:endParaRPr>
          </a:p>
          <a:p>
            <a:endParaRPr lang="en-GB" sz="1400" dirty="0">
              <a:latin typeface="Arial"/>
              <a:ea typeface="Calibri" panose="020F0502020204030204" pitchFamily="34" charset="0"/>
              <a:cs typeface="Arial"/>
            </a:endParaRPr>
          </a:p>
          <a:p>
            <a:endParaRPr lang="en-GB" sz="1400" dirty="0">
              <a:latin typeface="Arial"/>
              <a:ea typeface="Calibri" panose="020F0502020204030204" pitchFamily="34" charset="0"/>
              <a:cs typeface="Arial"/>
            </a:endParaRPr>
          </a:p>
          <a:p>
            <a:endParaRPr lang="en-GB" sz="1400" dirty="0">
              <a:latin typeface="Arial"/>
              <a:ea typeface="Calibri" panose="020F0502020204030204" pitchFamily="34" charset="0"/>
              <a:cs typeface="Arial"/>
            </a:endParaRPr>
          </a:p>
          <a:p>
            <a:endParaRPr lang="en-GB" sz="1400" dirty="0">
              <a:latin typeface="Arial"/>
              <a:ea typeface="Calibri" panose="020F0502020204030204" pitchFamily="34" charset="0"/>
              <a:cs typeface="Arial"/>
            </a:endParaRPr>
          </a:p>
          <a:p>
            <a:endParaRPr lang="en-GB" sz="1400" dirty="0">
              <a:latin typeface="Arial"/>
              <a:ea typeface="Calibri" panose="020F0502020204030204" pitchFamily="34" charset="0"/>
              <a:cs typeface="Arial"/>
            </a:endParaRPr>
          </a:p>
          <a:p>
            <a:endParaRPr lang="en-GB" sz="1400" dirty="0">
              <a:latin typeface="Arial"/>
              <a:ea typeface="Calibri" panose="020F0502020204030204" pitchFamily="34" charset="0"/>
              <a:cs typeface="Arial"/>
            </a:endParaRPr>
          </a:p>
          <a:p>
            <a:endParaRPr lang="en-GB" sz="1400" dirty="0">
              <a:latin typeface="Arial"/>
              <a:ea typeface="Calibri" panose="020F0502020204030204" pitchFamily="34" charset="0"/>
              <a:cs typeface="Arial"/>
            </a:endParaRPr>
          </a:p>
          <a:p>
            <a:endParaRPr lang="en-GB" sz="1400" dirty="0">
              <a:latin typeface="Arial"/>
              <a:ea typeface="Calibri" panose="020F0502020204030204" pitchFamily="34" charset="0"/>
              <a:cs typeface="Arial"/>
            </a:endParaRPr>
          </a:p>
        </p:txBody>
      </p:sp>
      <p:sp>
        <p:nvSpPr>
          <p:cNvPr id="4" name="Text Placeholder 3">
            <a:extLst>
              <a:ext uri="{FF2B5EF4-FFF2-40B4-BE49-F238E27FC236}">
                <a16:creationId xmlns:a16="http://schemas.microsoft.com/office/drawing/2014/main" id="{4266E839-F18B-2C92-8C23-378F6BB7FD27}"/>
              </a:ext>
            </a:extLst>
          </p:cNvPr>
          <p:cNvSpPr>
            <a:spLocks noGrp="1"/>
          </p:cNvSpPr>
          <p:nvPr>
            <p:ph type="body" sz="quarter" idx="11"/>
          </p:nvPr>
        </p:nvSpPr>
        <p:spPr>
          <a:xfrm>
            <a:off x="338328" y="1884784"/>
            <a:ext cx="2854242" cy="2231001"/>
          </a:xfrm>
        </p:spPr>
        <p:txBody>
          <a:bodyPr>
            <a:noAutofit/>
          </a:bodyPr>
          <a:lstStyle/>
          <a:p>
            <a:pPr>
              <a:lnSpc>
                <a:spcPct val="100000"/>
              </a:lnSpc>
            </a:pPr>
            <a:r>
              <a:rPr lang="en-GB" sz="1400" dirty="0">
                <a:latin typeface="Arial"/>
                <a:ea typeface="Calibri" panose="020F0502020204030204" pitchFamily="34" charset="0"/>
                <a:cs typeface="Arial"/>
              </a:rPr>
              <a:t>"We can </a:t>
            </a:r>
            <a:r>
              <a:rPr lang="en-GB" sz="1400" b="1" dirty="0">
                <a:latin typeface="Arial"/>
                <a:ea typeface="Calibri" panose="020F0502020204030204" pitchFamily="34" charset="0"/>
                <a:cs typeface="Arial"/>
              </a:rPr>
              <a:t>reduce the mental and physical health impacts </a:t>
            </a:r>
            <a:r>
              <a:rPr lang="en-GB" sz="1400" dirty="0">
                <a:latin typeface="Arial"/>
                <a:ea typeface="Calibri" panose="020F0502020204030204" pitchFamily="34" charset="0"/>
                <a:cs typeface="Arial"/>
              </a:rPr>
              <a:t>of poor environment, noise, litter, ASB, addiction, and poverty by investing in </a:t>
            </a:r>
            <a:r>
              <a:rPr lang="en-GB" sz="1400" b="1" dirty="0">
                <a:latin typeface="Arial"/>
                <a:ea typeface="Calibri" panose="020F0502020204030204" pitchFamily="34" charset="0"/>
                <a:cs typeface="Arial"/>
              </a:rPr>
              <a:t>early intervention</a:t>
            </a:r>
            <a:r>
              <a:rPr lang="en-GB" sz="1400" dirty="0">
                <a:latin typeface="Arial"/>
                <a:ea typeface="Calibri" panose="020F0502020204030204" pitchFamily="34" charset="0"/>
                <a:cs typeface="Arial"/>
              </a:rPr>
              <a:t>.  This would save money in the long run with reduced need for social support and prisons, etc.“</a:t>
            </a:r>
          </a:p>
          <a:p>
            <a:pPr algn="r">
              <a:lnSpc>
                <a:spcPct val="100000"/>
              </a:lnSpc>
            </a:pPr>
            <a:r>
              <a:rPr lang="en-GB" sz="1400" dirty="0">
                <a:latin typeface="Arial"/>
                <a:ea typeface="Calibri" panose="020F0502020204030204" pitchFamily="34" charset="0"/>
                <a:cs typeface="Arial"/>
              </a:rPr>
              <a:t>(Female, mixed ethnicity,</a:t>
            </a:r>
          </a:p>
          <a:p>
            <a:pPr algn="r">
              <a:lnSpc>
                <a:spcPct val="100000"/>
              </a:lnSpc>
              <a:spcBef>
                <a:spcPts val="0"/>
              </a:spcBef>
            </a:pPr>
            <a:r>
              <a:rPr lang="en-GB" sz="1400" dirty="0">
                <a:latin typeface="Arial"/>
                <a:ea typeface="Calibri" panose="020F0502020204030204" pitchFamily="34" charset="0"/>
                <a:cs typeface="Arial"/>
              </a:rPr>
              <a:t>45-64, £40-59K)</a:t>
            </a:r>
            <a:endParaRPr lang="en-US" sz="1400" dirty="0"/>
          </a:p>
        </p:txBody>
      </p:sp>
      <p:sp>
        <p:nvSpPr>
          <p:cNvPr id="20" name="Rounded Rectangular Callout 11">
            <a:extLst>
              <a:ext uri="{FF2B5EF4-FFF2-40B4-BE49-F238E27FC236}">
                <a16:creationId xmlns:a16="http://schemas.microsoft.com/office/drawing/2014/main" id="{E69E1EE1-3DA2-3A1A-C727-F4C7663F583B}"/>
              </a:ext>
              <a:ext uri="{C183D7F6-B498-43B3-948B-1728B52AA6E4}">
                <adec:decorative xmlns:adec="http://schemas.microsoft.com/office/drawing/2017/decorative" val="1"/>
              </a:ext>
            </a:extLst>
          </p:cNvPr>
          <p:cNvSpPr/>
          <p:nvPr/>
        </p:nvSpPr>
        <p:spPr>
          <a:xfrm>
            <a:off x="3479024" y="1591174"/>
            <a:ext cx="2994164" cy="1293971"/>
          </a:xfrm>
          <a:prstGeom prst="wedgeRoundRectCallout">
            <a:avLst>
              <a:gd name="adj1" fmla="val -22021"/>
              <a:gd name="adj2" fmla="val 59959"/>
              <a:gd name="adj3" fmla="val 16667"/>
            </a:avLst>
          </a:prstGeom>
          <a:solidFill>
            <a:schemeClr val="bg2"/>
          </a:solidFill>
        </p:spPr>
        <p:txBody>
          <a:bodyPr wrap="square" lIns="91440" tIns="45720" rIns="91440" bIns="45720" anchor="t">
            <a:spAutoFit/>
          </a:bodyPr>
          <a:lstStyle/>
          <a:p>
            <a:endParaRPr lang="en-GB" sz="1400" dirty="0">
              <a:latin typeface="Arial"/>
              <a:ea typeface="Calibri" panose="020F0502020204030204" pitchFamily="34" charset="0"/>
              <a:cs typeface="Arial"/>
            </a:endParaRPr>
          </a:p>
          <a:p>
            <a:endParaRPr lang="en-GB" sz="1400" dirty="0">
              <a:latin typeface="Arial"/>
              <a:ea typeface="Calibri" panose="020F0502020204030204" pitchFamily="34" charset="0"/>
              <a:cs typeface="Arial"/>
            </a:endParaRPr>
          </a:p>
          <a:p>
            <a:endParaRPr lang="en-GB" sz="1400" dirty="0">
              <a:latin typeface="Arial"/>
              <a:ea typeface="Calibri" panose="020F0502020204030204" pitchFamily="34" charset="0"/>
              <a:cs typeface="Arial"/>
            </a:endParaRPr>
          </a:p>
          <a:p>
            <a:endParaRPr lang="en-GB" sz="1400" dirty="0">
              <a:latin typeface="Arial"/>
              <a:ea typeface="Calibri" panose="020F0502020204030204" pitchFamily="34" charset="0"/>
              <a:cs typeface="Arial"/>
            </a:endParaRPr>
          </a:p>
          <a:p>
            <a:endParaRPr lang="en-GB" sz="1400" dirty="0">
              <a:latin typeface="Arial"/>
              <a:ea typeface="Calibri" panose="020F0502020204030204" pitchFamily="34" charset="0"/>
              <a:cs typeface="Arial"/>
            </a:endParaRPr>
          </a:p>
        </p:txBody>
      </p:sp>
      <p:sp>
        <p:nvSpPr>
          <p:cNvPr id="6" name="Text Placeholder 5">
            <a:extLst>
              <a:ext uri="{FF2B5EF4-FFF2-40B4-BE49-F238E27FC236}">
                <a16:creationId xmlns:a16="http://schemas.microsoft.com/office/drawing/2014/main" id="{CA09CD5B-F05C-7FD2-5177-6BB282B2E84E}"/>
              </a:ext>
            </a:extLst>
          </p:cNvPr>
          <p:cNvSpPr>
            <a:spLocks noGrp="1"/>
          </p:cNvSpPr>
          <p:nvPr>
            <p:ph type="body" sz="quarter" idx="13"/>
          </p:nvPr>
        </p:nvSpPr>
        <p:spPr>
          <a:xfrm>
            <a:off x="3580414" y="1590498"/>
            <a:ext cx="2782557" cy="1209798"/>
          </a:xfrm>
        </p:spPr>
        <p:txBody>
          <a:bodyPr>
            <a:noAutofit/>
          </a:bodyPr>
          <a:lstStyle/>
          <a:p>
            <a:pPr marL="0" indent="0">
              <a:lnSpc>
                <a:spcPct val="100000"/>
              </a:lnSpc>
              <a:buNone/>
            </a:pPr>
            <a:r>
              <a:rPr lang="en-GB" sz="1400" dirty="0">
                <a:latin typeface="Arial"/>
                <a:ea typeface="Calibri" panose="020F0502020204030204" pitchFamily="34" charset="0"/>
                <a:cs typeface="Arial"/>
              </a:rPr>
              <a:t>“Community activities, mental health and wellbeing – I think these two go </a:t>
            </a:r>
            <a:r>
              <a:rPr lang="en-GB" sz="1400" b="1" dirty="0">
                <a:latin typeface="Arial"/>
                <a:ea typeface="Calibri" panose="020F0502020204030204" pitchFamily="34" charset="0"/>
                <a:cs typeface="Arial"/>
              </a:rPr>
              <a:t>hand in hand </a:t>
            </a:r>
            <a:r>
              <a:rPr lang="en-GB" sz="1400" dirty="0">
                <a:latin typeface="Arial"/>
                <a:ea typeface="Calibri" panose="020F0502020204030204" pitchFamily="34" charset="0"/>
                <a:cs typeface="Arial"/>
              </a:rPr>
              <a:t>as one issue.”</a:t>
            </a:r>
          </a:p>
          <a:p>
            <a:pPr marL="0" indent="0" algn="r">
              <a:lnSpc>
                <a:spcPct val="100000"/>
              </a:lnSpc>
              <a:buNone/>
            </a:pPr>
            <a:r>
              <a:rPr lang="en-GB" sz="1400" dirty="0">
                <a:latin typeface="Arial"/>
                <a:ea typeface="Calibri" panose="020F0502020204030204" pitchFamily="34" charset="0"/>
                <a:cs typeface="Arial"/>
              </a:rPr>
              <a:t>(Eagle Recovery member)</a:t>
            </a:r>
            <a:endParaRPr lang="en-US" sz="1400" dirty="0"/>
          </a:p>
        </p:txBody>
      </p:sp>
      <p:sp>
        <p:nvSpPr>
          <p:cNvPr id="18" name="Rounded Rectangular Callout 11">
            <a:extLst>
              <a:ext uri="{FF2B5EF4-FFF2-40B4-BE49-F238E27FC236}">
                <a16:creationId xmlns:a16="http://schemas.microsoft.com/office/drawing/2014/main" id="{26D7FA46-45F5-A5C7-E0B9-2BC6B3D18B0E}"/>
              </a:ext>
              <a:ext uri="{C183D7F6-B498-43B3-948B-1728B52AA6E4}">
                <adec:decorative xmlns:adec="http://schemas.microsoft.com/office/drawing/2017/decorative" val="1"/>
              </a:ext>
            </a:extLst>
          </p:cNvPr>
          <p:cNvSpPr/>
          <p:nvPr/>
        </p:nvSpPr>
        <p:spPr>
          <a:xfrm>
            <a:off x="8182628" y="1547982"/>
            <a:ext cx="3691431" cy="1021556"/>
          </a:xfrm>
          <a:prstGeom prst="wedgeRoundRectCallout">
            <a:avLst/>
          </a:prstGeom>
          <a:solidFill>
            <a:schemeClr val="bg2"/>
          </a:solidFill>
        </p:spPr>
        <p:txBody>
          <a:bodyPr wrap="square" lIns="91440" tIns="45720" rIns="91440" bIns="45720" anchor="t">
            <a:spAutoFit/>
          </a:bodyPr>
          <a:lstStyle/>
          <a:p>
            <a:pPr defTabSz="914377">
              <a:defRPr/>
            </a:pPr>
            <a:endParaRPr lang="en-US" dirty="0">
              <a:latin typeface="Arial"/>
              <a:cs typeface="Calibri"/>
            </a:endParaRPr>
          </a:p>
          <a:p>
            <a:pPr defTabSz="914377">
              <a:defRPr/>
            </a:pPr>
            <a:endParaRPr lang="en-US" dirty="0">
              <a:latin typeface="Arial"/>
              <a:cs typeface="Calibri"/>
            </a:endParaRPr>
          </a:p>
          <a:p>
            <a:pPr defTabSz="914377">
              <a:defRPr/>
            </a:pPr>
            <a:endParaRPr lang="en-US" dirty="0">
              <a:latin typeface="Arial"/>
              <a:cs typeface="Calibri"/>
            </a:endParaRPr>
          </a:p>
        </p:txBody>
      </p:sp>
      <p:sp>
        <p:nvSpPr>
          <p:cNvPr id="7" name="Text Placeholder 6">
            <a:extLst>
              <a:ext uri="{FF2B5EF4-FFF2-40B4-BE49-F238E27FC236}">
                <a16:creationId xmlns:a16="http://schemas.microsoft.com/office/drawing/2014/main" id="{F4B7B90B-7EFC-EB6B-1BFB-C5037B425F31}"/>
              </a:ext>
            </a:extLst>
          </p:cNvPr>
          <p:cNvSpPr>
            <a:spLocks noGrp="1"/>
          </p:cNvSpPr>
          <p:nvPr>
            <p:ph type="body" sz="quarter" idx="14"/>
          </p:nvPr>
        </p:nvSpPr>
        <p:spPr>
          <a:xfrm>
            <a:off x="8262753" y="1642621"/>
            <a:ext cx="3532551" cy="888351"/>
          </a:xfrm>
        </p:spPr>
        <p:txBody>
          <a:bodyPr>
            <a:noAutofit/>
          </a:bodyPr>
          <a:lstStyle/>
          <a:p>
            <a:pPr marL="0" indent="0">
              <a:lnSpc>
                <a:spcPct val="100000"/>
              </a:lnSpc>
              <a:buNone/>
            </a:pPr>
            <a:r>
              <a:rPr lang="en-GB" sz="1400" dirty="0">
                <a:latin typeface="Arial"/>
                <a:ea typeface="+mn-lt"/>
                <a:cs typeface="+mn-lt"/>
              </a:rPr>
              <a:t>“Having good, reliable</a:t>
            </a:r>
            <a:r>
              <a:rPr lang="en-GB" sz="1400" b="1" dirty="0">
                <a:latin typeface="Arial"/>
                <a:ea typeface="+mn-lt"/>
                <a:cs typeface="+mn-lt"/>
              </a:rPr>
              <a:t> housing is essential to thrive in other areas</a:t>
            </a:r>
            <a:r>
              <a:rPr lang="en-GB" sz="1400" dirty="0">
                <a:latin typeface="Arial"/>
                <a:ea typeface="+mn-lt"/>
                <a:cs typeface="+mn-lt"/>
              </a:rPr>
              <a:t>: family, mental health, physical health, wellbeing, relationships.“               (Parent champion)</a:t>
            </a:r>
            <a:endParaRPr lang="en-US" sz="1400" dirty="0"/>
          </a:p>
        </p:txBody>
      </p:sp>
      <p:sp>
        <p:nvSpPr>
          <p:cNvPr id="22" name="Rounded Rectangular Callout 11">
            <a:extLst>
              <a:ext uri="{FF2B5EF4-FFF2-40B4-BE49-F238E27FC236}">
                <a16:creationId xmlns:a16="http://schemas.microsoft.com/office/drawing/2014/main" id="{FB17867E-EE12-6FE4-2413-1F8138C79D53}"/>
              </a:ext>
              <a:ext uri="{C183D7F6-B498-43B3-948B-1728B52AA6E4}">
                <adec:decorative xmlns:adec="http://schemas.microsoft.com/office/drawing/2017/decorative" val="1"/>
              </a:ext>
            </a:extLst>
          </p:cNvPr>
          <p:cNvSpPr/>
          <p:nvPr/>
        </p:nvSpPr>
        <p:spPr>
          <a:xfrm>
            <a:off x="5229579" y="2977930"/>
            <a:ext cx="2994164" cy="1532334"/>
          </a:xfrm>
          <a:prstGeom prst="wedgeRoundRectCallout">
            <a:avLst>
              <a:gd name="adj1" fmla="val -22021"/>
              <a:gd name="adj2" fmla="val 59959"/>
              <a:gd name="adj3" fmla="val 16667"/>
            </a:avLst>
          </a:prstGeom>
          <a:solidFill>
            <a:schemeClr val="bg2"/>
          </a:solidFill>
        </p:spPr>
        <p:txBody>
          <a:bodyPr wrap="square" lIns="91440" tIns="45720" rIns="91440" bIns="45720" anchor="t">
            <a:spAutoFit/>
          </a:bodyPr>
          <a:lstStyle/>
          <a:p>
            <a:endParaRPr lang="en-GB" sz="1400" dirty="0">
              <a:latin typeface="Arial"/>
              <a:ea typeface="Calibri" panose="020F0502020204030204" pitchFamily="34" charset="0"/>
              <a:cs typeface="Arial"/>
            </a:endParaRPr>
          </a:p>
          <a:p>
            <a:endParaRPr lang="en-GB" sz="1400" dirty="0">
              <a:latin typeface="Arial"/>
              <a:ea typeface="Calibri" panose="020F0502020204030204" pitchFamily="34" charset="0"/>
              <a:cs typeface="Arial"/>
            </a:endParaRPr>
          </a:p>
          <a:p>
            <a:endParaRPr lang="en-GB" sz="1400" dirty="0">
              <a:latin typeface="Arial"/>
              <a:ea typeface="Calibri" panose="020F0502020204030204" pitchFamily="34" charset="0"/>
              <a:cs typeface="Arial"/>
            </a:endParaRPr>
          </a:p>
          <a:p>
            <a:endParaRPr lang="en-GB" sz="1400" dirty="0">
              <a:latin typeface="Arial"/>
              <a:ea typeface="Calibri" panose="020F0502020204030204" pitchFamily="34" charset="0"/>
              <a:cs typeface="Arial"/>
            </a:endParaRPr>
          </a:p>
          <a:p>
            <a:endParaRPr lang="en-GB" sz="1400" dirty="0">
              <a:latin typeface="Arial"/>
              <a:ea typeface="Calibri" panose="020F0502020204030204" pitchFamily="34" charset="0"/>
              <a:cs typeface="Arial"/>
            </a:endParaRPr>
          </a:p>
          <a:p>
            <a:endParaRPr lang="en-GB" sz="1400" dirty="0">
              <a:latin typeface="Arial"/>
              <a:ea typeface="Calibri" panose="020F0502020204030204" pitchFamily="34" charset="0"/>
              <a:cs typeface="Arial"/>
            </a:endParaRPr>
          </a:p>
        </p:txBody>
      </p:sp>
      <p:sp>
        <p:nvSpPr>
          <p:cNvPr id="8" name="Text Placeholder 7">
            <a:extLst>
              <a:ext uri="{FF2B5EF4-FFF2-40B4-BE49-F238E27FC236}">
                <a16:creationId xmlns:a16="http://schemas.microsoft.com/office/drawing/2014/main" id="{4F4DBF57-D4F3-3B62-0EB8-09C826E82D86}"/>
              </a:ext>
            </a:extLst>
          </p:cNvPr>
          <p:cNvSpPr>
            <a:spLocks noGrp="1"/>
          </p:cNvSpPr>
          <p:nvPr>
            <p:ph type="body" sz="quarter" idx="15"/>
          </p:nvPr>
        </p:nvSpPr>
        <p:spPr>
          <a:xfrm>
            <a:off x="5402816" y="3009581"/>
            <a:ext cx="2700324" cy="1444697"/>
          </a:xfrm>
        </p:spPr>
        <p:txBody>
          <a:bodyPr>
            <a:noAutofit/>
          </a:bodyPr>
          <a:lstStyle/>
          <a:p>
            <a:pPr marL="0" indent="0">
              <a:lnSpc>
                <a:spcPct val="100000"/>
              </a:lnSpc>
              <a:buNone/>
            </a:pPr>
            <a:r>
              <a:rPr lang="en-GB" sz="1400" dirty="0">
                <a:latin typeface="Arial"/>
                <a:ea typeface="Calibri" panose="020F0502020204030204" pitchFamily="34" charset="0"/>
                <a:cs typeface="Arial"/>
              </a:rPr>
              <a:t>“All issues are </a:t>
            </a:r>
            <a:r>
              <a:rPr lang="en-GB" sz="1400" b="1" dirty="0">
                <a:latin typeface="Arial"/>
                <a:ea typeface="Calibri" panose="020F0502020204030204" pitchFamily="34" charset="0"/>
                <a:cs typeface="Arial"/>
              </a:rPr>
              <a:t>interconnected: services need to talk to each other</a:t>
            </a:r>
            <a:r>
              <a:rPr lang="en-GB" sz="1400" dirty="0">
                <a:latin typeface="Arial"/>
                <a:ea typeface="Calibri" panose="020F0502020204030204" pitchFamily="34" charset="0"/>
                <a:cs typeface="Arial"/>
              </a:rPr>
              <a:t>.  Each issue can’t be properly addressed without addressing all of them equally.”</a:t>
            </a:r>
          </a:p>
          <a:p>
            <a:pPr marL="0" indent="0" algn="r">
              <a:lnSpc>
                <a:spcPct val="100000"/>
              </a:lnSpc>
              <a:buNone/>
            </a:pPr>
            <a:r>
              <a:rPr lang="en-GB" sz="1400" dirty="0">
                <a:latin typeface="Arial"/>
                <a:ea typeface="Calibri" panose="020F0502020204030204" pitchFamily="34" charset="0"/>
                <a:cs typeface="Arial"/>
              </a:rPr>
              <a:t>(Parent champion)</a:t>
            </a:r>
            <a:endParaRPr lang="en-US" sz="1400" dirty="0"/>
          </a:p>
        </p:txBody>
      </p:sp>
      <p:sp>
        <p:nvSpPr>
          <p:cNvPr id="17" name="Rounded Rectangular Callout 11">
            <a:extLst>
              <a:ext uri="{FF2B5EF4-FFF2-40B4-BE49-F238E27FC236}">
                <a16:creationId xmlns:a16="http://schemas.microsoft.com/office/drawing/2014/main" id="{B6B95486-1C29-7FD0-A77E-9449935A4ED0}"/>
              </a:ext>
              <a:ext uri="{C183D7F6-B498-43B3-948B-1728B52AA6E4}">
                <adec:decorative xmlns:adec="http://schemas.microsoft.com/office/drawing/2017/decorative" val="1"/>
              </a:ext>
            </a:extLst>
          </p:cNvPr>
          <p:cNvSpPr/>
          <p:nvPr/>
        </p:nvSpPr>
        <p:spPr>
          <a:xfrm>
            <a:off x="8611587" y="2951849"/>
            <a:ext cx="3304252" cy="1055608"/>
          </a:xfrm>
          <a:prstGeom prst="wedgeRoundRectCallout">
            <a:avLst/>
          </a:prstGeom>
          <a:solidFill>
            <a:schemeClr val="bg2"/>
          </a:solidFill>
        </p:spPr>
        <p:txBody>
          <a:bodyPr wrap="square" lIns="91440" tIns="45720" rIns="91440" bIns="45720" anchor="t">
            <a:spAutoFit/>
          </a:bodyPr>
          <a:lstStyle/>
          <a:p>
            <a:pPr defTabSz="914377">
              <a:defRPr/>
            </a:pPr>
            <a:endParaRPr lang="en-US" sz="1400" dirty="0">
              <a:latin typeface="Arial"/>
              <a:ea typeface="+mn-lt"/>
              <a:cs typeface="+mn-lt"/>
            </a:endParaRPr>
          </a:p>
          <a:p>
            <a:pPr defTabSz="914377">
              <a:defRPr/>
            </a:pPr>
            <a:endParaRPr lang="en-US" sz="1400" dirty="0">
              <a:latin typeface="Arial"/>
              <a:ea typeface="+mn-lt"/>
              <a:cs typeface="+mn-lt"/>
            </a:endParaRPr>
          </a:p>
          <a:p>
            <a:pPr defTabSz="914377">
              <a:defRPr/>
            </a:pPr>
            <a:endParaRPr lang="en-US" sz="1400" dirty="0">
              <a:latin typeface="Arial"/>
              <a:ea typeface="+mn-lt"/>
              <a:cs typeface="+mn-lt"/>
            </a:endParaRPr>
          </a:p>
          <a:p>
            <a:pPr defTabSz="914377">
              <a:defRPr/>
            </a:pPr>
            <a:endParaRPr lang="en-US" sz="1400" dirty="0">
              <a:latin typeface="Arial"/>
              <a:ea typeface="+mn-lt"/>
              <a:cs typeface="+mn-lt"/>
            </a:endParaRPr>
          </a:p>
        </p:txBody>
      </p:sp>
      <p:sp>
        <p:nvSpPr>
          <p:cNvPr id="10" name="Text Placeholder 9">
            <a:extLst>
              <a:ext uri="{FF2B5EF4-FFF2-40B4-BE49-F238E27FC236}">
                <a16:creationId xmlns:a16="http://schemas.microsoft.com/office/drawing/2014/main" id="{60698FCC-E784-C529-9EE7-B056F317438E}"/>
              </a:ext>
            </a:extLst>
          </p:cNvPr>
          <p:cNvSpPr>
            <a:spLocks noGrp="1"/>
          </p:cNvSpPr>
          <p:nvPr>
            <p:ph type="body" sz="quarter" idx="17"/>
          </p:nvPr>
        </p:nvSpPr>
        <p:spPr>
          <a:xfrm>
            <a:off x="8716514" y="2930484"/>
            <a:ext cx="3137157" cy="955669"/>
          </a:xfrm>
        </p:spPr>
        <p:txBody>
          <a:bodyPr>
            <a:noAutofit/>
          </a:bodyPr>
          <a:lstStyle/>
          <a:p>
            <a:pPr marL="0" indent="0" defTabSz="914377">
              <a:lnSpc>
                <a:spcPct val="100000"/>
              </a:lnSpc>
              <a:buNone/>
              <a:defRPr/>
            </a:pPr>
            <a:r>
              <a:rPr lang="en-US" sz="1400" dirty="0">
                <a:latin typeface="Arial"/>
                <a:ea typeface="+mn-lt"/>
                <a:cs typeface="+mn-lt"/>
              </a:rPr>
              <a:t>“</a:t>
            </a:r>
            <a:r>
              <a:rPr lang="en-GB" sz="1400" dirty="0">
                <a:latin typeface="Arial"/>
                <a:ea typeface="+mn-lt"/>
                <a:cs typeface="+mn-lt"/>
              </a:rPr>
              <a:t>We know how important a </a:t>
            </a:r>
            <a:r>
              <a:rPr lang="en-GB" sz="1400" b="1" dirty="0">
                <a:latin typeface="Arial"/>
                <a:ea typeface="+mn-lt"/>
                <a:cs typeface="+mn-lt"/>
              </a:rPr>
              <a:t>clean, safe, warm place to live </a:t>
            </a:r>
            <a:r>
              <a:rPr lang="en-GB" sz="1400" dirty="0">
                <a:latin typeface="Arial"/>
                <a:ea typeface="+mn-lt"/>
                <a:cs typeface="+mn-lt"/>
              </a:rPr>
              <a:t>is to everyone's and one’s </a:t>
            </a:r>
            <a:r>
              <a:rPr lang="en-GB" sz="1400" b="1" dirty="0">
                <a:latin typeface="Arial"/>
                <a:ea typeface="+mn-lt"/>
                <a:cs typeface="+mn-lt"/>
              </a:rPr>
              <a:t>well being</a:t>
            </a:r>
            <a:r>
              <a:rPr lang="en-US" sz="1400" dirty="0">
                <a:latin typeface="Arial"/>
                <a:ea typeface="+mn-lt"/>
                <a:cs typeface="+mn-lt"/>
              </a:rPr>
              <a:t>."</a:t>
            </a:r>
            <a:endParaRPr lang="en-US" sz="1400" dirty="0">
              <a:latin typeface="Arial"/>
              <a:cs typeface="Arial"/>
            </a:endParaRPr>
          </a:p>
          <a:p>
            <a:pPr marL="0" indent="0" algn="r" defTabSz="914377">
              <a:lnSpc>
                <a:spcPct val="100000"/>
              </a:lnSpc>
              <a:spcAft>
                <a:spcPts val="600"/>
              </a:spcAft>
              <a:buNone/>
              <a:defRPr/>
            </a:pPr>
            <a:r>
              <a:rPr lang="en-GB" sz="1400" dirty="0">
                <a:latin typeface="Arial"/>
                <a:ea typeface="+mn-lt"/>
                <a:cs typeface="+mn-lt"/>
              </a:rPr>
              <a:t>(White male, 45-64, £20-39K)</a:t>
            </a:r>
            <a:endParaRPr lang="en-US" sz="1400" dirty="0"/>
          </a:p>
        </p:txBody>
      </p:sp>
      <p:sp>
        <p:nvSpPr>
          <p:cNvPr id="21" name="Rounded Rectangular Callout 11">
            <a:extLst>
              <a:ext uri="{FF2B5EF4-FFF2-40B4-BE49-F238E27FC236}">
                <a16:creationId xmlns:a16="http://schemas.microsoft.com/office/drawing/2014/main" id="{2F0B7BA9-6FEC-CE59-1A87-C2866DE72CE2}"/>
              </a:ext>
              <a:ext uri="{C183D7F6-B498-43B3-948B-1728B52AA6E4}">
                <adec:decorative xmlns:adec="http://schemas.microsoft.com/office/drawing/2017/decorative" val="1"/>
              </a:ext>
            </a:extLst>
          </p:cNvPr>
          <p:cNvSpPr/>
          <p:nvPr/>
        </p:nvSpPr>
        <p:spPr>
          <a:xfrm>
            <a:off x="1626869" y="4373910"/>
            <a:ext cx="3100639" cy="1634490"/>
          </a:xfrm>
          <a:prstGeom prst="wedgeRoundRectCallout">
            <a:avLst/>
          </a:prstGeom>
          <a:solidFill>
            <a:schemeClr val="bg2"/>
          </a:solidFill>
        </p:spPr>
        <p:txBody>
          <a:bodyPr wrap="square" lIns="91440" tIns="45720" rIns="91440" bIns="45720" anchor="t">
            <a:spAutoFit/>
          </a:bodyPr>
          <a:lstStyle/>
          <a:p>
            <a:pPr defTabSz="914377">
              <a:defRPr/>
            </a:pPr>
            <a:endParaRPr lang="en-US" dirty="0">
              <a:latin typeface="Arial"/>
              <a:cs typeface="Calibri"/>
            </a:endParaRPr>
          </a:p>
          <a:p>
            <a:pPr defTabSz="914377">
              <a:defRPr/>
            </a:pPr>
            <a:endParaRPr lang="en-US" dirty="0">
              <a:latin typeface="Arial"/>
              <a:cs typeface="Calibri"/>
            </a:endParaRPr>
          </a:p>
          <a:p>
            <a:pPr defTabSz="914377">
              <a:defRPr/>
            </a:pPr>
            <a:endParaRPr lang="en-US" dirty="0">
              <a:latin typeface="Arial"/>
              <a:cs typeface="Calibri"/>
            </a:endParaRPr>
          </a:p>
          <a:p>
            <a:pPr defTabSz="914377">
              <a:defRPr/>
            </a:pPr>
            <a:endParaRPr lang="en-US" dirty="0">
              <a:latin typeface="Arial"/>
              <a:cs typeface="Calibri"/>
            </a:endParaRPr>
          </a:p>
          <a:p>
            <a:pPr defTabSz="914377">
              <a:defRPr/>
            </a:pPr>
            <a:endParaRPr lang="en-US" dirty="0">
              <a:latin typeface="Arial"/>
              <a:cs typeface="Calibri"/>
            </a:endParaRPr>
          </a:p>
        </p:txBody>
      </p:sp>
      <p:sp>
        <p:nvSpPr>
          <p:cNvPr id="9" name="Text Placeholder 8">
            <a:extLst>
              <a:ext uri="{FF2B5EF4-FFF2-40B4-BE49-F238E27FC236}">
                <a16:creationId xmlns:a16="http://schemas.microsoft.com/office/drawing/2014/main" id="{3054B7CE-2A6E-3B26-62A4-C9082347A1CE}"/>
              </a:ext>
            </a:extLst>
          </p:cNvPr>
          <p:cNvSpPr>
            <a:spLocks noGrp="1"/>
          </p:cNvSpPr>
          <p:nvPr>
            <p:ph type="body" sz="quarter" idx="16"/>
          </p:nvPr>
        </p:nvSpPr>
        <p:spPr>
          <a:xfrm>
            <a:off x="1728786" y="4445872"/>
            <a:ext cx="2998722" cy="1444697"/>
          </a:xfrm>
        </p:spPr>
        <p:txBody>
          <a:bodyPr>
            <a:noAutofit/>
          </a:bodyPr>
          <a:lstStyle/>
          <a:p>
            <a:pPr marL="0" indent="0" defTabSz="914377">
              <a:lnSpc>
                <a:spcPct val="100000"/>
              </a:lnSpc>
              <a:buNone/>
              <a:defRPr/>
            </a:pPr>
            <a:r>
              <a:rPr lang="en-GB" sz="1400" dirty="0">
                <a:latin typeface="Arial"/>
                <a:ea typeface="+mn-lt"/>
                <a:cs typeface="+mn-lt"/>
              </a:rPr>
              <a:t>"</a:t>
            </a:r>
            <a:r>
              <a:rPr lang="en-GB" sz="1400" b="1" dirty="0">
                <a:latin typeface="Arial"/>
                <a:ea typeface="+mn-lt"/>
                <a:cs typeface="+mn-lt"/>
              </a:rPr>
              <a:t>Substance abuse and mental health, housing services need to be joined up</a:t>
            </a:r>
            <a:r>
              <a:rPr lang="en-GB" sz="1400" dirty="0">
                <a:latin typeface="Arial"/>
                <a:ea typeface="+mn-lt"/>
                <a:cs typeface="+mn-lt"/>
              </a:rPr>
              <a:t>.  Those experiencing all or two are so vulnerable and can’t get help - catch 22.“</a:t>
            </a:r>
          </a:p>
          <a:p>
            <a:pPr marL="0" indent="0" algn="r" defTabSz="914377">
              <a:lnSpc>
                <a:spcPct val="100000"/>
              </a:lnSpc>
              <a:buNone/>
              <a:defRPr/>
            </a:pPr>
            <a:r>
              <a:rPr lang="en-GB" sz="1400" dirty="0">
                <a:latin typeface="Arial"/>
                <a:ea typeface="+mn-lt"/>
                <a:cs typeface="+mn-lt"/>
              </a:rPr>
              <a:t>(White female, 25-44, £60-99K)</a:t>
            </a:r>
            <a:endParaRPr lang="en-US" sz="1400" dirty="0"/>
          </a:p>
        </p:txBody>
      </p:sp>
      <p:sp>
        <p:nvSpPr>
          <p:cNvPr id="19" name="Rounded Rectangular Callout 11">
            <a:extLst>
              <a:ext uri="{FF2B5EF4-FFF2-40B4-BE49-F238E27FC236}">
                <a16:creationId xmlns:a16="http://schemas.microsoft.com/office/drawing/2014/main" id="{22C9288F-4DA1-6809-37BF-3FE849939D12}"/>
              </a:ext>
              <a:ext uri="{C183D7F6-B498-43B3-948B-1728B52AA6E4}">
                <adec:decorative xmlns:adec="http://schemas.microsoft.com/office/drawing/2017/decorative" val="1"/>
              </a:ext>
            </a:extLst>
          </p:cNvPr>
          <p:cNvSpPr/>
          <p:nvPr/>
        </p:nvSpPr>
        <p:spPr>
          <a:xfrm>
            <a:off x="4976106" y="4794795"/>
            <a:ext cx="2994164" cy="1055608"/>
          </a:xfrm>
          <a:prstGeom prst="wedgeRoundRectCallout">
            <a:avLst>
              <a:gd name="adj1" fmla="val -22021"/>
              <a:gd name="adj2" fmla="val 59959"/>
              <a:gd name="adj3" fmla="val 16667"/>
            </a:avLst>
          </a:prstGeom>
          <a:solidFill>
            <a:schemeClr val="bg2"/>
          </a:solidFill>
        </p:spPr>
        <p:txBody>
          <a:bodyPr wrap="square" lIns="91440" tIns="45720" rIns="91440" bIns="45720" anchor="t">
            <a:spAutoFit/>
          </a:bodyPr>
          <a:lstStyle/>
          <a:p>
            <a:endParaRPr lang="en-GB" sz="1400" dirty="0">
              <a:latin typeface="Arial"/>
              <a:ea typeface="Calibri" panose="020F0502020204030204" pitchFamily="34" charset="0"/>
              <a:cs typeface="Arial"/>
            </a:endParaRPr>
          </a:p>
          <a:p>
            <a:endParaRPr lang="en-GB" sz="1400" dirty="0">
              <a:latin typeface="Arial"/>
              <a:ea typeface="Calibri" panose="020F0502020204030204" pitchFamily="34" charset="0"/>
              <a:cs typeface="Arial"/>
            </a:endParaRPr>
          </a:p>
          <a:p>
            <a:endParaRPr lang="en-GB" sz="1400" dirty="0">
              <a:latin typeface="Arial"/>
              <a:ea typeface="Calibri" panose="020F0502020204030204" pitchFamily="34" charset="0"/>
              <a:cs typeface="Arial"/>
            </a:endParaRPr>
          </a:p>
          <a:p>
            <a:endParaRPr lang="en-GB" sz="1400" dirty="0">
              <a:latin typeface="Arial"/>
              <a:ea typeface="Calibri" panose="020F0502020204030204" pitchFamily="34" charset="0"/>
              <a:cs typeface="Arial"/>
            </a:endParaRPr>
          </a:p>
        </p:txBody>
      </p:sp>
      <p:sp>
        <p:nvSpPr>
          <p:cNvPr id="11" name="Text Placeholder 10">
            <a:extLst>
              <a:ext uri="{FF2B5EF4-FFF2-40B4-BE49-F238E27FC236}">
                <a16:creationId xmlns:a16="http://schemas.microsoft.com/office/drawing/2014/main" id="{F30165C0-A96F-864D-AF8F-B2D0863F16CF}"/>
              </a:ext>
            </a:extLst>
          </p:cNvPr>
          <p:cNvSpPr>
            <a:spLocks noGrp="1"/>
          </p:cNvSpPr>
          <p:nvPr>
            <p:ph type="body" sz="quarter" idx="18"/>
          </p:nvPr>
        </p:nvSpPr>
        <p:spPr>
          <a:xfrm>
            <a:off x="5026939" y="4817029"/>
            <a:ext cx="2943330" cy="1014711"/>
          </a:xfrm>
        </p:spPr>
        <p:txBody>
          <a:bodyPr>
            <a:noAutofit/>
          </a:bodyPr>
          <a:lstStyle/>
          <a:p>
            <a:pPr marL="0" indent="0">
              <a:lnSpc>
                <a:spcPct val="100000"/>
              </a:lnSpc>
              <a:buNone/>
            </a:pPr>
            <a:r>
              <a:rPr lang="en-GB" sz="1400" dirty="0">
                <a:latin typeface="Arial"/>
                <a:ea typeface="Calibri" panose="020F0502020204030204" pitchFamily="34" charset="0"/>
                <a:cs typeface="Arial"/>
              </a:rPr>
              <a:t>“</a:t>
            </a:r>
            <a:r>
              <a:rPr lang="en-GB" sz="1400" b="1" dirty="0">
                <a:latin typeface="Arial"/>
                <a:ea typeface="Calibri" panose="020F0502020204030204" pitchFamily="34" charset="0"/>
                <a:cs typeface="Arial"/>
              </a:rPr>
              <a:t>All</a:t>
            </a:r>
            <a:r>
              <a:rPr lang="en-GB" sz="1400" dirty="0">
                <a:latin typeface="Arial"/>
                <a:ea typeface="Calibri" panose="020F0502020204030204" pitchFamily="34" charset="0"/>
                <a:cs typeface="Arial"/>
              </a:rPr>
              <a:t> of the [priorities], as one is no more important than the other.”</a:t>
            </a:r>
          </a:p>
          <a:p>
            <a:pPr marL="0" indent="0" algn="r">
              <a:lnSpc>
                <a:spcPct val="100000"/>
              </a:lnSpc>
              <a:buNone/>
            </a:pPr>
            <a:r>
              <a:rPr lang="en-GB" sz="1400" dirty="0">
                <a:latin typeface="Arial"/>
                <a:ea typeface="Calibri" panose="020F0502020204030204" pitchFamily="34" charset="0"/>
                <a:cs typeface="Arial"/>
              </a:rPr>
              <a:t>(Female, White British, 65+, &lt;£20K)</a:t>
            </a:r>
            <a:endParaRPr lang="en-US" sz="1400" dirty="0"/>
          </a:p>
        </p:txBody>
      </p:sp>
      <p:sp>
        <p:nvSpPr>
          <p:cNvPr id="15" name="Rounded Rectangular Callout 11">
            <a:extLst>
              <a:ext uri="{FF2B5EF4-FFF2-40B4-BE49-F238E27FC236}">
                <a16:creationId xmlns:a16="http://schemas.microsoft.com/office/drawing/2014/main" id="{BC55F294-7718-E1E8-DC02-3D17163911F2}"/>
              </a:ext>
              <a:ext uri="{C183D7F6-B498-43B3-948B-1728B52AA6E4}">
                <adec:decorative xmlns:adec="http://schemas.microsoft.com/office/drawing/2017/decorative" val="1"/>
              </a:ext>
            </a:extLst>
          </p:cNvPr>
          <p:cNvSpPr/>
          <p:nvPr/>
        </p:nvSpPr>
        <p:spPr>
          <a:xfrm>
            <a:off x="8402571" y="4385704"/>
            <a:ext cx="3251547" cy="1055608"/>
          </a:xfrm>
          <a:prstGeom prst="wedgeRoundRectCallout">
            <a:avLst>
              <a:gd name="adj1" fmla="val -20833"/>
              <a:gd name="adj2" fmla="val 85094"/>
              <a:gd name="adj3" fmla="val 16667"/>
            </a:avLst>
          </a:prstGeom>
          <a:solidFill>
            <a:schemeClr val="bg2"/>
          </a:solidFill>
        </p:spPr>
        <p:txBody>
          <a:bodyPr wrap="square" lIns="91440" tIns="45720" rIns="91440" bIns="45720" anchor="t">
            <a:spAutoFit/>
          </a:bodyPr>
          <a:lstStyle/>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p:txBody>
      </p:sp>
      <p:sp>
        <p:nvSpPr>
          <p:cNvPr id="12" name="Text Placeholder 11">
            <a:extLst>
              <a:ext uri="{FF2B5EF4-FFF2-40B4-BE49-F238E27FC236}">
                <a16:creationId xmlns:a16="http://schemas.microsoft.com/office/drawing/2014/main" id="{5F030A06-1C01-1643-34C3-3F3C2A011908}"/>
              </a:ext>
            </a:extLst>
          </p:cNvPr>
          <p:cNvSpPr>
            <a:spLocks noGrp="1"/>
          </p:cNvSpPr>
          <p:nvPr>
            <p:ph type="body" sz="quarter" idx="19"/>
          </p:nvPr>
        </p:nvSpPr>
        <p:spPr>
          <a:xfrm>
            <a:off x="8510267" y="4389886"/>
            <a:ext cx="3046193" cy="976778"/>
          </a:xfrm>
        </p:spPr>
        <p:txBody>
          <a:bodyPr>
            <a:noAutofit/>
          </a:bodyPr>
          <a:lstStyle/>
          <a:p>
            <a:pPr marL="0" indent="0" defTabSz="914377">
              <a:lnSpc>
                <a:spcPct val="100000"/>
              </a:lnSpc>
              <a:buNone/>
              <a:defRPr/>
            </a:pPr>
            <a:r>
              <a:rPr lang="en-GB" sz="1400" dirty="0">
                <a:latin typeface="Arial"/>
                <a:ea typeface="+mn-lt"/>
                <a:cs typeface="Arial"/>
              </a:rPr>
              <a:t>"Affordable and good quality </a:t>
            </a:r>
            <a:r>
              <a:rPr lang="en-GB" sz="1400" b="1" dirty="0">
                <a:latin typeface="Arial"/>
                <a:ea typeface="+mn-lt"/>
                <a:cs typeface="Arial"/>
              </a:rPr>
              <a:t>homes is essential to people[‘s] health and well being</a:t>
            </a:r>
            <a:r>
              <a:rPr lang="en-GB" sz="1400" dirty="0">
                <a:latin typeface="Arial"/>
                <a:ea typeface="+mn-lt"/>
                <a:cs typeface="Arial"/>
              </a:rPr>
              <a:t>."</a:t>
            </a:r>
          </a:p>
          <a:p>
            <a:pPr marL="0" indent="0" algn="r" defTabSz="914377">
              <a:lnSpc>
                <a:spcPct val="100000"/>
              </a:lnSpc>
              <a:buNone/>
              <a:defRPr/>
            </a:pPr>
            <a:r>
              <a:rPr lang="en-GB" sz="1400" dirty="0">
                <a:latin typeface="Arial"/>
                <a:cs typeface="Arial"/>
              </a:rPr>
              <a:t>(Asian female, 25-44, £20-39K)</a:t>
            </a:r>
            <a:endParaRPr lang="en-US" sz="1400" dirty="0"/>
          </a:p>
        </p:txBody>
      </p:sp>
    </p:spTree>
    <p:extLst>
      <p:ext uri="{BB962C8B-B14F-4D97-AF65-F5344CB8AC3E}">
        <p14:creationId xmlns:p14="http://schemas.microsoft.com/office/powerpoint/2010/main" val="3877913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BAD70-0BFC-8293-91E3-5B34282619ED}"/>
              </a:ext>
            </a:extLst>
          </p:cNvPr>
          <p:cNvSpPr>
            <a:spLocks noGrp="1"/>
          </p:cNvSpPr>
          <p:nvPr>
            <p:ph type="title"/>
          </p:nvPr>
        </p:nvSpPr>
        <p:spPr>
          <a:xfrm>
            <a:off x="338328" y="293472"/>
            <a:ext cx="10515600" cy="479425"/>
          </a:xfrm>
        </p:spPr>
        <p:txBody>
          <a:bodyPr/>
          <a:lstStyle/>
          <a:p>
            <a:r>
              <a:rPr kumimoji="0" lang="en-GB" sz="2800" b="1" i="0" u="none" strike="noStrike" kern="1200" cap="none" spc="0" normalizeH="0" baseline="0" noProof="0" dirty="0">
                <a:ln>
                  <a:noFill/>
                </a:ln>
                <a:solidFill>
                  <a:srgbClr val="FF0000"/>
                </a:solidFill>
                <a:effectLst/>
                <a:uLnTx/>
                <a:uFillTx/>
                <a:latin typeface="Arial"/>
                <a:ea typeface="+mn-ea"/>
                <a:cs typeface="Arial"/>
              </a:rPr>
              <a:t>Aspirations for the future</a:t>
            </a:r>
            <a:endParaRPr lang="en-US" dirty="0"/>
          </a:p>
        </p:txBody>
      </p:sp>
      <p:pic>
        <p:nvPicPr>
          <p:cNvPr id="28" name="Picture Placeholder 27">
            <a:extLst>
              <a:ext uri="{FF2B5EF4-FFF2-40B4-BE49-F238E27FC236}">
                <a16:creationId xmlns:a16="http://schemas.microsoft.com/office/drawing/2014/main" id="{13035E6C-64CC-AC55-509F-ACC28D1EFCD6}"/>
              </a:ext>
              <a:ext uri="{C183D7F6-B498-43B3-948B-1728B52AA6E4}">
                <adec:decorative xmlns:adec="http://schemas.microsoft.com/office/drawing/2017/decorative" val="1"/>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199" b="1199"/>
          <a:stretch>
            <a:fillRect/>
          </a:stretch>
        </p:blipFill>
        <p:spPr>
          <a:xfrm>
            <a:off x="4883493" y="591"/>
            <a:ext cx="794736" cy="809396"/>
          </a:xfrm>
        </p:spPr>
      </p:pic>
      <p:sp>
        <p:nvSpPr>
          <p:cNvPr id="3" name="Text Placeholder 2">
            <a:extLst>
              <a:ext uri="{FF2B5EF4-FFF2-40B4-BE49-F238E27FC236}">
                <a16:creationId xmlns:a16="http://schemas.microsoft.com/office/drawing/2014/main" id="{A8AC8837-D4E3-3399-3A9A-1CD149EA4FC4}"/>
              </a:ext>
            </a:extLst>
          </p:cNvPr>
          <p:cNvSpPr>
            <a:spLocks noGrp="1"/>
          </p:cNvSpPr>
          <p:nvPr>
            <p:ph type="body" sz="quarter" idx="10"/>
          </p:nvPr>
        </p:nvSpPr>
        <p:spPr>
          <a:xfrm>
            <a:off x="338328" y="914401"/>
            <a:ext cx="10961643" cy="1006032"/>
          </a:xfrm>
        </p:spPr>
        <p:txBody>
          <a:bodyPr>
            <a:normAutofit/>
          </a:bodyPr>
          <a:lstStyle/>
          <a:p>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lt"/>
                <a:cs typeface="Arial" panose="020B0604020202020204" pitchFamily="34" charset="0"/>
              </a:rPr>
              <a:t>When asked what kind of place they’d like Islington to be in 10 years' time, survey respondents most frequently wrote about a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lt"/>
                <a:cs typeface="Arial" panose="020B0604020202020204" pitchFamily="34" charset="0"/>
              </a:rPr>
              <a:t>greener and cleaner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lt"/>
                <a:cs typeface="Arial" panose="020B0604020202020204" pitchFamily="34" charset="0"/>
              </a:rPr>
              <a:t>borough, despite this being a lower priority for action.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Students discussed a broader range</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of aspirations, including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kinder society, free from hate and injustice, good local services, an end to homelessness and more affordable housing, quality job opportunities, a safer and more accessible borough, and investment in the environment.</a:t>
            </a:r>
            <a:endParaRPr lang="en-US" sz="1400" dirty="0">
              <a:latin typeface="Arial" panose="020B0604020202020204" pitchFamily="34" charset="0"/>
              <a:cs typeface="Arial" panose="020B0604020202020204" pitchFamily="34" charset="0"/>
            </a:endParaRPr>
          </a:p>
        </p:txBody>
      </p:sp>
      <p:sp>
        <p:nvSpPr>
          <p:cNvPr id="16" name="Rounded Rectangular Callout 11">
            <a:extLst>
              <a:ext uri="{FF2B5EF4-FFF2-40B4-BE49-F238E27FC236}">
                <a16:creationId xmlns:a16="http://schemas.microsoft.com/office/drawing/2014/main" id="{1C6EF8F5-5853-CE13-C386-7C6AE7EE55F5}"/>
              </a:ext>
              <a:ext uri="{C183D7F6-B498-43B3-948B-1728B52AA6E4}">
                <adec:decorative xmlns:adec="http://schemas.microsoft.com/office/drawing/2017/decorative" val="1"/>
              </a:ext>
            </a:extLst>
          </p:cNvPr>
          <p:cNvSpPr/>
          <p:nvPr/>
        </p:nvSpPr>
        <p:spPr>
          <a:xfrm>
            <a:off x="284117" y="2419847"/>
            <a:ext cx="3994094" cy="1770698"/>
          </a:xfrm>
          <a:prstGeom prst="wedgeRoundRectCallout">
            <a:avLst/>
          </a:prstGeom>
          <a:solidFill>
            <a:schemeClr val="bg2"/>
          </a:solidFill>
        </p:spPr>
        <p:txBody>
          <a:bodyPr wrap="square" lIns="91440" tIns="45720" rIns="91440" bIns="45720" anchor="t">
            <a:spAutoFit/>
          </a:bodyPr>
          <a:lstStyle/>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p:txBody>
      </p:sp>
      <p:sp>
        <p:nvSpPr>
          <p:cNvPr id="4" name="Text Placeholder 3">
            <a:extLst>
              <a:ext uri="{FF2B5EF4-FFF2-40B4-BE49-F238E27FC236}">
                <a16:creationId xmlns:a16="http://schemas.microsoft.com/office/drawing/2014/main" id="{A4766F16-6680-1A7E-0E48-FDD65A4B7BF3}"/>
              </a:ext>
            </a:extLst>
          </p:cNvPr>
          <p:cNvSpPr>
            <a:spLocks noGrp="1"/>
          </p:cNvSpPr>
          <p:nvPr>
            <p:ph type="body" sz="quarter" idx="11"/>
          </p:nvPr>
        </p:nvSpPr>
        <p:spPr>
          <a:xfrm>
            <a:off x="338327" y="2519583"/>
            <a:ext cx="3853027" cy="1541167"/>
          </a:xfrm>
        </p:spPr>
        <p:txBody>
          <a:bodyPr>
            <a:noAutofit/>
          </a:bodyPr>
          <a:lstStyle/>
          <a:p>
            <a:pPr>
              <a:lnSpc>
                <a:spcPct val="100000"/>
              </a:lnSpc>
            </a:pPr>
            <a:r>
              <a:rPr lang="en-GB" sz="1400" dirty="0">
                <a:latin typeface="Arial"/>
                <a:ea typeface="Microsoft Sans Serif"/>
                <a:cs typeface="Microsoft Sans Serif"/>
              </a:rPr>
              <a:t>"</a:t>
            </a:r>
            <a:r>
              <a:rPr lang="en-GB" sz="1400" b="1" dirty="0">
                <a:latin typeface="Arial"/>
                <a:ea typeface="Microsoft Sans Serif"/>
                <a:cs typeface="Microsoft Sans Serif"/>
              </a:rPr>
              <a:t>Greener</a:t>
            </a:r>
            <a:r>
              <a:rPr lang="en-GB" sz="1400" dirty="0">
                <a:latin typeface="Arial"/>
                <a:ea typeface="Microsoft Sans Serif"/>
                <a:cs typeface="Microsoft Sans Serif"/>
              </a:rPr>
              <a:t>, with more people able to access green spaces for physical and mental health, more pocket parks outside schools and cafes </a:t>
            </a:r>
            <a:r>
              <a:rPr lang="en-GB" sz="1400" b="1" dirty="0">
                <a:latin typeface="Arial"/>
                <a:ea typeface="Microsoft Sans Serif"/>
                <a:cs typeface="Microsoft Sans Serif"/>
              </a:rPr>
              <a:t>where people can meet</a:t>
            </a:r>
            <a:r>
              <a:rPr lang="en-GB" sz="1400" dirty="0">
                <a:latin typeface="Arial"/>
                <a:ea typeface="Microsoft Sans Serif"/>
                <a:cs typeface="Microsoft Sans Serif"/>
              </a:rPr>
              <a:t>, chat and rest. More benches to encourage more walking. More recycling on estates. More trees. Less traffic. Carbon neutral."                      (Female, 65+)</a:t>
            </a:r>
            <a:endParaRPr lang="en-US" sz="1400" dirty="0"/>
          </a:p>
        </p:txBody>
      </p:sp>
      <p:sp>
        <p:nvSpPr>
          <p:cNvPr id="18" name="Rounded Rectangular Callout 11">
            <a:extLst>
              <a:ext uri="{FF2B5EF4-FFF2-40B4-BE49-F238E27FC236}">
                <a16:creationId xmlns:a16="http://schemas.microsoft.com/office/drawing/2014/main" id="{8D13CBBF-B151-FBC9-643E-47BFBE1CAF7B}"/>
              </a:ext>
              <a:ext uri="{C183D7F6-B498-43B3-948B-1728B52AA6E4}">
                <adec:decorative xmlns:adec="http://schemas.microsoft.com/office/drawing/2017/decorative" val="1"/>
              </a:ext>
            </a:extLst>
          </p:cNvPr>
          <p:cNvSpPr/>
          <p:nvPr/>
        </p:nvSpPr>
        <p:spPr>
          <a:xfrm>
            <a:off x="4796637" y="2129262"/>
            <a:ext cx="3790374" cy="2281476"/>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US" sz="1400" dirty="0">
              <a:solidFill>
                <a:srgbClr val="000000"/>
              </a:solidFill>
              <a:latin typeface="Arial"/>
              <a:cs typeface="Arial"/>
            </a:endParaRPr>
          </a:p>
          <a:p>
            <a:pPr defTabSz="914377">
              <a:spcAft>
                <a:spcPts val="600"/>
              </a:spcAft>
              <a:defRPr/>
            </a:pPr>
            <a:endParaRPr lang="en-US" sz="1400" dirty="0">
              <a:solidFill>
                <a:srgbClr val="000000"/>
              </a:solidFill>
              <a:latin typeface="Arial"/>
              <a:cs typeface="Arial"/>
            </a:endParaRPr>
          </a:p>
          <a:p>
            <a:pPr defTabSz="914377">
              <a:spcAft>
                <a:spcPts val="600"/>
              </a:spcAft>
              <a:defRPr/>
            </a:pPr>
            <a:endParaRPr lang="en-US" sz="1400" dirty="0">
              <a:solidFill>
                <a:srgbClr val="000000"/>
              </a:solidFill>
              <a:latin typeface="Arial"/>
              <a:cs typeface="Arial"/>
            </a:endParaRPr>
          </a:p>
          <a:p>
            <a:pPr defTabSz="914377">
              <a:spcAft>
                <a:spcPts val="600"/>
              </a:spcAft>
              <a:defRPr/>
            </a:pPr>
            <a:endParaRPr lang="en-US" sz="1400" dirty="0">
              <a:solidFill>
                <a:srgbClr val="000000"/>
              </a:solidFill>
              <a:latin typeface="Arial"/>
              <a:cs typeface="Arial"/>
            </a:endParaRPr>
          </a:p>
          <a:p>
            <a:pPr defTabSz="914377">
              <a:spcAft>
                <a:spcPts val="600"/>
              </a:spcAft>
              <a:defRPr/>
            </a:pPr>
            <a:endParaRPr lang="en-US" sz="1400" dirty="0">
              <a:solidFill>
                <a:srgbClr val="000000"/>
              </a:solidFill>
              <a:latin typeface="Arial"/>
              <a:cs typeface="Arial"/>
            </a:endParaRPr>
          </a:p>
          <a:p>
            <a:pPr defTabSz="914377">
              <a:spcAft>
                <a:spcPts val="600"/>
              </a:spcAft>
              <a:defRPr/>
            </a:pPr>
            <a:endParaRPr lang="en-US" sz="1400" dirty="0">
              <a:solidFill>
                <a:srgbClr val="000000"/>
              </a:solidFill>
              <a:latin typeface="Arial"/>
              <a:cs typeface="Arial"/>
            </a:endParaRPr>
          </a:p>
          <a:p>
            <a:pPr defTabSz="914377">
              <a:spcAft>
                <a:spcPts val="600"/>
              </a:spcAft>
              <a:defRPr/>
            </a:pPr>
            <a:endParaRPr lang="en-US" sz="1400" dirty="0">
              <a:solidFill>
                <a:srgbClr val="000000"/>
              </a:solidFill>
              <a:latin typeface="Arial"/>
              <a:cs typeface="Arial"/>
            </a:endParaRPr>
          </a:p>
        </p:txBody>
      </p:sp>
      <p:sp>
        <p:nvSpPr>
          <p:cNvPr id="5" name="Text Placeholder 4">
            <a:extLst>
              <a:ext uri="{FF2B5EF4-FFF2-40B4-BE49-F238E27FC236}">
                <a16:creationId xmlns:a16="http://schemas.microsoft.com/office/drawing/2014/main" id="{70151BAA-BD1C-B1D6-5C8F-96F14E429142}"/>
              </a:ext>
            </a:extLst>
          </p:cNvPr>
          <p:cNvSpPr>
            <a:spLocks noGrp="1"/>
          </p:cNvSpPr>
          <p:nvPr>
            <p:ph type="body" sz="quarter" idx="13"/>
          </p:nvPr>
        </p:nvSpPr>
        <p:spPr>
          <a:xfrm>
            <a:off x="4883493" y="2264676"/>
            <a:ext cx="3560116" cy="2101265"/>
          </a:xfrm>
        </p:spPr>
        <p:txBody>
          <a:bodyPr>
            <a:noAutofit/>
          </a:bodyPr>
          <a:lstStyle/>
          <a:p>
            <a:pPr marL="0" indent="0" defTabSz="914377">
              <a:lnSpc>
                <a:spcPct val="100000"/>
              </a:lnSpc>
              <a:spcAft>
                <a:spcPts val="600"/>
              </a:spcAft>
              <a:buNone/>
              <a:defRPr/>
            </a:pPr>
            <a:r>
              <a:rPr lang="en-US" sz="1400" dirty="0">
                <a:solidFill>
                  <a:srgbClr val="000000"/>
                </a:solidFill>
                <a:latin typeface="Arial"/>
                <a:cs typeface="Arial"/>
              </a:rPr>
              <a:t> "We should </a:t>
            </a:r>
            <a:r>
              <a:rPr lang="en-US" sz="1400" b="1" dirty="0">
                <a:solidFill>
                  <a:srgbClr val="000000"/>
                </a:solidFill>
                <a:latin typeface="Arial"/>
                <a:cs typeface="Arial"/>
              </a:rPr>
              <a:t>help the environment </a:t>
            </a:r>
            <a:r>
              <a:rPr lang="en-US" sz="1400" dirty="0">
                <a:solidFill>
                  <a:srgbClr val="000000"/>
                </a:solidFill>
                <a:latin typeface="Arial"/>
                <a:cs typeface="Arial"/>
              </a:rPr>
              <a:t>and save animals, be </a:t>
            </a:r>
            <a:r>
              <a:rPr lang="en-US" sz="1400" b="1" dirty="0">
                <a:solidFill>
                  <a:srgbClr val="000000"/>
                </a:solidFill>
                <a:latin typeface="Arial"/>
                <a:cs typeface="Arial"/>
              </a:rPr>
              <a:t>kinder to each other</a:t>
            </a:r>
            <a:r>
              <a:rPr lang="en-US" sz="1400" dirty="0">
                <a:solidFill>
                  <a:srgbClr val="000000"/>
                </a:solidFill>
                <a:latin typeface="Arial"/>
                <a:cs typeface="Arial"/>
              </a:rPr>
              <a:t>, more </a:t>
            </a:r>
            <a:r>
              <a:rPr lang="en-US" sz="1400" b="1" dirty="0">
                <a:solidFill>
                  <a:srgbClr val="000000"/>
                </a:solidFill>
                <a:latin typeface="Arial"/>
                <a:cs typeface="Arial"/>
              </a:rPr>
              <a:t>financial benefits</a:t>
            </a:r>
            <a:r>
              <a:rPr lang="en-US" sz="1400" dirty="0">
                <a:solidFill>
                  <a:srgbClr val="000000"/>
                </a:solidFill>
                <a:latin typeface="Arial"/>
                <a:cs typeface="Arial"/>
              </a:rPr>
              <a:t> should be put in place, </a:t>
            </a:r>
            <a:r>
              <a:rPr lang="en-US" sz="1400" b="1" dirty="0">
                <a:solidFill>
                  <a:srgbClr val="000000"/>
                </a:solidFill>
                <a:latin typeface="Arial"/>
                <a:cs typeface="Arial"/>
              </a:rPr>
              <a:t>more housing, help for the homeless</a:t>
            </a:r>
            <a:r>
              <a:rPr lang="en-US" sz="1400" dirty="0">
                <a:solidFill>
                  <a:srgbClr val="000000"/>
                </a:solidFill>
                <a:latin typeface="Arial"/>
                <a:cs typeface="Arial"/>
              </a:rPr>
              <a:t>, more police presence and stricter laws to </a:t>
            </a:r>
            <a:r>
              <a:rPr lang="en-US" sz="1400" b="1" dirty="0">
                <a:solidFill>
                  <a:srgbClr val="000000"/>
                </a:solidFill>
                <a:latin typeface="Arial"/>
                <a:cs typeface="Arial"/>
              </a:rPr>
              <a:t>end knife crimes and robberies</a:t>
            </a:r>
            <a:r>
              <a:rPr lang="en-US" sz="1400" dirty="0">
                <a:solidFill>
                  <a:srgbClr val="000000"/>
                </a:solidFill>
                <a:latin typeface="Arial"/>
                <a:cs typeface="Arial"/>
              </a:rPr>
              <a:t>, more </a:t>
            </a:r>
            <a:r>
              <a:rPr lang="en-US" sz="1400" b="1" dirty="0">
                <a:solidFill>
                  <a:srgbClr val="000000"/>
                </a:solidFill>
                <a:latin typeface="Arial"/>
                <a:cs typeface="Arial"/>
              </a:rPr>
              <a:t>kindness and respect</a:t>
            </a:r>
            <a:r>
              <a:rPr lang="en-US" sz="1400" dirty="0">
                <a:solidFill>
                  <a:srgbClr val="000000"/>
                </a:solidFill>
                <a:latin typeface="Arial"/>
                <a:cs typeface="Arial"/>
              </a:rPr>
              <a:t> on social media."</a:t>
            </a:r>
          </a:p>
          <a:p>
            <a:pPr marL="0" indent="0" algn="r" defTabSz="914377">
              <a:spcAft>
                <a:spcPts val="600"/>
              </a:spcAft>
              <a:buNone/>
              <a:defRPr/>
            </a:pPr>
            <a:r>
              <a:rPr lang="en-US" sz="1400" dirty="0">
                <a:solidFill>
                  <a:srgbClr val="000000"/>
                </a:solidFill>
                <a:latin typeface="Arial"/>
                <a:cs typeface="Arial"/>
              </a:rPr>
              <a:t>(SEN secondary school student)</a:t>
            </a:r>
            <a:endParaRPr lang="en-US" sz="1400" dirty="0"/>
          </a:p>
        </p:txBody>
      </p:sp>
      <p:sp>
        <p:nvSpPr>
          <p:cNvPr id="19" name="Rounded Rectangular Callout 11">
            <a:extLst>
              <a:ext uri="{FF2B5EF4-FFF2-40B4-BE49-F238E27FC236}">
                <a16:creationId xmlns:a16="http://schemas.microsoft.com/office/drawing/2014/main" id="{33BB0E75-C623-928B-43AB-9587009B78BB}"/>
              </a:ext>
              <a:ext uri="{C183D7F6-B498-43B3-948B-1728B52AA6E4}">
                <adec:decorative xmlns:adec="http://schemas.microsoft.com/office/drawing/2017/decorative" val="1"/>
              </a:ext>
            </a:extLst>
          </p:cNvPr>
          <p:cNvSpPr/>
          <p:nvPr/>
        </p:nvSpPr>
        <p:spPr>
          <a:xfrm>
            <a:off x="9105437" y="2530336"/>
            <a:ext cx="2614701" cy="2009061"/>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ea typeface="+mn-lt"/>
              <a:cs typeface="+mn-lt"/>
            </a:endParaRPr>
          </a:p>
          <a:p>
            <a:pPr defTabSz="914377">
              <a:defRPr/>
            </a:pPr>
            <a:endParaRPr lang="en-GB" sz="1400" dirty="0">
              <a:ea typeface="+mn-lt"/>
              <a:cs typeface="+mn-lt"/>
            </a:endParaRPr>
          </a:p>
          <a:p>
            <a:pPr defTabSz="914377">
              <a:defRPr/>
            </a:pPr>
            <a:endParaRPr lang="en-GB" sz="1400" dirty="0">
              <a:ea typeface="+mn-lt"/>
              <a:cs typeface="+mn-lt"/>
            </a:endParaRPr>
          </a:p>
          <a:p>
            <a:pPr defTabSz="914377">
              <a:defRPr/>
            </a:pPr>
            <a:endParaRPr lang="en-GB" sz="1400" dirty="0">
              <a:ea typeface="+mn-lt"/>
              <a:cs typeface="+mn-lt"/>
            </a:endParaRPr>
          </a:p>
          <a:p>
            <a:pPr defTabSz="914377">
              <a:defRPr/>
            </a:pPr>
            <a:endParaRPr lang="en-GB" sz="1400" dirty="0">
              <a:ea typeface="+mn-lt"/>
              <a:cs typeface="+mn-lt"/>
            </a:endParaRPr>
          </a:p>
          <a:p>
            <a:pPr defTabSz="914377">
              <a:defRPr/>
            </a:pPr>
            <a:endParaRPr lang="en-GB" sz="1400" dirty="0">
              <a:ea typeface="+mn-lt"/>
              <a:cs typeface="+mn-lt"/>
            </a:endParaRPr>
          </a:p>
          <a:p>
            <a:pPr defTabSz="914377">
              <a:defRPr/>
            </a:pPr>
            <a:endParaRPr lang="en-GB" sz="1400" dirty="0">
              <a:ea typeface="+mn-lt"/>
              <a:cs typeface="+mn-lt"/>
            </a:endParaRPr>
          </a:p>
          <a:p>
            <a:pPr defTabSz="914377">
              <a:defRPr/>
            </a:pPr>
            <a:endParaRPr lang="en-GB" sz="1400" dirty="0">
              <a:ea typeface="+mn-lt"/>
              <a:cs typeface="+mn-lt"/>
            </a:endParaRPr>
          </a:p>
        </p:txBody>
      </p:sp>
      <p:sp>
        <p:nvSpPr>
          <p:cNvPr id="6" name="Text Placeholder 5">
            <a:extLst>
              <a:ext uri="{FF2B5EF4-FFF2-40B4-BE49-F238E27FC236}">
                <a16:creationId xmlns:a16="http://schemas.microsoft.com/office/drawing/2014/main" id="{6782B48F-402A-9ED7-BF37-032D6BDA09D7}"/>
              </a:ext>
            </a:extLst>
          </p:cNvPr>
          <p:cNvSpPr>
            <a:spLocks noGrp="1"/>
          </p:cNvSpPr>
          <p:nvPr>
            <p:ph type="body" sz="quarter" idx="14"/>
          </p:nvPr>
        </p:nvSpPr>
        <p:spPr>
          <a:xfrm>
            <a:off x="9192293" y="2572276"/>
            <a:ext cx="2432260" cy="1838462"/>
          </a:xfrm>
        </p:spPr>
        <p:txBody>
          <a:bodyPr>
            <a:noAutofit/>
          </a:bodyPr>
          <a:lstStyle/>
          <a:p>
            <a:pPr marL="0" indent="0" defTabSz="914377">
              <a:lnSpc>
                <a:spcPct val="100000"/>
              </a:lnSpc>
              <a:buNone/>
              <a:defRPr/>
            </a:pPr>
            <a:r>
              <a:rPr lang="en-GB" sz="1400" dirty="0"/>
              <a:t>"[I] want lots of </a:t>
            </a:r>
            <a:r>
              <a:rPr lang="en-GB" sz="1400" b="1" dirty="0"/>
              <a:t>jobs that are interesting</a:t>
            </a:r>
            <a:r>
              <a:rPr lang="en-GB" sz="1400" dirty="0"/>
              <a:t>, and we can all do. </a:t>
            </a:r>
            <a:r>
              <a:rPr lang="en-GB" sz="1400" b="1" dirty="0"/>
              <a:t>Houses that are cheap</a:t>
            </a:r>
            <a:r>
              <a:rPr lang="en-GB" sz="1400" dirty="0"/>
              <a:t> that I can afford to live in. I want it to be </a:t>
            </a:r>
            <a:r>
              <a:rPr lang="en-GB" sz="1400" b="1" dirty="0"/>
              <a:t>safe place</a:t>
            </a:r>
            <a:r>
              <a:rPr lang="en-GB" sz="1400" dirty="0"/>
              <a:t> where there are no gangs or knife crime." </a:t>
            </a:r>
          </a:p>
          <a:p>
            <a:pPr marL="0" indent="0" algn="r" defTabSz="914377">
              <a:buNone/>
              <a:defRPr/>
            </a:pPr>
            <a:r>
              <a:rPr lang="en-US" sz="1400" dirty="0"/>
              <a:t>(Secondary school student)</a:t>
            </a:r>
          </a:p>
        </p:txBody>
      </p:sp>
      <p:sp>
        <p:nvSpPr>
          <p:cNvPr id="17" name="Rounded Rectangular Callout 11">
            <a:extLst>
              <a:ext uri="{FF2B5EF4-FFF2-40B4-BE49-F238E27FC236}">
                <a16:creationId xmlns:a16="http://schemas.microsoft.com/office/drawing/2014/main" id="{5DCAEE83-9F65-C2F5-41CD-1CE68C4915FA}"/>
              </a:ext>
              <a:ext uri="{C183D7F6-B498-43B3-948B-1728B52AA6E4}">
                <adec:decorative xmlns:adec="http://schemas.microsoft.com/office/drawing/2017/decorative" val="1"/>
              </a:ext>
            </a:extLst>
          </p:cNvPr>
          <p:cNvSpPr/>
          <p:nvPr/>
        </p:nvSpPr>
        <p:spPr>
          <a:xfrm>
            <a:off x="565820" y="4689960"/>
            <a:ext cx="4514092" cy="1055608"/>
          </a:xfrm>
          <a:prstGeom prst="wedgeRoundRectCallout">
            <a:avLst/>
          </a:prstGeom>
          <a:solidFill>
            <a:schemeClr val="bg2"/>
          </a:solidFill>
        </p:spPr>
        <p:txBody>
          <a:bodyPr wrap="square" lIns="91440" tIns="45720" rIns="91440" bIns="45720" anchor="t">
            <a:spAutoFit/>
          </a:bodyPr>
          <a:lstStyle/>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lang="en-GB" sz="1400" dirty="0">
              <a:latin typeface="Arial"/>
              <a:ea typeface="Calibri"/>
              <a:cs typeface="Microsoft Sans Serif"/>
            </a:endParaRPr>
          </a:p>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lang="en-GB" sz="1400" dirty="0">
              <a:latin typeface="Arial"/>
              <a:ea typeface="Calibri"/>
              <a:cs typeface="Microsoft Sans Serif"/>
            </a:endParaRPr>
          </a:p>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lang="en-GB" sz="1400" dirty="0">
              <a:latin typeface="Arial"/>
              <a:ea typeface="Calibri"/>
              <a:cs typeface="Microsoft Sans Serif"/>
            </a:endParaRPr>
          </a:p>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lang="en-GB" sz="1400" dirty="0">
              <a:latin typeface="Arial"/>
              <a:ea typeface="Calibri"/>
              <a:cs typeface="Microsoft Sans Serif"/>
            </a:endParaRPr>
          </a:p>
        </p:txBody>
      </p:sp>
      <p:sp>
        <p:nvSpPr>
          <p:cNvPr id="7" name="Text Placeholder 6">
            <a:extLst>
              <a:ext uri="{FF2B5EF4-FFF2-40B4-BE49-F238E27FC236}">
                <a16:creationId xmlns:a16="http://schemas.microsoft.com/office/drawing/2014/main" id="{7A34DDED-60CA-3FCC-C949-C73E51A62FB7}"/>
              </a:ext>
            </a:extLst>
          </p:cNvPr>
          <p:cNvSpPr>
            <a:spLocks noGrp="1"/>
          </p:cNvSpPr>
          <p:nvPr>
            <p:ph type="body" sz="quarter" idx="15"/>
          </p:nvPr>
        </p:nvSpPr>
        <p:spPr>
          <a:xfrm>
            <a:off x="643775" y="4750676"/>
            <a:ext cx="4356241" cy="901093"/>
          </a:xfrm>
        </p:spPr>
        <p:txBody>
          <a:bodyPr>
            <a:noAutofit/>
          </a:bodyPr>
          <a:lstStyle/>
          <a:p>
            <a:pPr marL="0" indent="0">
              <a:lnSpc>
                <a:spcPct val="100000"/>
              </a:lnSpc>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400" dirty="0">
                <a:latin typeface="Arial"/>
                <a:ea typeface="Calibri"/>
                <a:cs typeface="Microsoft Sans Serif"/>
              </a:rPr>
              <a:t>"</a:t>
            </a:r>
            <a:r>
              <a:rPr lang="en-GB" sz="1400" dirty="0">
                <a:effectLst/>
                <a:latin typeface="Arial"/>
                <a:ea typeface="Calibri"/>
                <a:cs typeface="Microsoft Sans Serif"/>
              </a:rPr>
              <a:t>A </a:t>
            </a:r>
            <a:r>
              <a:rPr lang="en-GB" sz="1400" b="1" dirty="0">
                <a:effectLst/>
                <a:latin typeface="Arial"/>
                <a:ea typeface="Calibri"/>
                <a:cs typeface="Microsoft Sans Serif"/>
              </a:rPr>
              <a:t>safe, organically diverse, affordable, welcoming</a:t>
            </a:r>
            <a:r>
              <a:rPr lang="en-GB" sz="1400" dirty="0">
                <a:effectLst/>
                <a:latin typeface="Arial"/>
                <a:ea typeface="Calibri"/>
                <a:cs typeface="Microsoft Sans Serif"/>
              </a:rPr>
              <a:t> place to live. I don’t want to live in a borough that is </a:t>
            </a:r>
            <a:r>
              <a:rPr lang="en-GB" sz="1400" b="1" dirty="0">
                <a:effectLst/>
                <a:latin typeface="Arial"/>
                <a:ea typeface="Calibri"/>
                <a:cs typeface="Microsoft Sans Serif"/>
              </a:rPr>
              <a:t>built up</a:t>
            </a:r>
            <a:r>
              <a:rPr lang="en-GB" sz="1400" dirty="0">
                <a:effectLst/>
                <a:latin typeface="Arial"/>
                <a:ea typeface="Calibri"/>
                <a:cs typeface="Microsoft Sans Serif"/>
              </a:rPr>
              <a:t> and overpopulated</a:t>
            </a:r>
            <a:r>
              <a:rPr lang="en-GB" sz="1400" dirty="0">
                <a:latin typeface="Arial"/>
                <a:ea typeface="Calibri"/>
                <a:cs typeface="Microsoft Sans Serif"/>
              </a:rPr>
              <a:t>."</a:t>
            </a:r>
          </a:p>
          <a:p>
            <a:pPr marL="0" indent="0" algn="r">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1400" dirty="0">
                <a:latin typeface="Arial"/>
                <a:ea typeface="Calibri"/>
                <a:cs typeface="Microsoft Sans Serif"/>
              </a:rPr>
              <a:t>(Black Caribbean female, 45-64, £40-59K)</a:t>
            </a:r>
            <a:endParaRPr lang="en-US" sz="1400" dirty="0"/>
          </a:p>
        </p:txBody>
      </p:sp>
      <p:sp>
        <p:nvSpPr>
          <p:cNvPr id="20" name="Rounded Rectangular Callout 11">
            <a:extLst>
              <a:ext uri="{FF2B5EF4-FFF2-40B4-BE49-F238E27FC236}">
                <a16:creationId xmlns:a16="http://schemas.microsoft.com/office/drawing/2014/main" id="{EE8057A8-9D68-4515-CA5C-ACCE61B6E91C}"/>
              </a:ext>
              <a:ext uri="{C183D7F6-B498-43B3-948B-1728B52AA6E4}">
                <adec:decorative xmlns:adec="http://schemas.microsoft.com/office/drawing/2017/decorative" val="1"/>
              </a:ext>
            </a:extLst>
          </p:cNvPr>
          <p:cNvSpPr/>
          <p:nvPr/>
        </p:nvSpPr>
        <p:spPr>
          <a:xfrm>
            <a:off x="6691824" y="4995152"/>
            <a:ext cx="4088238" cy="817245"/>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p:txBody>
      </p:sp>
      <p:sp>
        <p:nvSpPr>
          <p:cNvPr id="10" name="Text Placeholder 9">
            <a:extLst>
              <a:ext uri="{FF2B5EF4-FFF2-40B4-BE49-F238E27FC236}">
                <a16:creationId xmlns:a16="http://schemas.microsoft.com/office/drawing/2014/main" id="{C1577A2A-DF70-5C28-A419-295BA2D07D9D}"/>
              </a:ext>
            </a:extLst>
          </p:cNvPr>
          <p:cNvSpPr>
            <a:spLocks noGrp="1"/>
          </p:cNvSpPr>
          <p:nvPr>
            <p:ph type="body" sz="quarter" idx="17"/>
          </p:nvPr>
        </p:nvSpPr>
        <p:spPr>
          <a:xfrm>
            <a:off x="6754448" y="5026526"/>
            <a:ext cx="3957517" cy="699586"/>
          </a:xfrm>
        </p:spPr>
        <p:txBody>
          <a:bodyPr>
            <a:noAutofit/>
          </a:bodyPr>
          <a:lstStyle/>
          <a:p>
            <a:pPr marL="0" indent="0" defTabSz="914377">
              <a:lnSpc>
                <a:spcPct val="100000"/>
              </a:lnSpc>
              <a:buNone/>
              <a:defRPr/>
            </a:pPr>
            <a:r>
              <a:rPr lang="en-GB" sz="1400" dirty="0">
                <a:latin typeface="Arial"/>
                <a:cs typeface="Arial"/>
              </a:rPr>
              <a:t> "Making sure we all look after the </a:t>
            </a:r>
            <a:r>
              <a:rPr lang="en-GB" sz="1400" b="1" dirty="0">
                <a:latin typeface="Arial"/>
                <a:cs typeface="Arial"/>
              </a:rPr>
              <a:t>environment</a:t>
            </a:r>
            <a:r>
              <a:rPr lang="en-GB" sz="1400" dirty="0">
                <a:latin typeface="Arial"/>
                <a:cs typeface="Arial"/>
              </a:rPr>
              <a:t> and investing in things like solar power"</a:t>
            </a:r>
            <a:endParaRPr lang="en-US" sz="1400" dirty="0"/>
          </a:p>
          <a:p>
            <a:pPr marL="0" indent="0" algn="r" defTabSz="914377">
              <a:buNone/>
              <a:defRPr/>
            </a:pPr>
            <a:r>
              <a:rPr lang="en-GB" sz="1400" dirty="0">
                <a:latin typeface="Arial"/>
                <a:cs typeface="Arial"/>
              </a:rPr>
              <a:t>(Primary school student)</a:t>
            </a:r>
            <a:endParaRPr lang="en-US" sz="1400" dirty="0"/>
          </a:p>
        </p:txBody>
      </p:sp>
    </p:spTree>
    <p:extLst>
      <p:ext uri="{BB962C8B-B14F-4D97-AF65-F5344CB8AC3E}">
        <p14:creationId xmlns:p14="http://schemas.microsoft.com/office/powerpoint/2010/main" val="1152879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CE972-1B2F-A62E-DB06-C37FE3AA76A1}"/>
              </a:ext>
            </a:extLst>
          </p:cNvPr>
          <p:cNvSpPr>
            <a:spLocks noGrp="1"/>
          </p:cNvSpPr>
          <p:nvPr>
            <p:ph type="title"/>
          </p:nvPr>
        </p:nvSpPr>
        <p:spPr>
          <a:xfrm>
            <a:off x="338328" y="329184"/>
            <a:ext cx="11750040" cy="452432"/>
          </a:xfrm>
        </p:spPr>
        <p:txBody>
          <a:bodyPr>
            <a:noAutofit/>
          </a:bodyPr>
          <a:lstStyle/>
          <a:p>
            <a:r>
              <a:rPr lang="en-GB" sz="2800" b="1" dirty="0">
                <a:solidFill>
                  <a:srgbClr val="E51F23"/>
                </a:solidFill>
                <a:latin typeface="Arial"/>
                <a:cs typeface="Arial"/>
              </a:rPr>
              <a:t>Community powered solutions</a:t>
            </a:r>
            <a:endParaRPr lang="en-US" sz="2800" dirty="0"/>
          </a:p>
        </p:txBody>
      </p:sp>
      <p:sp>
        <p:nvSpPr>
          <p:cNvPr id="3" name="Text Placeholder 2">
            <a:extLst>
              <a:ext uri="{FF2B5EF4-FFF2-40B4-BE49-F238E27FC236}">
                <a16:creationId xmlns:a16="http://schemas.microsoft.com/office/drawing/2014/main" id="{26A17B0F-BE1A-99E3-BA52-6BBF46D59D5B}"/>
              </a:ext>
            </a:extLst>
          </p:cNvPr>
          <p:cNvSpPr>
            <a:spLocks noGrp="1"/>
          </p:cNvSpPr>
          <p:nvPr>
            <p:ph type="body" sz="quarter" idx="10"/>
          </p:nvPr>
        </p:nvSpPr>
        <p:spPr>
          <a:xfrm>
            <a:off x="441960" y="809315"/>
            <a:ext cx="11411712" cy="5286685"/>
          </a:xfrm>
        </p:spPr>
        <p:txBody>
          <a:bodyPr>
            <a:noAutofit/>
          </a:bodyPr>
          <a:lstStyle/>
          <a:p>
            <a:pPr>
              <a:spcBef>
                <a:spcPts val="0"/>
              </a:spcBef>
              <a:spcAft>
                <a:spcPts val="1200"/>
              </a:spcAft>
            </a:pPr>
            <a:r>
              <a:rPr lang="en-GB" sz="1400" dirty="0">
                <a:latin typeface="Arial" panose="020B0604020202020204" pitchFamily="34" charset="0"/>
                <a:cs typeface="Arial" panose="020B0604020202020204" pitchFamily="34" charset="0"/>
              </a:rPr>
              <a:t>In VCS workshops, residents offered specific ideas on how to tackle inequality and improve the borough:</a:t>
            </a:r>
            <a:endParaRPr lang="en-US" sz="1400" dirty="0">
              <a:latin typeface="Arial" panose="020B0604020202020204" pitchFamily="34" charset="0"/>
              <a:cs typeface="Arial" panose="020B0604020202020204" pitchFamily="34" charset="0"/>
            </a:endParaRPr>
          </a:p>
          <a:p>
            <a:pPr>
              <a:spcBef>
                <a:spcPts val="0"/>
              </a:spcBef>
              <a:spcAft>
                <a:spcPts val="600"/>
              </a:spcAft>
            </a:pPr>
            <a:r>
              <a:rPr lang="en-GB" sz="1400" b="1" dirty="0">
                <a:latin typeface="Arial" panose="020B0604020202020204" pitchFamily="34" charset="0"/>
                <a:ea typeface="+mn-lt"/>
                <a:cs typeface="Arial" panose="020B0604020202020204" pitchFamily="34" charset="0"/>
              </a:rPr>
              <a:t>Improved communication and coordination </a:t>
            </a:r>
            <a:endParaRPr lang="en-GB" sz="1400" b="1" dirty="0">
              <a:latin typeface="Arial" panose="020B0604020202020204" pitchFamily="34" charset="0"/>
              <a:cs typeface="Arial" panose="020B0604020202020204" pitchFamily="34" charset="0"/>
            </a:endParaRPr>
          </a:p>
          <a:p>
            <a:pPr marL="285750" indent="-285750">
              <a:spcBef>
                <a:spcPts val="0"/>
              </a:spcBef>
              <a:spcAft>
                <a:spcPts val="200"/>
              </a:spcAft>
              <a:buFont typeface="Arial"/>
              <a:buChar char="•"/>
            </a:pPr>
            <a:r>
              <a:rPr lang="en-GB" sz="1400" dirty="0">
                <a:latin typeface="Arial" panose="020B0604020202020204" pitchFamily="34" charset="0"/>
                <a:ea typeface="+mn-lt"/>
                <a:cs typeface="Arial" panose="020B0604020202020204" pitchFamily="34" charset="0"/>
              </a:rPr>
              <a:t>Improve communication about activities, benefits and eligibility requirements</a:t>
            </a:r>
            <a:endParaRPr lang="en-GB" sz="1400" dirty="0">
              <a:latin typeface="Arial" panose="020B0604020202020204" pitchFamily="34" charset="0"/>
              <a:cs typeface="Arial" panose="020B0604020202020204" pitchFamily="34" charset="0"/>
            </a:endParaRPr>
          </a:p>
          <a:p>
            <a:pPr marL="285750" indent="-285750">
              <a:spcBef>
                <a:spcPts val="0"/>
              </a:spcBef>
              <a:spcAft>
                <a:spcPts val="200"/>
              </a:spcAft>
              <a:buFont typeface="Arial"/>
              <a:buChar char="•"/>
            </a:pPr>
            <a:r>
              <a:rPr lang="en-GB" sz="1400" dirty="0">
                <a:latin typeface="Arial" panose="020B0604020202020204" pitchFamily="34" charset="0"/>
                <a:ea typeface="+mn-lt"/>
                <a:cs typeface="Arial" panose="020B0604020202020204" pitchFamily="34" charset="0"/>
              </a:rPr>
              <a:t>Translate information into other languages and provide access to interpreters, offer more English classes</a:t>
            </a:r>
            <a:endParaRPr lang="en-GB" sz="1400" dirty="0">
              <a:latin typeface="Arial" panose="020B0604020202020204" pitchFamily="34" charset="0"/>
              <a:cs typeface="Arial" panose="020B0604020202020204" pitchFamily="34" charset="0"/>
            </a:endParaRPr>
          </a:p>
          <a:p>
            <a:pPr marL="285750" indent="-285750">
              <a:spcBef>
                <a:spcPts val="0"/>
              </a:spcBef>
              <a:spcAft>
                <a:spcPts val="200"/>
              </a:spcAft>
              <a:buFont typeface="Arial"/>
              <a:buChar char="•"/>
            </a:pPr>
            <a:r>
              <a:rPr lang="en-GB" sz="1400" dirty="0">
                <a:latin typeface="Arial" panose="020B0604020202020204" pitchFamily="34" charset="0"/>
                <a:ea typeface="+mn-lt"/>
                <a:cs typeface="Arial" panose="020B0604020202020204" pitchFamily="34" charset="0"/>
              </a:rPr>
              <a:t>Improve coordination across council teams, between council and resident groups  </a:t>
            </a:r>
            <a:endParaRPr lang="en-GB" sz="1400" dirty="0">
              <a:latin typeface="Arial" panose="020B0604020202020204" pitchFamily="34" charset="0"/>
              <a:cs typeface="Arial" panose="020B0604020202020204" pitchFamily="34" charset="0"/>
            </a:endParaRPr>
          </a:p>
          <a:p>
            <a:pPr>
              <a:spcAft>
                <a:spcPts val="600"/>
              </a:spcAft>
            </a:pPr>
            <a:r>
              <a:rPr lang="en-GB" sz="1400" b="1" dirty="0">
                <a:latin typeface="Arial" panose="020B0604020202020204" pitchFamily="34" charset="0"/>
                <a:ea typeface="+mn-lt"/>
                <a:cs typeface="Arial" panose="020B0604020202020204" pitchFamily="34" charset="0"/>
              </a:rPr>
              <a:t>Housing</a:t>
            </a:r>
            <a:endParaRPr lang="en-GB" sz="1400" dirty="0">
              <a:latin typeface="Arial" panose="020B0604020202020204" pitchFamily="34" charset="0"/>
              <a:cs typeface="Arial" panose="020B0604020202020204" pitchFamily="34" charset="0"/>
            </a:endParaRPr>
          </a:p>
          <a:p>
            <a:pPr marL="285750" indent="-285750">
              <a:spcBef>
                <a:spcPts val="0"/>
              </a:spcBef>
              <a:spcAft>
                <a:spcPts val="200"/>
              </a:spcAft>
              <a:buFont typeface="Arial"/>
              <a:buChar char="•"/>
            </a:pPr>
            <a:r>
              <a:rPr lang="en-GB" sz="1400" dirty="0">
                <a:latin typeface="Arial" panose="020B0604020202020204" pitchFamily="34" charset="0"/>
                <a:ea typeface="+mn-lt"/>
                <a:cs typeface="Arial" panose="020B0604020202020204" pitchFamily="34" charset="0"/>
              </a:rPr>
              <a:t>Place someone with a disability within the housing team </a:t>
            </a:r>
            <a:endParaRPr lang="en-GB" sz="1400" dirty="0">
              <a:latin typeface="Arial" panose="020B0604020202020204" pitchFamily="34" charset="0"/>
              <a:cs typeface="Arial" panose="020B0604020202020204" pitchFamily="34" charset="0"/>
            </a:endParaRPr>
          </a:p>
          <a:p>
            <a:pPr marL="285750" indent="-285750">
              <a:spcBef>
                <a:spcPts val="0"/>
              </a:spcBef>
              <a:spcAft>
                <a:spcPts val="200"/>
              </a:spcAft>
              <a:buFont typeface="Arial"/>
              <a:buChar char="•"/>
            </a:pPr>
            <a:r>
              <a:rPr lang="en-GB" sz="1400" dirty="0">
                <a:latin typeface="Arial" panose="020B0604020202020204" pitchFamily="34" charset="0"/>
                <a:ea typeface="+mn-lt"/>
                <a:cs typeface="Arial" panose="020B0604020202020204" pitchFamily="34" charset="0"/>
              </a:rPr>
              <a:t>Hire local repair firms who are more invested in the area </a:t>
            </a:r>
            <a:endParaRPr lang="en-GB" sz="1400" dirty="0">
              <a:latin typeface="Arial" panose="020B0604020202020204" pitchFamily="34" charset="0"/>
              <a:cs typeface="Arial" panose="020B0604020202020204" pitchFamily="34" charset="0"/>
            </a:endParaRPr>
          </a:p>
          <a:p>
            <a:pPr marL="285750" indent="-285750">
              <a:spcBef>
                <a:spcPts val="0"/>
              </a:spcBef>
              <a:spcAft>
                <a:spcPts val="200"/>
              </a:spcAft>
              <a:buFont typeface="Arial"/>
              <a:buChar char="•"/>
            </a:pPr>
            <a:r>
              <a:rPr lang="en-GB" sz="1400" dirty="0">
                <a:latin typeface="Arial" panose="020B0604020202020204" pitchFamily="34" charset="0"/>
                <a:ea typeface="+mn-lt"/>
                <a:cs typeface="Arial" panose="020B0604020202020204" pitchFamily="34" charset="0"/>
              </a:rPr>
              <a:t>Conduct greater oversight of private landlords, improve tenant protection, create higher standards for housing inspections </a:t>
            </a:r>
            <a:endParaRPr lang="en-GB" sz="1400" dirty="0">
              <a:latin typeface="Arial" panose="020B0604020202020204" pitchFamily="34" charset="0"/>
              <a:cs typeface="Arial" panose="020B0604020202020204" pitchFamily="34" charset="0"/>
            </a:endParaRPr>
          </a:p>
          <a:p>
            <a:pPr>
              <a:spcAft>
                <a:spcPts val="600"/>
              </a:spcAft>
            </a:pPr>
            <a:r>
              <a:rPr lang="en-GB" sz="1400" b="1" dirty="0">
                <a:latin typeface="Arial" panose="020B0604020202020204" pitchFamily="34" charset="0"/>
                <a:ea typeface="+mn-lt"/>
                <a:cs typeface="Arial" panose="020B0604020202020204" pitchFamily="34" charset="0"/>
              </a:rPr>
              <a:t>Community &amp; support</a:t>
            </a:r>
            <a:endParaRPr lang="en-GB" sz="1400" b="1" dirty="0">
              <a:latin typeface="Arial" panose="020B0604020202020204" pitchFamily="34" charset="0"/>
              <a:cs typeface="Arial" panose="020B0604020202020204" pitchFamily="34" charset="0"/>
            </a:endParaRPr>
          </a:p>
          <a:p>
            <a:pPr marL="285750" indent="-285750">
              <a:spcBef>
                <a:spcPts val="0"/>
              </a:spcBef>
              <a:spcAft>
                <a:spcPts val="200"/>
              </a:spcAft>
              <a:buFont typeface="Arial"/>
              <a:buChar char="•"/>
            </a:pPr>
            <a:r>
              <a:rPr lang="en-GB" sz="1400" dirty="0">
                <a:latin typeface="Arial" panose="020B0604020202020204" pitchFamily="34" charset="0"/>
                <a:ea typeface="+mn-lt"/>
                <a:cs typeface="Arial" panose="020B0604020202020204" pitchFamily="34" charset="0"/>
              </a:rPr>
              <a:t>More community activities and events where people can interact, where people with different types of disabilities share issues that are most important to them, and timed so that people who work during the day can also attend</a:t>
            </a:r>
            <a:endParaRPr lang="en-GB" sz="1400" dirty="0">
              <a:latin typeface="Arial" panose="020B0604020202020204" pitchFamily="34" charset="0"/>
              <a:cs typeface="Arial" panose="020B0604020202020204" pitchFamily="34" charset="0"/>
            </a:endParaRPr>
          </a:p>
          <a:p>
            <a:pPr marL="285750" indent="-285750">
              <a:spcBef>
                <a:spcPts val="0"/>
              </a:spcBef>
              <a:spcAft>
                <a:spcPts val="200"/>
              </a:spcAft>
              <a:buFont typeface="Arial"/>
              <a:buChar char="•"/>
            </a:pPr>
            <a:r>
              <a:rPr lang="en-GB" sz="1400" dirty="0">
                <a:latin typeface="Arial" panose="020B0604020202020204" pitchFamily="34" charset="0"/>
                <a:ea typeface="+mn-lt"/>
                <a:cs typeface="Arial" panose="020B0604020202020204" pitchFamily="34" charset="0"/>
              </a:rPr>
              <a:t>More mental health support, including drop-in sessions and in-school counsellors</a:t>
            </a:r>
            <a:endParaRPr lang="en-GB" sz="1400" dirty="0">
              <a:latin typeface="Arial" panose="020B0604020202020204" pitchFamily="34" charset="0"/>
              <a:cs typeface="Arial" panose="020B0604020202020204" pitchFamily="34" charset="0"/>
            </a:endParaRPr>
          </a:p>
          <a:p>
            <a:pPr marL="285750" indent="-285750">
              <a:spcBef>
                <a:spcPts val="0"/>
              </a:spcBef>
              <a:spcAft>
                <a:spcPts val="200"/>
              </a:spcAft>
              <a:buFont typeface="Arial"/>
              <a:buChar char="•"/>
            </a:pPr>
            <a:r>
              <a:rPr lang="en-GB" sz="1400" dirty="0">
                <a:latin typeface="Arial" panose="020B0604020202020204" pitchFamily="34" charset="0"/>
                <a:ea typeface="+mn-lt"/>
                <a:cs typeface="Arial" panose="020B0604020202020204" pitchFamily="34" charset="0"/>
              </a:rPr>
              <a:t>More groups, better employment opportunities and work experience for teenagers so they have alternatives to gangs </a:t>
            </a:r>
            <a:endParaRPr lang="en-GB" sz="1400" dirty="0">
              <a:latin typeface="Arial" panose="020B0604020202020204" pitchFamily="34" charset="0"/>
              <a:cs typeface="Arial" panose="020B0604020202020204" pitchFamily="34" charset="0"/>
            </a:endParaRPr>
          </a:p>
          <a:p>
            <a:pPr marL="285750" indent="-285750">
              <a:spcBef>
                <a:spcPts val="0"/>
              </a:spcBef>
              <a:spcAft>
                <a:spcPts val="200"/>
              </a:spcAft>
              <a:buFont typeface="Arial"/>
              <a:buChar char="•"/>
            </a:pPr>
            <a:r>
              <a:rPr lang="en-GB" sz="1400" dirty="0">
                <a:latin typeface="Arial" panose="020B0604020202020204" pitchFamily="34" charset="0"/>
                <a:ea typeface="+mn-lt"/>
                <a:cs typeface="Arial" panose="020B0604020202020204" pitchFamily="34" charset="0"/>
              </a:rPr>
              <a:t>More accessible facilities and events including in hospitals, GPs and shops: easy read signs and menus, accessible seating, maintained disabled toilets </a:t>
            </a:r>
            <a:endParaRPr lang="en-GB" sz="1400" dirty="0">
              <a:latin typeface="Arial" panose="020B0604020202020204" pitchFamily="34" charset="0"/>
              <a:cs typeface="Arial" panose="020B0604020202020204" pitchFamily="34" charset="0"/>
            </a:endParaRPr>
          </a:p>
          <a:p>
            <a:pPr marL="285750" indent="-285750">
              <a:spcBef>
                <a:spcPts val="0"/>
              </a:spcBef>
              <a:spcAft>
                <a:spcPts val="200"/>
              </a:spcAft>
              <a:buFont typeface="Arial"/>
              <a:buChar char="•"/>
            </a:pPr>
            <a:r>
              <a:rPr lang="en-GB" sz="1400" dirty="0">
                <a:latin typeface="Arial" panose="020B0604020202020204" pitchFamily="34" charset="0"/>
                <a:ea typeface="+mn-lt"/>
                <a:cs typeface="Arial" panose="020B0604020202020204" pitchFamily="34" charset="0"/>
              </a:rPr>
              <a:t>Reduce the cost of space hire for community groups </a:t>
            </a:r>
            <a:endParaRPr lang="en-GB" sz="1400" dirty="0">
              <a:latin typeface="Arial" panose="020B0604020202020204" pitchFamily="34" charset="0"/>
              <a:cs typeface="Arial" panose="020B0604020202020204" pitchFamily="34" charset="0"/>
            </a:endParaRPr>
          </a:p>
          <a:p>
            <a:pPr marL="285750" indent="-285750">
              <a:spcBef>
                <a:spcPts val="0"/>
              </a:spcBef>
              <a:spcAft>
                <a:spcPts val="200"/>
              </a:spcAft>
              <a:buFont typeface="Arial"/>
              <a:buChar char="•"/>
            </a:pPr>
            <a:r>
              <a:rPr lang="en-GB" sz="1400" dirty="0">
                <a:latin typeface="Arial" panose="020B0604020202020204" pitchFamily="34" charset="0"/>
                <a:ea typeface="+mn-lt"/>
                <a:cs typeface="Arial" panose="020B0604020202020204" pitchFamily="34" charset="0"/>
              </a:rPr>
              <a:t>Create quiet / sensory parks  </a:t>
            </a:r>
            <a:endParaRPr lang="en-GB" sz="1400" dirty="0">
              <a:latin typeface="Arial" panose="020B0604020202020204" pitchFamily="34" charset="0"/>
              <a:cs typeface="Arial" panose="020B0604020202020204" pitchFamily="34" charset="0"/>
            </a:endParaRPr>
          </a:p>
          <a:p>
            <a:pPr marL="285750" indent="-285750">
              <a:spcBef>
                <a:spcPts val="0"/>
              </a:spcBef>
              <a:spcAft>
                <a:spcPts val="200"/>
              </a:spcAft>
              <a:buFont typeface="Arial"/>
              <a:buChar char="•"/>
            </a:pPr>
            <a:r>
              <a:rPr lang="en-GB" sz="1400" dirty="0">
                <a:latin typeface="Arial" panose="020B0604020202020204" pitchFamily="34" charset="0"/>
                <a:ea typeface="+mn-lt"/>
                <a:cs typeface="Arial" panose="020B0604020202020204" pitchFamily="34" charset="0"/>
              </a:rPr>
              <a:t>Incentivise people to report crimes by offering rewards</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7114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AE28A-41DA-7B74-D0EE-0D2488F9BB15}"/>
              </a:ext>
            </a:extLst>
          </p:cNvPr>
          <p:cNvSpPr>
            <a:spLocks noGrp="1"/>
          </p:cNvSpPr>
          <p:nvPr>
            <p:ph type="title"/>
          </p:nvPr>
        </p:nvSpPr>
        <p:spPr/>
        <p:txBody>
          <a:bodyPr>
            <a:normAutofit/>
          </a:bodyPr>
          <a:lstStyle/>
          <a:p>
            <a:r>
              <a:rPr lang="en-GB" sz="2400" b="1" dirty="0">
                <a:solidFill>
                  <a:srgbClr val="FF0000"/>
                </a:solidFill>
                <a:latin typeface="Arial"/>
                <a:cs typeface="Arial"/>
              </a:rPr>
              <a:t>Community-powered solutions (2)</a:t>
            </a:r>
            <a:endParaRPr lang="en-US" sz="2400" dirty="0"/>
          </a:p>
        </p:txBody>
      </p:sp>
      <p:sp>
        <p:nvSpPr>
          <p:cNvPr id="3" name="Text Placeholder 2">
            <a:extLst>
              <a:ext uri="{FF2B5EF4-FFF2-40B4-BE49-F238E27FC236}">
                <a16:creationId xmlns:a16="http://schemas.microsoft.com/office/drawing/2014/main" id="{66FA1271-6B9B-18E5-7EC1-1F47385FDFC4}"/>
              </a:ext>
            </a:extLst>
          </p:cNvPr>
          <p:cNvSpPr>
            <a:spLocks noGrp="1"/>
          </p:cNvSpPr>
          <p:nvPr>
            <p:ph type="body" sz="quarter" idx="10"/>
          </p:nvPr>
        </p:nvSpPr>
        <p:spPr>
          <a:xfrm>
            <a:off x="338328" y="914401"/>
            <a:ext cx="6752937" cy="311148"/>
          </a:xfrm>
        </p:spPr>
        <p:txBody>
          <a:bodyPr>
            <a:normAutofit/>
          </a:bodyPr>
          <a:lstStyle/>
          <a:p>
            <a:r>
              <a:rPr lang="en-GB" sz="1400" dirty="0">
                <a:latin typeface="Arial" panose="020B0604020202020204" pitchFamily="34" charset="0"/>
                <a:ea typeface="Microsoft Sans Serif"/>
                <a:cs typeface="Arial" panose="020B0604020202020204" pitchFamily="34" charset="0"/>
              </a:rPr>
              <a:t>Residents of all ages and backgrounds suggested a range of solutions.</a:t>
            </a:r>
            <a:endParaRPr lang="en-US" sz="1400" dirty="0">
              <a:latin typeface="Arial" panose="020B0604020202020204" pitchFamily="34" charset="0"/>
              <a:cs typeface="Arial" panose="020B0604020202020204" pitchFamily="34" charset="0"/>
            </a:endParaRPr>
          </a:p>
        </p:txBody>
      </p:sp>
      <p:sp>
        <p:nvSpPr>
          <p:cNvPr id="22" name="Rounded Rectangular Callout 11">
            <a:extLst>
              <a:ext uri="{FF2B5EF4-FFF2-40B4-BE49-F238E27FC236}">
                <a16:creationId xmlns:a16="http://schemas.microsoft.com/office/drawing/2014/main" id="{64A09C21-3E33-2D23-5D61-936583053FB8}"/>
              </a:ext>
              <a:ext uri="{C183D7F6-B498-43B3-948B-1728B52AA6E4}">
                <adec:decorative xmlns:adec="http://schemas.microsoft.com/office/drawing/2017/decorative" val="1"/>
              </a:ext>
            </a:extLst>
          </p:cNvPr>
          <p:cNvSpPr/>
          <p:nvPr/>
        </p:nvSpPr>
        <p:spPr>
          <a:xfrm>
            <a:off x="381686" y="1440399"/>
            <a:ext cx="2959086" cy="1055608"/>
          </a:xfrm>
          <a:prstGeom prst="wedgeRoundRectCallout">
            <a:avLst/>
          </a:prstGeom>
          <a:solidFill>
            <a:schemeClr val="bg2"/>
          </a:solidFill>
        </p:spPr>
        <p:txBody>
          <a:bodyPr wrap="square" lIns="91440" tIns="45720" rIns="91440" bIns="45720" anchor="t">
            <a:spAutoFit/>
          </a:bodyPr>
          <a:lstStyle/>
          <a:p>
            <a:endParaRPr lang="en-GB" sz="1400" b="0" i="0" u="none" strike="noStrike" kern="1200" cap="none" spc="0" normalizeH="0" baseline="0" noProof="0" dirty="0">
              <a:ln>
                <a:noFill/>
              </a:ln>
              <a:effectLst/>
              <a:uLnTx/>
              <a:uFillTx/>
              <a:latin typeface="Arial" panose="020B0604020202020204" pitchFamily="34" charset="0"/>
              <a:ea typeface="Microsoft Sans Serif"/>
              <a:cs typeface="Arial" panose="020B0604020202020204" pitchFamily="34" charset="0"/>
            </a:endParaRPr>
          </a:p>
          <a:p>
            <a:endParaRPr lang="en-GB" sz="1400" dirty="0">
              <a:latin typeface="Arial" panose="020B0604020202020204" pitchFamily="34" charset="0"/>
              <a:ea typeface="Microsoft Sans Serif"/>
              <a:cs typeface="Arial" panose="020B0604020202020204" pitchFamily="34" charset="0"/>
            </a:endParaRPr>
          </a:p>
          <a:p>
            <a:endParaRPr lang="en-GB" sz="1400" b="0" i="0" u="none" strike="noStrike" kern="1200" cap="none" spc="0" normalizeH="0" baseline="0" noProof="0" dirty="0">
              <a:ln>
                <a:noFill/>
              </a:ln>
              <a:effectLst/>
              <a:uLnTx/>
              <a:uFillTx/>
              <a:latin typeface="Arial" panose="020B0604020202020204" pitchFamily="34" charset="0"/>
              <a:ea typeface="Microsoft Sans Serif"/>
              <a:cs typeface="Arial" panose="020B0604020202020204" pitchFamily="34" charset="0"/>
            </a:endParaRPr>
          </a:p>
          <a:p>
            <a:endParaRPr lang="en-GB" sz="1400" b="0" i="0" u="none" strike="noStrike" kern="1200" cap="none" spc="0" normalizeH="0" baseline="0" noProof="0" dirty="0">
              <a:ln>
                <a:noFill/>
              </a:ln>
              <a:effectLst/>
              <a:uLnTx/>
              <a:uFillTx/>
              <a:latin typeface="Arial" panose="020B0604020202020204" pitchFamily="34" charset="0"/>
              <a:ea typeface="Microsoft Sans Serif"/>
              <a:cs typeface="Arial" panose="020B0604020202020204" pitchFamily="34" charset="0"/>
            </a:endParaRPr>
          </a:p>
        </p:txBody>
      </p:sp>
      <p:sp>
        <p:nvSpPr>
          <p:cNvPr id="6" name="Text Placeholder 5">
            <a:extLst>
              <a:ext uri="{FF2B5EF4-FFF2-40B4-BE49-F238E27FC236}">
                <a16:creationId xmlns:a16="http://schemas.microsoft.com/office/drawing/2014/main" id="{9034D3D1-0A38-E59D-EE31-F6B5D17081B8}"/>
              </a:ext>
            </a:extLst>
          </p:cNvPr>
          <p:cNvSpPr>
            <a:spLocks noGrp="1"/>
          </p:cNvSpPr>
          <p:nvPr>
            <p:ph type="body" sz="quarter" idx="11"/>
          </p:nvPr>
        </p:nvSpPr>
        <p:spPr>
          <a:xfrm>
            <a:off x="469232" y="1411920"/>
            <a:ext cx="2818714" cy="973087"/>
          </a:xfrm>
        </p:spPr>
        <p:txBody>
          <a:bodyPr>
            <a:noAutofit/>
          </a:bodyPr>
          <a:lstStyle/>
          <a:p>
            <a:r>
              <a:rPr lang="en-GB" b="1" dirty="0">
                <a:latin typeface="Arial" panose="020B0604020202020204" pitchFamily="34" charset="0"/>
                <a:cs typeface="Arial" panose="020B0604020202020204" pitchFamily="34" charset="0"/>
              </a:rPr>
              <a:t>Civic education </a:t>
            </a:r>
            <a:r>
              <a:rPr lang="en-GB" dirty="0">
                <a:latin typeface="Arial" panose="020B0604020202020204" pitchFamily="34" charset="0"/>
                <a:cs typeface="Arial" panose="020B0604020202020204" pitchFamily="34" charset="0"/>
              </a:rPr>
              <a:t>for residents that empowers local communities to take part in local governance.</a:t>
            </a:r>
          </a:p>
          <a:p>
            <a:pPr algn="r" defTabSz="914377">
              <a:defRPr/>
            </a:pPr>
            <a:r>
              <a:rPr lang="en-GB" dirty="0">
                <a:latin typeface="Arial" panose="020B0604020202020204" pitchFamily="34" charset="0"/>
                <a:ea typeface="Calibri" panose="020F0502020204030204" pitchFamily="34" charset="0"/>
                <a:cs typeface="Arial" panose="020B0604020202020204" pitchFamily="34" charset="0"/>
              </a:rPr>
              <a:t> (White female, 25-44, £60-99K)</a:t>
            </a:r>
            <a:endParaRPr lang="en-GB" b="0" i="0" u="none" strike="noStrike" kern="1200" cap="none" spc="0" normalizeH="0" baseline="0" noProof="0" dirty="0">
              <a:ln>
                <a:noFill/>
              </a:ln>
              <a:effectLst/>
              <a:uLnTx/>
              <a:uFillTx/>
              <a:latin typeface="Arial" panose="020B0604020202020204" pitchFamily="34" charset="0"/>
              <a:ea typeface="Microsoft Sans Serif"/>
              <a:cs typeface="Arial" panose="020B0604020202020204" pitchFamily="34" charset="0"/>
            </a:endParaRPr>
          </a:p>
        </p:txBody>
      </p:sp>
      <p:sp>
        <p:nvSpPr>
          <p:cNvPr id="25" name="Rounded Rectangular Callout 11">
            <a:extLst>
              <a:ext uri="{FF2B5EF4-FFF2-40B4-BE49-F238E27FC236}">
                <a16:creationId xmlns:a16="http://schemas.microsoft.com/office/drawing/2014/main" id="{ED3C4C90-84C8-2669-A6C4-56E33B7C0C7A}"/>
              </a:ext>
              <a:ext uri="{C183D7F6-B498-43B3-948B-1728B52AA6E4}">
                <adec:decorative xmlns:adec="http://schemas.microsoft.com/office/drawing/2017/decorative" val="1"/>
              </a:ext>
            </a:extLst>
          </p:cNvPr>
          <p:cNvSpPr/>
          <p:nvPr/>
        </p:nvSpPr>
        <p:spPr>
          <a:xfrm>
            <a:off x="3736669" y="1674569"/>
            <a:ext cx="1090798" cy="817245"/>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p:txBody>
      </p:sp>
      <p:sp>
        <p:nvSpPr>
          <p:cNvPr id="8" name="Text Placeholder 7">
            <a:extLst>
              <a:ext uri="{FF2B5EF4-FFF2-40B4-BE49-F238E27FC236}">
                <a16:creationId xmlns:a16="http://schemas.microsoft.com/office/drawing/2014/main" id="{9A406BD9-629A-E47C-A00F-8E2DF46C1CBE}"/>
              </a:ext>
            </a:extLst>
          </p:cNvPr>
          <p:cNvSpPr>
            <a:spLocks noGrp="1"/>
          </p:cNvSpPr>
          <p:nvPr>
            <p:ph type="body" sz="quarter" idx="13"/>
          </p:nvPr>
        </p:nvSpPr>
        <p:spPr>
          <a:xfrm>
            <a:off x="3768445" y="1685273"/>
            <a:ext cx="988381" cy="773897"/>
          </a:xfrm>
        </p:spPr>
        <p:txBody>
          <a:bodyPr>
            <a:noAutofit/>
          </a:bodyPr>
          <a:lstStyle/>
          <a:p>
            <a:pPr marL="0" indent="0">
              <a:lnSpc>
                <a:spcPct val="100000"/>
              </a:lnSpc>
              <a:buNone/>
            </a:pPr>
            <a:r>
              <a:rPr lang="en-GB" dirty="0">
                <a:latin typeface="Arial"/>
                <a:ea typeface="+mn-lt"/>
                <a:cs typeface="+mn-lt"/>
              </a:rPr>
              <a:t>"Grants </a:t>
            </a:r>
            <a:r>
              <a:rPr lang="en-GB" dirty="0">
                <a:effectLst/>
                <a:latin typeface="Arial"/>
                <a:ea typeface="+mn-lt"/>
                <a:cs typeface="+mn-lt"/>
              </a:rPr>
              <a:t>to </a:t>
            </a:r>
            <a:r>
              <a:rPr lang="en-GB" dirty="0">
                <a:latin typeface="Arial"/>
                <a:ea typeface="+mn-lt"/>
                <a:cs typeface="+mn-lt"/>
              </a:rPr>
              <a:t>develop </a:t>
            </a:r>
            <a:r>
              <a:rPr lang="en-GB" b="1" dirty="0">
                <a:latin typeface="Arial"/>
                <a:ea typeface="+mn-lt"/>
                <a:cs typeface="+mn-lt"/>
              </a:rPr>
              <a:t>gardens</a:t>
            </a:r>
            <a:r>
              <a:rPr lang="en-GB" dirty="0">
                <a:latin typeface="Arial"/>
                <a:ea typeface="+mn-lt"/>
                <a:cs typeface="+mn-lt"/>
              </a:rPr>
              <a:t>."</a:t>
            </a:r>
            <a:endParaRPr lang="en-US" dirty="0">
              <a:latin typeface="Arial"/>
            </a:endParaRPr>
          </a:p>
        </p:txBody>
      </p:sp>
      <p:sp>
        <p:nvSpPr>
          <p:cNvPr id="23" name="Rounded Rectangular Callout 11">
            <a:extLst>
              <a:ext uri="{FF2B5EF4-FFF2-40B4-BE49-F238E27FC236}">
                <a16:creationId xmlns:a16="http://schemas.microsoft.com/office/drawing/2014/main" id="{1339A994-C88E-CDD4-FAC1-721F252BB11A}"/>
              </a:ext>
              <a:ext uri="{C183D7F6-B498-43B3-948B-1728B52AA6E4}">
                <adec:decorative xmlns:adec="http://schemas.microsoft.com/office/drawing/2017/decorative" val="1"/>
              </a:ext>
            </a:extLst>
          </p:cNvPr>
          <p:cNvSpPr/>
          <p:nvPr/>
        </p:nvSpPr>
        <p:spPr>
          <a:xfrm>
            <a:off x="5744900" y="1277069"/>
            <a:ext cx="3002948" cy="1293971"/>
          </a:xfrm>
          <a:prstGeom prst="wedgeRoundRectCallout">
            <a:avLst/>
          </a:prstGeom>
          <a:solidFill>
            <a:schemeClr val="bg2"/>
          </a:solidFill>
        </p:spPr>
        <p:txBody>
          <a:bodyPr wrap="square" lIns="91440" tIns="45720" rIns="91440" bIns="45720" anchor="t">
            <a:spAutoFit/>
          </a:bodyPr>
          <a:lstStyle/>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p:txBody>
      </p:sp>
      <p:sp>
        <p:nvSpPr>
          <p:cNvPr id="9" name="Text Placeholder 8">
            <a:extLst>
              <a:ext uri="{FF2B5EF4-FFF2-40B4-BE49-F238E27FC236}">
                <a16:creationId xmlns:a16="http://schemas.microsoft.com/office/drawing/2014/main" id="{F1129D87-8A12-9672-B552-2CDE6C33EAB3}"/>
              </a:ext>
            </a:extLst>
          </p:cNvPr>
          <p:cNvSpPr>
            <a:spLocks noGrp="1"/>
          </p:cNvSpPr>
          <p:nvPr>
            <p:ph type="body" sz="quarter" idx="14"/>
          </p:nvPr>
        </p:nvSpPr>
        <p:spPr>
          <a:xfrm>
            <a:off x="5794590" y="1283916"/>
            <a:ext cx="2899927" cy="1188442"/>
          </a:xfrm>
        </p:spPr>
        <p:txBody>
          <a:bodyPr>
            <a:noAutofit/>
          </a:bodyPr>
          <a:lstStyle/>
          <a:p>
            <a:pPr marL="0" indent="0">
              <a:lnSpc>
                <a:spcPct val="100000"/>
              </a:lnSpc>
              <a:buNone/>
            </a:pPr>
            <a:r>
              <a:rPr lang="en-GB" dirty="0">
                <a:latin typeface="Arial"/>
                <a:cs typeface="Arial"/>
              </a:rPr>
              <a:t>"</a:t>
            </a:r>
            <a:r>
              <a:rPr lang="en-GB" b="1" dirty="0">
                <a:latin typeface="Arial"/>
                <a:cs typeface="Arial"/>
              </a:rPr>
              <a:t>Easy read signage </a:t>
            </a:r>
            <a:r>
              <a:rPr lang="en-GB" dirty="0">
                <a:latin typeface="Arial"/>
                <a:cs typeface="Arial"/>
              </a:rPr>
              <a:t>really needs to be more widespread: restaurants, businesses, streets."</a:t>
            </a:r>
          </a:p>
          <a:p>
            <a:pPr marL="0" indent="0" algn="r">
              <a:lnSpc>
                <a:spcPct val="100000"/>
              </a:lnSpc>
              <a:buNone/>
            </a:pPr>
            <a:r>
              <a:rPr lang="en-GB" dirty="0">
                <a:latin typeface="Arial"/>
                <a:cs typeface="Arial"/>
              </a:rPr>
              <a:t>(</a:t>
            </a:r>
            <a:r>
              <a:rPr lang="en-GB" dirty="0" err="1">
                <a:latin typeface="Arial"/>
                <a:cs typeface="Arial"/>
              </a:rPr>
              <a:t>Elfrida</a:t>
            </a:r>
            <a:r>
              <a:rPr lang="en-GB" dirty="0">
                <a:latin typeface="Arial"/>
                <a:cs typeface="Arial"/>
              </a:rPr>
              <a:t> Parent Support Group member)</a:t>
            </a:r>
          </a:p>
        </p:txBody>
      </p:sp>
      <p:sp>
        <p:nvSpPr>
          <p:cNvPr id="24" name="Rounded Rectangular Callout 11">
            <a:extLst>
              <a:ext uri="{FF2B5EF4-FFF2-40B4-BE49-F238E27FC236}">
                <a16:creationId xmlns:a16="http://schemas.microsoft.com/office/drawing/2014/main" id="{41FA306C-D1E7-F6E7-8403-7DBB1D989DBB}"/>
              </a:ext>
              <a:ext uri="{C183D7F6-B498-43B3-948B-1728B52AA6E4}">
                <adec:decorative xmlns:adec="http://schemas.microsoft.com/office/drawing/2017/decorative" val="1"/>
              </a:ext>
            </a:extLst>
          </p:cNvPr>
          <p:cNvSpPr/>
          <p:nvPr/>
        </p:nvSpPr>
        <p:spPr>
          <a:xfrm>
            <a:off x="8892799" y="772708"/>
            <a:ext cx="2959086" cy="2962513"/>
          </a:xfrm>
          <a:prstGeom prst="wedgeRoundRectCallout">
            <a:avLst/>
          </a:prstGeom>
          <a:solidFill>
            <a:schemeClr val="bg2"/>
          </a:solidFill>
        </p:spPr>
        <p:txBody>
          <a:bodyPr wrap="square" lIns="91440" tIns="45720" rIns="91440" bIns="45720" anchor="t">
            <a:spAutoFit/>
          </a:bodyPr>
          <a:lstStyle/>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p:txBody>
      </p:sp>
      <p:sp>
        <p:nvSpPr>
          <p:cNvPr id="10" name="Text Placeholder 9">
            <a:extLst>
              <a:ext uri="{FF2B5EF4-FFF2-40B4-BE49-F238E27FC236}">
                <a16:creationId xmlns:a16="http://schemas.microsoft.com/office/drawing/2014/main" id="{5E318EC4-A026-B3B4-20BA-33CCB2A72FA9}"/>
              </a:ext>
            </a:extLst>
          </p:cNvPr>
          <p:cNvSpPr>
            <a:spLocks noGrp="1"/>
          </p:cNvSpPr>
          <p:nvPr>
            <p:ph type="body" sz="quarter" idx="15"/>
          </p:nvPr>
        </p:nvSpPr>
        <p:spPr>
          <a:xfrm>
            <a:off x="9007812" y="837888"/>
            <a:ext cx="2783046" cy="2771077"/>
          </a:xfrm>
        </p:spPr>
        <p:txBody>
          <a:bodyPr>
            <a:noAutofit/>
          </a:bodyPr>
          <a:lstStyle/>
          <a:p>
            <a:pPr marL="0" indent="0">
              <a:lnSpc>
                <a:spcPct val="100000"/>
              </a:lnSpc>
              <a:buNone/>
            </a:pPr>
            <a:r>
              <a:rPr lang="en-GB" dirty="0">
                <a:latin typeface="Arial"/>
                <a:cs typeface="Arial"/>
              </a:rPr>
              <a:t>" A </a:t>
            </a:r>
            <a:r>
              <a:rPr lang="en-GB" b="1" dirty="0">
                <a:latin typeface="Arial"/>
                <a:cs typeface="Arial"/>
              </a:rPr>
              <a:t>robust and well-resourced youth service</a:t>
            </a:r>
            <a:r>
              <a:rPr lang="en-GB" dirty="0">
                <a:latin typeface="Arial"/>
                <a:cs typeface="Arial"/>
              </a:rPr>
              <a:t> offering real and attractive alternatives to gang-life for young people. </a:t>
            </a:r>
            <a:r>
              <a:rPr lang="en-GB" b="1" dirty="0">
                <a:latin typeface="Arial"/>
                <a:cs typeface="Arial"/>
              </a:rPr>
              <a:t>Study clubs with homework mentors</a:t>
            </a:r>
            <a:r>
              <a:rPr lang="en-GB" dirty="0">
                <a:latin typeface="Arial"/>
                <a:cs typeface="Arial"/>
              </a:rPr>
              <a:t> to raise the attainment of children with little or no family support or resources. </a:t>
            </a:r>
            <a:r>
              <a:rPr lang="en-GB" b="1" dirty="0">
                <a:latin typeface="Arial"/>
                <a:cs typeface="Arial"/>
              </a:rPr>
              <a:t>Regular arts and other creative opportunities</a:t>
            </a:r>
            <a:r>
              <a:rPr lang="en-GB" dirty="0">
                <a:latin typeface="Arial"/>
                <a:cs typeface="Arial"/>
              </a:rPr>
              <a:t> that help with stress and anxiety."</a:t>
            </a:r>
            <a:endParaRPr lang="en-US" dirty="0">
              <a:latin typeface="Arial"/>
              <a:cs typeface="Arial"/>
            </a:endParaRPr>
          </a:p>
          <a:p>
            <a:pPr marL="0" indent="0" algn="r">
              <a:lnSpc>
                <a:spcPct val="100000"/>
              </a:lnSpc>
              <a:buNone/>
            </a:pPr>
            <a:r>
              <a:rPr lang="en-GB" dirty="0">
                <a:latin typeface="Arial"/>
                <a:cs typeface="Arial"/>
              </a:rPr>
              <a:t>(White female, 65+, £20-39K)</a:t>
            </a:r>
          </a:p>
        </p:txBody>
      </p:sp>
      <p:sp>
        <p:nvSpPr>
          <p:cNvPr id="20" name="Rounded Rectangular Callout 11">
            <a:extLst>
              <a:ext uri="{FF2B5EF4-FFF2-40B4-BE49-F238E27FC236}">
                <a16:creationId xmlns:a16="http://schemas.microsoft.com/office/drawing/2014/main" id="{234E21D6-B8C1-7C8C-541C-9303CC92AE9E}"/>
              </a:ext>
              <a:ext uri="{C183D7F6-B498-43B3-948B-1728B52AA6E4}">
                <adec:decorative xmlns:adec="http://schemas.microsoft.com/office/drawing/2017/decorative" val="1"/>
              </a:ext>
            </a:extLst>
          </p:cNvPr>
          <p:cNvSpPr/>
          <p:nvPr/>
        </p:nvSpPr>
        <p:spPr>
          <a:xfrm>
            <a:off x="302863" y="3554721"/>
            <a:ext cx="2967364" cy="1770698"/>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latin typeface="Arial"/>
              <a:cs typeface="Calibri"/>
            </a:endParaRPr>
          </a:p>
          <a:p>
            <a:pPr defTabSz="914377">
              <a:defRPr/>
            </a:pPr>
            <a:endParaRPr lang="en-GB" sz="1400" dirty="0">
              <a:latin typeface="Arial"/>
              <a:cs typeface="Calibri"/>
            </a:endParaRPr>
          </a:p>
          <a:p>
            <a:pPr defTabSz="914377">
              <a:defRPr/>
            </a:pPr>
            <a:endParaRPr lang="en-GB" sz="1400" dirty="0">
              <a:latin typeface="Arial"/>
              <a:cs typeface="Calibri"/>
            </a:endParaRPr>
          </a:p>
          <a:p>
            <a:pPr defTabSz="914377">
              <a:defRPr/>
            </a:pPr>
            <a:endParaRPr lang="en-GB" sz="1400" dirty="0">
              <a:latin typeface="Arial"/>
              <a:cs typeface="Calibri"/>
            </a:endParaRPr>
          </a:p>
          <a:p>
            <a:pPr defTabSz="914377">
              <a:defRPr/>
            </a:pPr>
            <a:endParaRPr lang="en-GB" sz="1400" dirty="0">
              <a:latin typeface="Arial"/>
              <a:cs typeface="Calibri"/>
            </a:endParaRPr>
          </a:p>
          <a:p>
            <a:pPr defTabSz="914377">
              <a:defRPr/>
            </a:pPr>
            <a:endParaRPr lang="en-GB" sz="1400" dirty="0">
              <a:latin typeface="Arial"/>
              <a:cs typeface="Calibri"/>
            </a:endParaRPr>
          </a:p>
          <a:p>
            <a:pPr defTabSz="914377">
              <a:defRPr/>
            </a:pPr>
            <a:endParaRPr lang="en-GB" sz="1400" dirty="0">
              <a:latin typeface="Arial"/>
              <a:cs typeface="Calibri"/>
            </a:endParaRPr>
          </a:p>
        </p:txBody>
      </p:sp>
      <p:sp>
        <p:nvSpPr>
          <p:cNvPr id="12" name="Text Placeholder 11">
            <a:extLst>
              <a:ext uri="{FF2B5EF4-FFF2-40B4-BE49-F238E27FC236}">
                <a16:creationId xmlns:a16="http://schemas.microsoft.com/office/drawing/2014/main" id="{0F5FFE3E-0AB9-CD94-98EB-7AD1982D38B4}"/>
              </a:ext>
            </a:extLst>
          </p:cNvPr>
          <p:cNvSpPr>
            <a:spLocks noGrp="1"/>
          </p:cNvSpPr>
          <p:nvPr>
            <p:ph type="body" sz="quarter" idx="17"/>
          </p:nvPr>
        </p:nvSpPr>
        <p:spPr>
          <a:xfrm>
            <a:off x="401136" y="3587402"/>
            <a:ext cx="2731169" cy="1595080"/>
          </a:xfrm>
        </p:spPr>
        <p:txBody>
          <a:bodyPr>
            <a:noAutofit/>
          </a:bodyPr>
          <a:lstStyle/>
          <a:p>
            <a:pPr marL="0" indent="0" defTabSz="914377">
              <a:lnSpc>
                <a:spcPct val="100000"/>
              </a:lnSpc>
              <a:buNone/>
              <a:defRPr/>
            </a:pPr>
            <a:r>
              <a:rPr lang="en-GB" dirty="0">
                <a:latin typeface="Arial"/>
                <a:ea typeface="+mn-lt"/>
                <a:cs typeface="+mn-lt"/>
              </a:rPr>
              <a:t>"All Islington </a:t>
            </a:r>
            <a:r>
              <a:rPr lang="en-GB" b="1" dirty="0">
                <a:latin typeface="Arial"/>
                <a:ea typeface="+mn-lt"/>
                <a:cs typeface="+mn-lt"/>
              </a:rPr>
              <a:t>schools</a:t>
            </a:r>
            <a:r>
              <a:rPr lang="en-GB" dirty="0">
                <a:latin typeface="Arial"/>
                <a:ea typeface="+mn-lt"/>
                <a:cs typeface="+mn-lt"/>
              </a:rPr>
              <a:t> should be </a:t>
            </a:r>
            <a:r>
              <a:rPr lang="en-GB" b="1" dirty="0">
                <a:latin typeface="Arial"/>
                <a:ea typeface="+mn-lt"/>
                <a:cs typeface="+mn-lt"/>
              </a:rPr>
              <a:t>made available </a:t>
            </a:r>
            <a:r>
              <a:rPr lang="en-GB" b="1" dirty="0">
                <a:effectLst/>
                <a:latin typeface="Arial"/>
                <a:ea typeface="+mn-lt"/>
                <a:cs typeface="+mn-lt"/>
              </a:rPr>
              <a:t>to </a:t>
            </a:r>
            <a:r>
              <a:rPr lang="en-GB" b="1" dirty="0">
                <a:latin typeface="Arial"/>
                <a:ea typeface="+mn-lt"/>
                <a:cs typeface="+mn-lt"/>
              </a:rPr>
              <a:t>youth organisations in the evenings and weekends</a:t>
            </a:r>
            <a:r>
              <a:rPr lang="en-GB" dirty="0">
                <a:latin typeface="Arial"/>
                <a:ea typeface="+mn-lt"/>
                <a:cs typeface="+mn-lt"/>
              </a:rPr>
              <a:t>. The buildings and grounds are standing empty and unused." </a:t>
            </a:r>
            <a:endParaRPr lang="en-US" dirty="0"/>
          </a:p>
          <a:p>
            <a:pPr marL="0" indent="0" algn="r" defTabSz="914377">
              <a:lnSpc>
                <a:spcPct val="100000"/>
              </a:lnSpc>
              <a:buNone/>
              <a:defRPr/>
            </a:pPr>
            <a:r>
              <a:rPr lang="en-GB" dirty="0">
                <a:latin typeface="Arial"/>
                <a:ea typeface="+mn-lt"/>
                <a:cs typeface="+mn-lt"/>
              </a:rPr>
              <a:t>(White female, 45-64, £40-59K)</a:t>
            </a:r>
            <a:endParaRPr lang="en-US" dirty="0"/>
          </a:p>
        </p:txBody>
      </p:sp>
      <p:sp>
        <p:nvSpPr>
          <p:cNvPr id="21" name="Rounded Rectangular Callout 11">
            <a:extLst>
              <a:ext uri="{FF2B5EF4-FFF2-40B4-BE49-F238E27FC236}">
                <a16:creationId xmlns:a16="http://schemas.microsoft.com/office/drawing/2014/main" id="{31327532-D9BF-7827-F280-196839B9AEFB}"/>
              </a:ext>
              <a:ext uri="{C183D7F6-B498-43B3-948B-1728B52AA6E4}">
                <adec:decorative xmlns:adec="http://schemas.microsoft.com/office/drawing/2017/decorative" val="1"/>
              </a:ext>
            </a:extLst>
          </p:cNvPr>
          <p:cNvSpPr/>
          <p:nvPr/>
        </p:nvSpPr>
        <p:spPr>
          <a:xfrm>
            <a:off x="3678863" y="2811565"/>
            <a:ext cx="2555107" cy="1293971"/>
          </a:xfrm>
          <a:prstGeom prst="wedgeRoundRectCallout">
            <a:avLst/>
          </a:prstGeom>
          <a:solidFill>
            <a:schemeClr val="bg2"/>
          </a:solidFill>
        </p:spPr>
        <p:txBody>
          <a:bodyPr wrap="square" lIns="91440" tIns="45720" rIns="91440" bIns="45720" anchor="t">
            <a:spAutoFit/>
          </a:bodyPr>
          <a:lstStyle/>
          <a:p>
            <a:pPr defTabSz="914377">
              <a:defRPr/>
            </a:pPr>
            <a:endParaRPr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defTabSz="914377">
              <a:defRPr/>
            </a:pPr>
            <a:endParaRPr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defTabSz="914377">
              <a:defRPr/>
            </a:pPr>
            <a:endParaRPr lang="en-GB" sz="1400" dirty="0">
              <a:latin typeface="Arial" panose="020B0604020202020204" pitchFamily="34" charset="0"/>
              <a:cs typeface="Arial" panose="020B0604020202020204" pitchFamily="34" charset="0"/>
            </a:endParaRPr>
          </a:p>
          <a:p>
            <a:pPr defTabSz="914377">
              <a:defRPr/>
            </a:pPr>
            <a:endParaRPr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defTabSz="914377">
              <a:defRPr/>
            </a:pPr>
            <a:endParaRPr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 name="Text Placeholder 10">
            <a:extLst>
              <a:ext uri="{FF2B5EF4-FFF2-40B4-BE49-F238E27FC236}">
                <a16:creationId xmlns:a16="http://schemas.microsoft.com/office/drawing/2014/main" id="{DA893539-39CE-7225-1BAD-D925A23DF043}"/>
              </a:ext>
            </a:extLst>
          </p:cNvPr>
          <p:cNvSpPr>
            <a:spLocks noGrp="1"/>
          </p:cNvSpPr>
          <p:nvPr>
            <p:ph type="body" sz="quarter" idx="16"/>
          </p:nvPr>
        </p:nvSpPr>
        <p:spPr>
          <a:xfrm>
            <a:off x="3768444" y="2850848"/>
            <a:ext cx="2399816" cy="1137491"/>
          </a:xfrm>
        </p:spPr>
        <p:txBody>
          <a:bodyPr>
            <a:noAutofit/>
          </a:bodyPr>
          <a:lstStyle/>
          <a:p>
            <a:pPr marL="0" indent="0">
              <a:lnSpc>
                <a:spcPct val="100000"/>
              </a:lnSpc>
              <a:buNone/>
            </a:pPr>
            <a:r>
              <a:rPr lang="en-GB" b="0" i="0" u="none" strike="noStrike" kern="1200" cap="none" spc="0" normalizeH="0" baseline="0" noProof="0" dirty="0">
                <a:ln>
                  <a:noFill/>
                </a:ln>
                <a:effectLst/>
                <a:uLnTx/>
                <a:uFillTx/>
                <a:latin typeface="Arial" panose="020B0604020202020204" pitchFamily="34" charset="0"/>
                <a:cs typeface="Arial" panose="020B0604020202020204" pitchFamily="34" charset="0"/>
              </a:rPr>
              <a:t>“A more balanced distribution of wealth with high and affluent being </a:t>
            </a:r>
            <a:r>
              <a:rPr lang="en-GB" b="1" i="0" u="none" strike="noStrike" kern="1200" cap="none" spc="0" normalizeH="0" baseline="0" noProof="0" dirty="0">
                <a:ln>
                  <a:noFill/>
                </a:ln>
                <a:effectLst/>
                <a:uLnTx/>
                <a:uFillTx/>
                <a:latin typeface="Arial" panose="020B0604020202020204" pitchFamily="34" charset="0"/>
                <a:cs typeface="Arial" panose="020B0604020202020204" pitchFamily="34" charset="0"/>
              </a:rPr>
              <a:t>taxed</a:t>
            </a:r>
            <a:r>
              <a:rPr lang="en-GB" b="0" i="0" u="none" strike="noStrike" kern="1200" cap="none" spc="0" normalizeH="0" baseline="0" noProof="0" dirty="0">
                <a:ln>
                  <a:noFill/>
                </a:ln>
                <a:effectLst/>
                <a:uLnTx/>
                <a:uFillTx/>
                <a:latin typeface="Arial" panose="020B0604020202020204" pitchFamily="34" charset="0"/>
                <a:cs typeface="Arial" panose="020B0604020202020204" pitchFamily="34" charset="0"/>
              </a:rPr>
              <a:t> to support those less fortunate.” </a:t>
            </a:r>
            <a:endParaRPr lang="en-US" dirty="0"/>
          </a:p>
        </p:txBody>
      </p:sp>
      <p:sp>
        <p:nvSpPr>
          <p:cNvPr id="26" name="Rounded Rectangular Callout 11">
            <a:extLst>
              <a:ext uri="{FF2B5EF4-FFF2-40B4-BE49-F238E27FC236}">
                <a16:creationId xmlns:a16="http://schemas.microsoft.com/office/drawing/2014/main" id="{33102076-BB00-B0B2-B498-2D0DA0AA037D}"/>
              </a:ext>
              <a:ext uri="{C183D7F6-B498-43B3-948B-1728B52AA6E4}">
                <adec:decorative xmlns:adec="http://schemas.microsoft.com/office/drawing/2017/decorative" val="1"/>
              </a:ext>
            </a:extLst>
          </p:cNvPr>
          <p:cNvSpPr/>
          <p:nvPr/>
        </p:nvSpPr>
        <p:spPr>
          <a:xfrm>
            <a:off x="3500245" y="4737383"/>
            <a:ext cx="2725006" cy="817245"/>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sz="1400" b="0" i="0" u="none" strike="noStrike" kern="1200" cap="none" spc="0" normalizeH="0" baseline="0" noProof="0" dirty="0">
              <a:ln>
                <a:noFill/>
              </a:ln>
              <a:effectLst/>
              <a:uLnTx/>
              <a:uFillTx/>
              <a:latin typeface="Arial"/>
              <a:ea typeface="Microsoft Sans Serif"/>
              <a:cs typeface="Microsoft Sans Serif"/>
            </a:endParaRPr>
          </a:p>
          <a:p>
            <a:pPr defTabSz="914377">
              <a:defRPr/>
            </a:pPr>
            <a:endParaRPr lang="en-GB" sz="1400" dirty="0">
              <a:latin typeface="Arial"/>
              <a:ea typeface="Microsoft Sans Serif"/>
              <a:cs typeface="Microsoft Sans Serif"/>
            </a:endParaRPr>
          </a:p>
          <a:p>
            <a:pPr defTabSz="914377">
              <a:defRPr/>
            </a:pPr>
            <a:endParaRPr lang="en-GB" sz="1400" b="0" i="0" u="none" strike="noStrike" kern="1200" cap="none" spc="0" normalizeH="0" baseline="0" noProof="0" dirty="0">
              <a:ln>
                <a:noFill/>
              </a:ln>
              <a:effectLst/>
              <a:uLnTx/>
              <a:uFillTx/>
              <a:latin typeface="Arial"/>
              <a:ea typeface="Microsoft Sans Serif"/>
              <a:cs typeface="Microsoft Sans Serif"/>
            </a:endParaRPr>
          </a:p>
        </p:txBody>
      </p:sp>
      <p:sp>
        <p:nvSpPr>
          <p:cNvPr id="13" name="Text Placeholder 12">
            <a:extLst>
              <a:ext uri="{FF2B5EF4-FFF2-40B4-BE49-F238E27FC236}">
                <a16:creationId xmlns:a16="http://schemas.microsoft.com/office/drawing/2014/main" id="{0DDF7130-78AA-2E4D-D81F-CAEE75B18AEF}"/>
              </a:ext>
              <a:ext uri="{C183D7F6-B498-43B3-948B-1728B52AA6E4}">
                <adec:decorative xmlns:adec="http://schemas.microsoft.com/office/drawing/2017/decorative" val="1"/>
              </a:ext>
            </a:extLst>
          </p:cNvPr>
          <p:cNvSpPr>
            <a:spLocks noGrp="1"/>
          </p:cNvSpPr>
          <p:nvPr>
            <p:ph type="body" sz="quarter" idx="18"/>
          </p:nvPr>
        </p:nvSpPr>
        <p:spPr>
          <a:xfrm>
            <a:off x="3586680" y="4718993"/>
            <a:ext cx="2555106" cy="700402"/>
          </a:xfrm>
        </p:spPr>
        <p:txBody>
          <a:bodyPr>
            <a:noAutofit/>
          </a:bodyPr>
          <a:lstStyle/>
          <a:p>
            <a:pPr marL="0" indent="0" defTabSz="914377">
              <a:lnSpc>
                <a:spcPct val="100000"/>
              </a:lnSpc>
              <a:buNone/>
              <a:defRPr/>
            </a:pPr>
            <a:r>
              <a:rPr lang="en-GB" dirty="0">
                <a:latin typeface="Arial"/>
                <a:ea typeface="Calibri" panose="020F0502020204030204" pitchFamily="34" charset="0"/>
                <a:cs typeface="Microsoft Sans Serif"/>
              </a:rPr>
              <a:t>“More activities </a:t>
            </a:r>
            <a:r>
              <a:rPr lang="en-GB" b="1" dirty="0">
                <a:latin typeface="Arial"/>
                <a:ea typeface="Calibri" panose="020F0502020204030204" pitchFamily="34" charset="0"/>
                <a:cs typeface="Microsoft Sans Serif"/>
              </a:rPr>
              <a:t>celebrating different cultures</a:t>
            </a:r>
            <a:r>
              <a:rPr lang="en-GB" dirty="0">
                <a:latin typeface="Arial"/>
                <a:ea typeface="Calibri" panose="020F0502020204030204" pitchFamily="34" charset="0"/>
                <a:cs typeface="Microsoft Sans Serif"/>
              </a:rPr>
              <a:t>."</a:t>
            </a:r>
            <a:endParaRPr lang="en-GB" dirty="0">
              <a:latin typeface="Arial"/>
              <a:ea typeface="Microsoft Sans Serif"/>
              <a:cs typeface="Microsoft Sans Serif"/>
            </a:endParaRPr>
          </a:p>
          <a:p>
            <a:pPr marL="0" indent="0" algn="r" defTabSz="914377">
              <a:lnSpc>
                <a:spcPct val="100000"/>
              </a:lnSpc>
              <a:buNone/>
              <a:defRPr/>
            </a:pPr>
            <a:r>
              <a:rPr lang="en-GB" dirty="0">
                <a:latin typeface="Arial"/>
                <a:ea typeface="Calibri" panose="020F0502020204030204" pitchFamily="34" charset="0"/>
                <a:cs typeface="Microsoft Sans Serif"/>
              </a:rPr>
              <a:t> (Sixth form student)</a:t>
            </a:r>
            <a:endParaRPr lang="en-GB" b="0" i="0" u="none" strike="noStrike" kern="1200" cap="none" spc="0" normalizeH="0" baseline="0" noProof="0" dirty="0">
              <a:ln>
                <a:noFill/>
              </a:ln>
              <a:effectLst/>
              <a:uLnTx/>
              <a:uFillTx/>
              <a:latin typeface="Arial"/>
              <a:ea typeface="Microsoft Sans Serif"/>
              <a:cs typeface="Microsoft Sans Serif"/>
            </a:endParaRPr>
          </a:p>
        </p:txBody>
      </p:sp>
      <p:sp>
        <p:nvSpPr>
          <p:cNvPr id="19" name="Rounded Rectangular Callout 11">
            <a:extLst>
              <a:ext uri="{FF2B5EF4-FFF2-40B4-BE49-F238E27FC236}">
                <a16:creationId xmlns:a16="http://schemas.microsoft.com/office/drawing/2014/main" id="{D96DF96E-39CB-AD6B-3199-D2366788B5D2}"/>
              </a:ext>
              <a:ext uri="{C183D7F6-B498-43B3-948B-1728B52AA6E4}">
                <adec:decorative xmlns:adec="http://schemas.microsoft.com/office/drawing/2017/decorative" val="1"/>
              </a:ext>
            </a:extLst>
          </p:cNvPr>
          <p:cNvSpPr/>
          <p:nvPr/>
        </p:nvSpPr>
        <p:spPr>
          <a:xfrm>
            <a:off x="6739664" y="4417247"/>
            <a:ext cx="4603174" cy="1293971"/>
          </a:xfrm>
          <a:prstGeom prst="wedgeRoundRectCallout">
            <a:avLst/>
          </a:prstGeom>
          <a:solidFill>
            <a:schemeClr val="bg2"/>
          </a:solidFill>
        </p:spPr>
        <p:txBody>
          <a:bodyPr wrap="square" lIns="91440" tIns="45720" rIns="91440" bIns="45720" anchor="t">
            <a:spAutoFit/>
          </a:bodyPr>
          <a:lstStyle/>
          <a:p>
            <a:pPr defTabSz="914377">
              <a:defRPr/>
            </a:pPr>
            <a:endParaRPr lang="en-GB" sz="1400" b="0" i="0" u="none" strike="noStrike" kern="1200" cap="none" spc="0" normalizeH="0" baseline="0" noProof="0" dirty="0">
              <a:ln>
                <a:noFill/>
              </a:ln>
              <a:effectLst/>
              <a:uLnTx/>
              <a:uFillTx/>
              <a:latin typeface="Arial"/>
              <a:cs typeface="Microsoft Sans Serif"/>
            </a:endParaRPr>
          </a:p>
          <a:p>
            <a:pPr defTabSz="914377">
              <a:defRPr/>
            </a:pPr>
            <a:endParaRPr lang="en-GB" sz="1400" dirty="0">
              <a:latin typeface="Arial"/>
              <a:cs typeface="Microsoft Sans Serif"/>
            </a:endParaRPr>
          </a:p>
          <a:p>
            <a:pPr defTabSz="914377">
              <a:defRPr/>
            </a:pPr>
            <a:endParaRPr lang="en-GB" sz="1400" b="0" i="0" u="none" strike="noStrike" kern="1200" cap="none" spc="0" normalizeH="0" baseline="0" noProof="0" dirty="0">
              <a:ln>
                <a:noFill/>
              </a:ln>
              <a:effectLst/>
              <a:uLnTx/>
              <a:uFillTx/>
              <a:latin typeface="Arial"/>
              <a:cs typeface="Microsoft Sans Serif"/>
            </a:endParaRPr>
          </a:p>
          <a:p>
            <a:pPr defTabSz="914377">
              <a:defRPr/>
            </a:pPr>
            <a:endParaRPr lang="en-GB" sz="1400" dirty="0">
              <a:latin typeface="Arial"/>
              <a:cs typeface="Microsoft Sans Serif"/>
            </a:endParaRPr>
          </a:p>
          <a:p>
            <a:pPr defTabSz="914377">
              <a:defRPr/>
            </a:pPr>
            <a:endParaRPr lang="en-GB" sz="1400" b="0" i="0" u="none" strike="noStrike" kern="1200" cap="none" spc="0" normalizeH="0" baseline="0" noProof="0" dirty="0">
              <a:ln>
                <a:noFill/>
              </a:ln>
              <a:effectLst/>
              <a:uLnTx/>
              <a:uFillTx/>
              <a:latin typeface="Arial"/>
              <a:cs typeface="Microsoft Sans Serif"/>
            </a:endParaRPr>
          </a:p>
        </p:txBody>
      </p:sp>
      <p:sp>
        <p:nvSpPr>
          <p:cNvPr id="14" name="Text Placeholder 13">
            <a:extLst>
              <a:ext uri="{FF2B5EF4-FFF2-40B4-BE49-F238E27FC236}">
                <a16:creationId xmlns:a16="http://schemas.microsoft.com/office/drawing/2014/main" id="{AA592007-5F3F-0BD8-E3DF-4660B4F8ED47}"/>
              </a:ext>
            </a:extLst>
          </p:cNvPr>
          <p:cNvSpPr>
            <a:spLocks noGrp="1"/>
          </p:cNvSpPr>
          <p:nvPr>
            <p:ph type="body" sz="quarter" idx="19"/>
          </p:nvPr>
        </p:nvSpPr>
        <p:spPr>
          <a:xfrm>
            <a:off x="6829852" y="4429173"/>
            <a:ext cx="4425050" cy="1223677"/>
          </a:xfrm>
        </p:spPr>
        <p:txBody>
          <a:bodyPr>
            <a:noAutofit/>
          </a:bodyPr>
          <a:lstStyle/>
          <a:p>
            <a:pPr marL="0" indent="0" defTabSz="914377">
              <a:lnSpc>
                <a:spcPct val="100000"/>
              </a:lnSpc>
              <a:buNone/>
              <a:defRPr/>
            </a:pPr>
            <a:r>
              <a:rPr lang="en-GB" dirty="0">
                <a:latin typeface="Arial"/>
                <a:ea typeface="Calibri" panose="020F0502020204030204" pitchFamily="34" charset="0"/>
                <a:cs typeface="Microsoft Sans Serif"/>
              </a:rPr>
              <a:t>"</a:t>
            </a:r>
            <a:r>
              <a:rPr lang="en-GB" dirty="0">
                <a:effectLst/>
                <a:latin typeface="Arial"/>
                <a:ea typeface="Calibri" panose="020F0502020204030204" pitchFamily="34" charset="0"/>
                <a:cs typeface="Microsoft Sans Serif"/>
              </a:rPr>
              <a:t>The Council could scour the borough for disused or </a:t>
            </a:r>
            <a:r>
              <a:rPr lang="en-GB" b="1" dirty="0">
                <a:effectLst/>
                <a:latin typeface="Arial"/>
                <a:ea typeface="Calibri" panose="020F0502020204030204" pitchFamily="34" charset="0"/>
                <a:cs typeface="Microsoft Sans Serif"/>
              </a:rPr>
              <a:t>underused properties</a:t>
            </a:r>
            <a:r>
              <a:rPr lang="en-GB" dirty="0">
                <a:effectLst/>
                <a:latin typeface="Arial"/>
                <a:ea typeface="Calibri" panose="020F0502020204030204" pitchFamily="34" charset="0"/>
                <a:cs typeface="Microsoft Sans Serif"/>
              </a:rPr>
              <a:t> and, with the help of innovative architects and designers, create more affordable homes for the less privileged residents</a:t>
            </a:r>
            <a:r>
              <a:rPr lang="en-GB" dirty="0">
                <a:latin typeface="Arial"/>
                <a:ea typeface="Calibri" panose="020F0502020204030204" pitchFamily="34" charset="0"/>
                <a:cs typeface="Microsoft Sans Serif"/>
              </a:rPr>
              <a:t>." </a:t>
            </a:r>
            <a:endParaRPr lang="en-US" dirty="0"/>
          </a:p>
          <a:p>
            <a:pPr marL="0" indent="0" algn="r" defTabSz="914377">
              <a:lnSpc>
                <a:spcPct val="100000"/>
              </a:lnSpc>
              <a:buNone/>
              <a:defRPr/>
            </a:pPr>
            <a:r>
              <a:rPr lang="en-GB" dirty="0">
                <a:latin typeface="Arial"/>
                <a:ea typeface="Calibri" panose="020F0502020204030204" pitchFamily="34" charset="0"/>
                <a:cs typeface="Microsoft Sans Serif"/>
              </a:rPr>
              <a:t>(White male, 45-64, &lt;£20K)</a:t>
            </a:r>
            <a:endParaRPr lang="en-US" dirty="0"/>
          </a:p>
        </p:txBody>
      </p:sp>
    </p:spTree>
    <p:extLst>
      <p:ext uri="{BB962C8B-B14F-4D97-AF65-F5344CB8AC3E}">
        <p14:creationId xmlns:p14="http://schemas.microsoft.com/office/powerpoint/2010/main" val="73135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1728EC23-2CC9-118D-F52D-D7F3F6752AC4}"/>
              </a:ext>
            </a:extLst>
          </p:cNvPr>
          <p:cNvSpPr>
            <a:spLocks noGrp="1"/>
          </p:cNvSpPr>
          <p:nvPr>
            <p:ph type="title"/>
          </p:nvPr>
        </p:nvSpPr>
        <p:spPr/>
        <p:txBody>
          <a:bodyPr>
            <a:normAutofit/>
          </a:bodyPr>
          <a:lstStyle/>
          <a:p>
            <a:r>
              <a:rPr lang="en-GB" sz="2400" b="1" dirty="0">
                <a:solidFill>
                  <a:srgbClr val="FF0000"/>
                </a:solidFill>
                <a:latin typeface="Arial"/>
                <a:cs typeface="Arial"/>
              </a:rPr>
              <a:t>Community-powered solutions (3)</a:t>
            </a:r>
            <a:endParaRPr lang="en-US" sz="2400" dirty="0"/>
          </a:p>
        </p:txBody>
      </p:sp>
      <p:sp>
        <p:nvSpPr>
          <p:cNvPr id="28" name="Rounded Rectangular Callout 11">
            <a:extLst>
              <a:ext uri="{FF2B5EF4-FFF2-40B4-BE49-F238E27FC236}">
                <a16:creationId xmlns:a16="http://schemas.microsoft.com/office/drawing/2014/main" id="{8A3F6037-3526-85C3-5E55-A1BEAF374FAF}"/>
              </a:ext>
              <a:ext uri="{C183D7F6-B498-43B3-948B-1728B52AA6E4}">
                <adec:decorative xmlns:adec="http://schemas.microsoft.com/office/drawing/2017/decorative" val="1"/>
              </a:ext>
            </a:extLst>
          </p:cNvPr>
          <p:cNvSpPr/>
          <p:nvPr/>
        </p:nvSpPr>
        <p:spPr>
          <a:xfrm>
            <a:off x="594590" y="1203559"/>
            <a:ext cx="2959086" cy="1293971"/>
          </a:xfrm>
          <a:prstGeom prst="wedgeRoundRectCallout">
            <a:avLst/>
          </a:prstGeom>
          <a:solidFill>
            <a:schemeClr val="bg2"/>
          </a:solidFill>
        </p:spPr>
        <p:txBody>
          <a:bodyPr wrap="square" lIns="91440" tIns="45720" rIns="91440" bIns="45720" anchor="t">
            <a:spAutoFit/>
          </a:bodyPr>
          <a:lstStyle/>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p:txBody>
      </p:sp>
      <p:sp>
        <p:nvSpPr>
          <p:cNvPr id="8" name="Text Placeholder 7">
            <a:extLst>
              <a:ext uri="{FF2B5EF4-FFF2-40B4-BE49-F238E27FC236}">
                <a16:creationId xmlns:a16="http://schemas.microsoft.com/office/drawing/2014/main" id="{BA1FAD35-002C-3F2C-E176-18438C94EDA7}"/>
              </a:ext>
            </a:extLst>
          </p:cNvPr>
          <p:cNvSpPr>
            <a:spLocks noGrp="1"/>
          </p:cNvSpPr>
          <p:nvPr>
            <p:ph type="body" sz="quarter" idx="11"/>
          </p:nvPr>
        </p:nvSpPr>
        <p:spPr>
          <a:xfrm>
            <a:off x="633613" y="1249884"/>
            <a:ext cx="2809977" cy="1293970"/>
          </a:xfrm>
        </p:spPr>
        <p:txBody>
          <a:bodyPr>
            <a:noAutofit/>
          </a:bodyPr>
          <a:lstStyle/>
          <a:p>
            <a:r>
              <a:rPr lang="en-GB" dirty="0">
                <a:latin typeface="Arial"/>
                <a:cs typeface="Arial"/>
              </a:rPr>
              <a:t>"More mental health monitoring and support in schools like measuring happiness and having</a:t>
            </a:r>
            <a:r>
              <a:rPr lang="en-GB" b="1" dirty="0">
                <a:latin typeface="Arial"/>
                <a:cs typeface="Arial"/>
              </a:rPr>
              <a:t> in-school counsellors</a:t>
            </a:r>
            <a:r>
              <a:rPr lang="en-GB" dirty="0">
                <a:latin typeface="Arial"/>
                <a:cs typeface="Arial"/>
              </a:rPr>
              <a:t> ."</a:t>
            </a:r>
          </a:p>
          <a:p>
            <a:pPr algn="r">
              <a:spcBef>
                <a:spcPts val="600"/>
              </a:spcBef>
            </a:pPr>
            <a:r>
              <a:rPr lang="en-GB" dirty="0">
                <a:latin typeface="Arial"/>
                <a:cs typeface="Arial"/>
              </a:rPr>
              <a:t>(</a:t>
            </a:r>
            <a:r>
              <a:rPr lang="en-GB" dirty="0" err="1">
                <a:latin typeface="Arial"/>
                <a:cs typeface="Arial"/>
              </a:rPr>
              <a:t>Prospex</a:t>
            </a:r>
            <a:r>
              <a:rPr lang="en-GB" dirty="0">
                <a:latin typeface="Arial"/>
                <a:cs typeface="Arial"/>
              </a:rPr>
              <a:t> Youth Centre member)</a:t>
            </a:r>
            <a:endParaRPr lang="en-US" dirty="0"/>
          </a:p>
        </p:txBody>
      </p:sp>
      <p:sp>
        <p:nvSpPr>
          <p:cNvPr id="31" name="Rounded Rectangular Callout 11">
            <a:extLst>
              <a:ext uri="{FF2B5EF4-FFF2-40B4-BE49-F238E27FC236}">
                <a16:creationId xmlns:a16="http://schemas.microsoft.com/office/drawing/2014/main" id="{DE9A9BCD-5AE5-0E6D-E7E4-3190952C6E74}"/>
              </a:ext>
              <a:ext uri="{C183D7F6-B498-43B3-948B-1728B52AA6E4}">
                <adec:decorative xmlns:adec="http://schemas.microsoft.com/office/drawing/2017/decorative" val="1"/>
              </a:ext>
            </a:extLst>
          </p:cNvPr>
          <p:cNvSpPr/>
          <p:nvPr/>
        </p:nvSpPr>
        <p:spPr>
          <a:xfrm>
            <a:off x="3890132" y="936104"/>
            <a:ext cx="3612407" cy="1055608"/>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sz="1400" b="0" i="0" u="none" strike="noStrike" kern="1200" cap="none" spc="0" normalizeH="0" baseline="0" noProof="0" dirty="0">
              <a:ln>
                <a:noFill/>
              </a:ln>
              <a:effectLst/>
              <a:uLnTx/>
              <a:uFillTx/>
              <a:latin typeface="Arial"/>
              <a:cs typeface="Microsoft Sans Serif"/>
            </a:endParaRPr>
          </a:p>
          <a:p>
            <a:pPr defTabSz="914377">
              <a:defRPr/>
            </a:pPr>
            <a:endParaRPr lang="en-GB" sz="1400" dirty="0">
              <a:latin typeface="Arial"/>
              <a:cs typeface="Microsoft Sans Serif"/>
            </a:endParaRPr>
          </a:p>
          <a:p>
            <a:pPr defTabSz="914377">
              <a:defRPr/>
            </a:pPr>
            <a:endParaRPr lang="en-GB" sz="1400" b="0" i="0" u="none" strike="noStrike" kern="1200" cap="none" spc="0" normalizeH="0" baseline="0" noProof="0" dirty="0">
              <a:ln>
                <a:noFill/>
              </a:ln>
              <a:effectLst/>
              <a:uLnTx/>
              <a:uFillTx/>
              <a:latin typeface="Arial"/>
              <a:cs typeface="Microsoft Sans Serif"/>
            </a:endParaRPr>
          </a:p>
          <a:p>
            <a:pPr defTabSz="914377">
              <a:defRPr/>
            </a:pPr>
            <a:endParaRPr lang="en-GB" sz="1400" b="0" i="0" u="none" strike="noStrike" kern="1200" cap="none" spc="0" normalizeH="0" baseline="0" noProof="0" dirty="0">
              <a:ln>
                <a:noFill/>
              </a:ln>
              <a:effectLst/>
              <a:uLnTx/>
              <a:uFillTx/>
              <a:latin typeface="Arial"/>
              <a:cs typeface="Microsoft Sans Serif"/>
            </a:endParaRPr>
          </a:p>
        </p:txBody>
      </p:sp>
      <p:sp>
        <p:nvSpPr>
          <p:cNvPr id="10" name="Text Placeholder 9">
            <a:extLst>
              <a:ext uri="{FF2B5EF4-FFF2-40B4-BE49-F238E27FC236}">
                <a16:creationId xmlns:a16="http://schemas.microsoft.com/office/drawing/2014/main" id="{D9DF32AD-5FE7-8B86-D605-0090242741FB}"/>
              </a:ext>
            </a:extLst>
          </p:cNvPr>
          <p:cNvSpPr>
            <a:spLocks noGrp="1"/>
          </p:cNvSpPr>
          <p:nvPr>
            <p:ph type="body" sz="quarter" idx="13"/>
          </p:nvPr>
        </p:nvSpPr>
        <p:spPr>
          <a:xfrm>
            <a:off x="3919120" y="946451"/>
            <a:ext cx="3476417" cy="1055608"/>
          </a:xfrm>
        </p:spPr>
        <p:txBody>
          <a:bodyPr>
            <a:noAutofit/>
          </a:bodyPr>
          <a:lstStyle/>
          <a:p>
            <a:pPr marL="0" indent="0" defTabSz="914377">
              <a:lnSpc>
                <a:spcPct val="100000"/>
              </a:lnSpc>
              <a:buNone/>
              <a:defRPr/>
            </a:pPr>
            <a:r>
              <a:rPr lang="en-GB" dirty="0">
                <a:latin typeface="Arial"/>
                <a:ea typeface="Calibri" panose="020F0502020204030204" pitchFamily="34" charset="0"/>
                <a:cs typeface="Microsoft Sans Serif"/>
              </a:rPr>
              <a:t>"</a:t>
            </a:r>
            <a:r>
              <a:rPr lang="en-GB" b="1" dirty="0">
                <a:effectLst/>
                <a:latin typeface="Arial"/>
                <a:ea typeface="Calibri" panose="020F0502020204030204" pitchFamily="34" charset="0"/>
                <a:cs typeface="Microsoft Sans Serif"/>
              </a:rPr>
              <a:t>Community energy hubs</a:t>
            </a:r>
            <a:r>
              <a:rPr lang="en-GB" dirty="0">
                <a:effectLst/>
                <a:latin typeface="Arial"/>
                <a:ea typeface="Calibri" panose="020F0502020204030204" pitchFamily="34" charset="0"/>
                <a:cs typeface="Microsoft Sans Serif"/>
              </a:rPr>
              <a:t> which create / use energy from renewable sources</a:t>
            </a:r>
            <a:r>
              <a:rPr lang="en-GB" dirty="0">
                <a:latin typeface="Arial"/>
                <a:ea typeface="Calibri" panose="020F0502020204030204" pitchFamily="34" charset="0"/>
                <a:cs typeface="Microsoft Sans Serif"/>
              </a:rPr>
              <a:t> </a:t>
            </a:r>
            <a:r>
              <a:rPr lang="en-GB" dirty="0">
                <a:effectLst/>
                <a:latin typeface="Arial"/>
                <a:ea typeface="Calibri" panose="020F0502020204030204" pitchFamily="34" charset="0"/>
                <a:cs typeface="Microsoft Sans Serif"/>
              </a:rPr>
              <a:t>for the benefit of everyone who lives here</a:t>
            </a:r>
            <a:r>
              <a:rPr lang="en-GB" dirty="0">
                <a:latin typeface="Arial"/>
                <a:ea typeface="Calibri" panose="020F0502020204030204" pitchFamily="34" charset="0"/>
                <a:cs typeface="Microsoft Sans Serif"/>
              </a:rPr>
              <a:t>." </a:t>
            </a:r>
            <a:endParaRPr lang="en-US" dirty="0"/>
          </a:p>
          <a:p>
            <a:pPr marL="0" indent="0" algn="r" defTabSz="914377">
              <a:lnSpc>
                <a:spcPct val="100000"/>
              </a:lnSpc>
              <a:buNone/>
              <a:defRPr/>
            </a:pPr>
            <a:r>
              <a:rPr lang="en-GB" dirty="0">
                <a:latin typeface="Arial"/>
                <a:ea typeface="Calibri" panose="020F0502020204030204" pitchFamily="34" charset="0"/>
                <a:cs typeface="Microsoft Sans Serif"/>
              </a:rPr>
              <a:t>(White female, 45-64, &lt;£20K)</a:t>
            </a:r>
            <a:endParaRPr lang="en-US" dirty="0"/>
          </a:p>
        </p:txBody>
      </p:sp>
      <p:sp>
        <p:nvSpPr>
          <p:cNvPr id="25" name="Rounded Rectangular Callout 11">
            <a:extLst>
              <a:ext uri="{FF2B5EF4-FFF2-40B4-BE49-F238E27FC236}">
                <a16:creationId xmlns:a16="http://schemas.microsoft.com/office/drawing/2014/main" id="{F3F63B35-7492-8365-B51E-CD7DF5F7FAE7}"/>
              </a:ext>
              <a:ext uri="{C183D7F6-B498-43B3-948B-1728B52AA6E4}">
                <adec:decorative xmlns:adec="http://schemas.microsoft.com/office/drawing/2017/decorative" val="1"/>
              </a:ext>
            </a:extLst>
          </p:cNvPr>
          <p:cNvSpPr/>
          <p:nvPr/>
        </p:nvSpPr>
        <p:spPr>
          <a:xfrm>
            <a:off x="9150344" y="817551"/>
            <a:ext cx="2639949" cy="1328023"/>
          </a:xfrm>
          <a:prstGeom prst="wedgeRoundRectCallout">
            <a:avLst/>
          </a:prstGeom>
          <a:solidFill>
            <a:schemeClr val="bg2"/>
          </a:solidFill>
        </p:spPr>
        <p:txBody>
          <a:bodyPr wrap="square" lIns="91440" tIns="45720" rIns="91440" bIns="45720" anchor="t">
            <a:spAutoFit/>
          </a:bodyPr>
          <a:lstStyle/>
          <a:p>
            <a:pPr defTabSz="914377">
              <a:defRPr/>
            </a:pPr>
            <a:endParaRPr lang="en-GB" dirty="0">
              <a:latin typeface="Arial"/>
              <a:cs typeface="Calibri" panose="020F0502020204030204"/>
            </a:endParaRPr>
          </a:p>
          <a:p>
            <a:pPr defTabSz="914377">
              <a:defRPr/>
            </a:pPr>
            <a:endParaRPr lang="en-GB" dirty="0">
              <a:latin typeface="Arial"/>
              <a:cs typeface="Calibri" panose="020F0502020204030204"/>
            </a:endParaRPr>
          </a:p>
          <a:p>
            <a:pPr defTabSz="914377">
              <a:defRPr/>
            </a:pPr>
            <a:endParaRPr lang="en-GB" dirty="0">
              <a:latin typeface="Arial"/>
              <a:cs typeface="Calibri" panose="020F0502020204030204"/>
            </a:endParaRPr>
          </a:p>
          <a:p>
            <a:pPr defTabSz="914377">
              <a:defRPr/>
            </a:pPr>
            <a:endParaRPr lang="en-GB" dirty="0">
              <a:latin typeface="Arial"/>
              <a:cs typeface="Calibri" panose="020F0502020204030204"/>
            </a:endParaRPr>
          </a:p>
        </p:txBody>
      </p:sp>
      <p:sp>
        <p:nvSpPr>
          <p:cNvPr id="11" name="Text Placeholder 10">
            <a:extLst>
              <a:ext uri="{FF2B5EF4-FFF2-40B4-BE49-F238E27FC236}">
                <a16:creationId xmlns:a16="http://schemas.microsoft.com/office/drawing/2014/main" id="{ADA7A3AF-825B-0C14-868B-A54E47ED42E4}"/>
              </a:ext>
            </a:extLst>
          </p:cNvPr>
          <p:cNvSpPr>
            <a:spLocks noGrp="1"/>
          </p:cNvSpPr>
          <p:nvPr>
            <p:ph type="body" sz="quarter" idx="14"/>
          </p:nvPr>
        </p:nvSpPr>
        <p:spPr>
          <a:xfrm>
            <a:off x="9227637" y="841165"/>
            <a:ext cx="2562655" cy="1182898"/>
          </a:xfrm>
        </p:spPr>
        <p:txBody>
          <a:bodyPr>
            <a:noAutofit/>
          </a:bodyPr>
          <a:lstStyle/>
          <a:p>
            <a:pPr marL="0" indent="0" defTabSz="914377">
              <a:lnSpc>
                <a:spcPct val="100000"/>
              </a:lnSpc>
              <a:buNone/>
              <a:defRPr/>
            </a:pPr>
            <a:r>
              <a:rPr lang="en-GB" dirty="0">
                <a:latin typeface="Arial"/>
                <a:ea typeface="+mn-lt"/>
                <a:cs typeface="+mn-lt"/>
              </a:rPr>
              <a:t>“Use </a:t>
            </a:r>
            <a:r>
              <a:rPr lang="en-GB" b="1" dirty="0">
                <a:latin typeface="Arial"/>
                <a:ea typeface="+mn-lt"/>
                <a:cs typeface="+mn-lt"/>
              </a:rPr>
              <a:t>community forums </a:t>
            </a:r>
            <a:r>
              <a:rPr lang="en-GB" dirty="0">
                <a:latin typeface="Arial"/>
                <a:ea typeface="+mn-lt"/>
                <a:cs typeface="+mn-lt"/>
              </a:rPr>
              <a:t>on specific topics </a:t>
            </a:r>
            <a:r>
              <a:rPr lang="en-GB" b="1" dirty="0">
                <a:latin typeface="Arial"/>
                <a:ea typeface="+mn-lt"/>
                <a:cs typeface="+mn-lt"/>
              </a:rPr>
              <a:t>to develop policy options</a:t>
            </a:r>
            <a:r>
              <a:rPr lang="en-GB" dirty="0">
                <a:latin typeface="Arial"/>
                <a:ea typeface="+mn-lt"/>
                <a:cs typeface="+mn-lt"/>
              </a:rPr>
              <a:t> that the local community then votes on..." </a:t>
            </a:r>
            <a:endParaRPr lang="en-US" dirty="0">
              <a:latin typeface="Arial"/>
              <a:cs typeface="Arial"/>
            </a:endParaRPr>
          </a:p>
          <a:p>
            <a:pPr marL="0" indent="0" algn="r" defTabSz="914377">
              <a:lnSpc>
                <a:spcPct val="100000"/>
              </a:lnSpc>
              <a:buNone/>
              <a:defRPr/>
            </a:pPr>
            <a:r>
              <a:rPr lang="en-GB" dirty="0">
                <a:latin typeface="Arial"/>
                <a:ea typeface="+mn-lt"/>
                <a:cs typeface="+mn-lt"/>
              </a:rPr>
              <a:t>(White male, 45-64, £60-99K)</a:t>
            </a:r>
            <a:endParaRPr lang="en-US" dirty="0"/>
          </a:p>
        </p:txBody>
      </p:sp>
      <p:sp>
        <p:nvSpPr>
          <p:cNvPr id="27" name="Rounded Rectangular Callout 11">
            <a:extLst>
              <a:ext uri="{FF2B5EF4-FFF2-40B4-BE49-F238E27FC236}">
                <a16:creationId xmlns:a16="http://schemas.microsoft.com/office/drawing/2014/main" id="{00DD8F6A-6D89-FADE-8DB0-FE8E01317B88}"/>
              </a:ext>
              <a:ext uri="{C183D7F6-B498-43B3-948B-1728B52AA6E4}">
                <adec:decorative xmlns:adec="http://schemas.microsoft.com/office/drawing/2017/decorative" val="1"/>
              </a:ext>
            </a:extLst>
          </p:cNvPr>
          <p:cNvSpPr/>
          <p:nvPr/>
        </p:nvSpPr>
        <p:spPr>
          <a:xfrm>
            <a:off x="368428" y="2989524"/>
            <a:ext cx="2959087" cy="1770698"/>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sz="1400" dirty="0">
              <a:solidFill>
                <a:srgbClr val="000000"/>
              </a:solidFill>
              <a:latin typeface="Arial" panose="020B0604020202020204" pitchFamily="34" charset="0"/>
              <a:cs typeface="Arial" panose="020B0604020202020204" pitchFamily="34" charset="0"/>
            </a:endParaRPr>
          </a:p>
          <a:p>
            <a:pPr defTabSz="914377">
              <a:defRPr/>
            </a:pPr>
            <a:endParaRPr lang="en-GB" sz="1400" dirty="0">
              <a:solidFill>
                <a:srgbClr val="000000"/>
              </a:solidFill>
              <a:latin typeface="Arial" panose="020B0604020202020204" pitchFamily="34" charset="0"/>
              <a:cs typeface="Arial" panose="020B0604020202020204" pitchFamily="34" charset="0"/>
            </a:endParaRPr>
          </a:p>
          <a:p>
            <a:pPr defTabSz="914377">
              <a:defRPr/>
            </a:pPr>
            <a:endParaRPr lang="en-GB" sz="1400" dirty="0">
              <a:solidFill>
                <a:srgbClr val="000000"/>
              </a:solidFill>
              <a:latin typeface="Arial" panose="020B0604020202020204" pitchFamily="34" charset="0"/>
              <a:cs typeface="Arial" panose="020B0604020202020204" pitchFamily="34" charset="0"/>
            </a:endParaRPr>
          </a:p>
          <a:p>
            <a:pPr defTabSz="914377">
              <a:defRPr/>
            </a:pPr>
            <a:endParaRPr lang="en-GB" sz="1400" dirty="0">
              <a:solidFill>
                <a:srgbClr val="000000"/>
              </a:solidFill>
              <a:latin typeface="Arial" panose="020B0604020202020204" pitchFamily="34" charset="0"/>
              <a:cs typeface="Arial" panose="020B0604020202020204" pitchFamily="34" charset="0"/>
            </a:endParaRPr>
          </a:p>
          <a:p>
            <a:pPr defTabSz="914377">
              <a:defRPr/>
            </a:pPr>
            <a:endParaRPr lang="en-GB" sz="1400" dirty="0">
              <a:solidFill>
                <a:srgbClr val="000000"/>
              </a:solidFill>
              <a:latin typeface="Arial" panose="020B0604020202020204" pitchFamily="34" charset="0"/>
              <a:cs typeface="Arial" panose="020B0604020202020204" pitchFamily="34" charset="0"/>
            </a:endParaRPr>
          </a:p>
          <a:p>
            <a:pPr defTabSz="914377">
              <a:defRPr/>
            </a:pPr>
            <a:endParaRPr lang="en-GB" sz="1400" dirty="0">
              <a:solidFill>
                <a:srgbClr val="000000"/>
              </a:solidFill>
              <a:latin typeface="Arial" panose="020B0604020202020204" pitchFamily="34" charset="0"/>
              <a:cs typeface="Arial" panose="020B0604020202020204" pitchFamily="34" charset="0"/>
            </a:endParaRPr>
          </a:p>
          <a:p>
            <a:pPr defTabSz="914377">
              <a:defRPr/>
            </a:pPr>
            <a:endParaRPr lang="en-GB" sz="1400" dirty="0">
              <a:solidFill>
                <a:srgbClr val="000000"/>
              </a:solidFill>
              <a:latin typeface="Arial" panose="020B0604020202020204" pitchFamily="34" charset="0"/>
              <a:cs typeface="Arial" panose="020B0604020202020204" pitchFamily="34" charset="0"/>
            </a:endParaRPr>
          </a:p>
        </p:txBody>
      </p:sp>
      <p:sp>
        <p:nvSpPr>
          <p:cNvPr id="12" name="Text Placeholder 11">
            <a:extLst>
              <a:ext uri="{FF2B5EF4-FFF2-40B4-BE49-F238E27FC236}">
                <a16:creationId xmlns:a16="http://schemas.microsoft.com/office/drawing/2014/main" id="{6DFC3D37-A58E-5441-F977-321E9DEC4F14}"/>
              </a:ext>
            </a:extLst>
          </p:cNvPr>
          <p:cNvSpPr>
            <a:spLocks noGrp="1"/>
          </p:cNvSpPr>
          <p:nvPr>
            <p:ph type="body" sz="quarter" idx="15"/>
          </p:nvPr>
        </p:nvSpPr>
        <p:spPr>
          <a:xfrm>
            <a:off x="415849" y="3035848"/>
            <a:ext cx="2824117" cy="1724374"/>
          </a:xfrm>
        </p:spPr>
        <p:txBody>
          <a:bodyPr>
            <a:noAutofit/>
          </a:bodyPr>
          <a:lstStyle/>
          <a:p>
            <a:pPr marL="0" indent="0" defTabSz="914377">
              <a:lnSpc>
                <a:spcPct val="100000"/>
              </a:lnSpc>
              <a:buNone/>
              <a:defRPr/>
            </a:pPr>
            <a:r>
              <a:rPr lang="en-GB" dirty="0">
                <a:latin typeface="Arial"/>
                <a:cs typeface="Arial"/>
              </a:rPr>
              <a:t>“</a:t>
            </a:r>
            <a:r>
              <a:rPr lang="en-GB" b="1" dirty="0">
                <a:latin typeface="Arial"/>
                <a:cs typeface="Arial"/>
              </a:rPr>
              <a:t>Stop outsourcing</a:t>
            </a:r>
            <a:r>
              <a:rPr lang="en-GB" dirty="0">
                <a:latin typeface="Arial"/>
                <a:cs typeface="Arial"/>
              </a:rPr>
              <a:t>. All these </a:t>
            </a:r>
            <a:r>
              <a:rPr lang="en-GB" b="1" dirty="0">
                <a:latin typeface="Arial"/>
                <a:cs typeface="Arial"/>
              </a:rPr>
              <a:t>repairs</a:t>
            </a:r>
            <a:r>
              <a:rPr lang="en-GB" dirty="0">
                <a:latin typeface="Arial"/>
                <a:cs typeface="Arial"/>
              </a:rPr>
              <a:t> [are] outsourced and the people don’t have incentive to do a good job because they’re not part of the community."</a:t>
            </a:r>
            <a:endParaRPr lang="en-GB" dirty="0">
              <a:latin typeface="Arial" panose="020B0604020202020204" pitchFamily="34" charset="0"/>
              <a:cs typeface="Arial" panose="020B0604020202020204" pitchFamily="34" charset="0"/>
            </a:endParaRPr>
          </a:p>
          <a:p>
            <a:pPr marL="0" indent="0" algn="r" defTabSz="914377">
              <a:lnSpc>
                <a:spcPct val="100000"/>
              </a:lnSpc>
              <a:buNone/>
              <a:defRPr/>
            </a:pPr>
            <a:r>
              <a:rPr lang="en-GB" dirty="0">
                <a:latin typeface="Arial"/>
                <a:cs typeface="Arial"/>
              </a:rPr>
              <a:t>(Holloway Neighbourhood Group member</a:t>
            </a:r>
            <a:r>
              <a:rPr lang="en-GB" dirty="0">
                <a:solidFill>
                  <a:srgbClr val="000000"/>
                </a:solidFill>
                <a:latin typeface="Arial"/>
                <a:cs typeface="Arial"/>
              </a:rPr>
              <a:t>)</a:t>
            </a:r>
            <a:endParaRPr lang="en-US" dirty="0"/>
          </a:p>
        </p:txBody>
      </p:sp>
      <p:sp>
        <p:nvSpPr>
          <p:cNvPr id="26" name="Rounded Rectangular Callout 11">
            <a:extLst>
              <a:ext uri="{FF2B5EF4-FFF2-40B4-BE49-F238E27FC236}">
                <a16:creationId xmlns:a16="http://schemas.microsoft.com/office/drawing/2014/main" id="{E0E31F95-9C8E-CCB2-9F74-82AB77674324}"/>
              </a:ext>
              <a:ext uri="{C183D7F6-B498-43B3-948B-1728B52AA6E4}">
                <adec:decorative xmlns:adec="http://schemas.microsoft.com/office/drawing/2017/decorative" val="1"/>
              </a:ext>
            </a:extLst>
          </p:cNvPr>
          <p:cNvSpPr/>
          <p:nvPr/>
        </p:nvSpPr>
        <p:spPr>
          <a:xfrm>
            <a:off x="5325074" y="2236342"/>
            <a:ext cx="4117574" cy="1293971"/>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p:txBody>
      </p:sp>
      <p:sp>
        <p:nvSpPr>
          <p:cNvPr id="14" name="Text Placeholder 13">
            <a:extLst>
              <a:ext uri="{FF2B5EF4-FFF2-40B4-BE49-F238E27FC236}">
                <a16:creationId xmlns:a16="http://schemas.microsoft.com/office/drawing/2014/main" id="{1296F66E-B755-1671-BB3D-72C8C6B9156A}"/>
              </a:ext>
            </a:extLst>
          </p:cNvPr>
          <p:cNvSpPr>
            <a:spLocks noGrp="1"/>
          </p:cNvSpPr>
          <p:nvPr>
            <p:ph type="body" sz="quarter" idx="17"/>
          </p:nvPr>
        </p:nvSpPr>
        <p:spPr>
          <a:xfrm>
            <a:off x="5347611" y="2299379"/>
            <a:ext cx="4007489" cy="1230934"/>
          </a:xfrm>
        </p:spPr>
        <p:txBody>
          <a:bodyPr>
            <a:noAutofit/>
          </a:bodyPr>
          <a:lstStyle/>
          <a:p>
            <a:pPr marL="0" indent="0">
              <a:lnSpc>
                <a:spcPct val="100000"/>
              </a:lnSpc>
              <a:buNone/>
            </a:pPr>
            <a:r>
              <a:rPr lang="en-GB" dirty="0">
                <a:latin typeface="Arial"/>
                <a:cs typeface="Arial"/>
              </a:rPr>
              <a:t>"</a:t>
            </a:r>
            <a:r>
              <a:rPr lang="en-GB" b="1" dirty="0">
                <a:latin typeface="Arial"/>
                <a:cs typeface="Arial"/>
              </a:rPr>
              <a:t>Money should be given to parents to pay for essentials </a:t>
            </a:r>
            <a:r>
              <a:rPr lang="en-GB" dirty="0">
                <a:latin typeface="Arial"/>
                <a:cs typeface="Arial"/>
              </a:rPr>
              <a:t>(food, basics - some children might only be eating lunch, textbooks, stationary, uniform). </a:t>
            </a:r>
            <a:r>
              <a:rPr lang="en-GB" b="1" dirty="0">
                <a:latin typeface="Arial"/>
                <a:cs typeface="Arial"/>
              </a:rPr>
              <a:t>Breakfast clubs</a:t>
            </a:r>
            <a:r>
              <a:rPr lang="en-GB" dirty="0">
                <a:latin typeface="Arial"/>
                <a:cs typeface="Arial"/>
              </a:rPr>
              <a:t> are great."</a:t>
            </a:r>
          </a:p>
          <a:p>
            <a:pPr marL="0" indent="0" algn="r">
              <a:lnSpc>
                <a:spcPct val="100000"/>
              </a:lnSpc>
              <a:buNone/>
            </a:pPr>
            <a:r>
              <a:rPr lang="en-GB" dirty="0">
                <a:latin typeface="Arial"/>
                <a:cs typeface="Arial"/>
              </a:rPr>
              <a:t>(Sixth form student)</a:t>
            </a:r>
            <a:endParaRPr lang="en-US" dirty="0"/>
          </a:p>
        </p:txBody>
      </p:sp>
      <p:sp>
        <p:nvSpPr>
          <p:cNvPr id="30" name="Rounded Rectangular Callout 11">
            <a:extLst>
              <a:ext uri="{FF2B5EF4-FFF2-40B4-BE49-F238E27FC236}">
                <a16:creationId xmlns:a16="http://schemas.microsoft.com/office/drawing/2014/main" id="{7866690F-46BA-30A4-C52D-633EF7FFAAFF}"/>
              </a:ext>
              <a:ext uri="{C183D7F6-B498-43B3-948B-1728B52AA6E4}">
                <adec:decorative xmlns:adec="http://schemas.microsoft.com/office/drawing/2017/decorative" val="1"/>
              </a:ext>
            </a:extLst>
          </p:cNvPr>
          <p:cNvSpPr/>
          <p:nvPr/>
        </p:nvSpPr>
        <p:spPr>
          <a:xfrm>
            <a:off x="1546163" y="4975038"/>
            <a:ext cx="2725006" cy="817245"/>
          </a:xfrm>
          <a:prstGeom prst="wedgeRoundRectCallout">
            <a:avLst/>
          </a:prstGeom>
          <a:solidFill>
            <a:schemeClr val="bg2"/>
          </a:solidFill>
        </p:spPr>
        <p:txBody>
          <a:bodyPr wrap="square" lIns="91440" tIns="45720" rIns="91440" bIns="45720" anchor="t">
            <a:spAutoFit/>
          </a:bodyPr>
          <a:lstStyle/>
          <a:p>
            <a:pPr defTabSz="914377">
              <a:defRPr/>
            </a:pPr>
            <a:endParaRPr lang="en-GB" sz="1400" b="0" i="0" u="none" strike="noStrike" kern="1200" cap="none" spc="0" normalizeH="0" baseline="0" noProof="0" dirty="0">
              <a:ln>
                <a:noFill/>
              </a:ln>
              <a:effectLst/>
              <a:uLnTx/>
              <a:uFillTx/>
              <a:latin typeface="Arial"/>
              <a:ea typeface="Microsoft Sans Serif"/>
              <a:cs typeface="Microsoft Sans Serif"/>
            </a:endParaRPr>
          </a:p>
          <a:p>
            <a:pPr defTabSz="914377">
              <a:defRPr/>
            </a:pPr>
            <a:endParaRPr lang="en-GB" sz="1400" dirty="0">
              <a:latin typeface="Arial"/>
              <a:ea typeface="Microsoft Sans Serif"/>
              <a:cs typeface="Microsoft Sans Serif"/>
            </a:endParaRPr>
          </a:p>
          <a:p>
            <a:pPr defTabSz="914377">
              <a:defRPr/>
            </a:pPr>
            <a:endParaRPr lang="en-GB" sz="1400" b="0" i="0" u="none" strike="noStrike" kern="1200" cap="none" spc="0" normalizeH="0" baseline="0" noProof="0" dirty="0">
              <a:ln>
                <a:noFill/>
              </a:ln>
              <a:effectLst/>
              <a:uLnTx/>
              <a:uFillTx/>
              <a:latin typeface="Arial"/>
              <a:ea typeface="Microsoft Sans Serif"/>
              <a:cs typeface="Microsoft Sans Serif"/>
            </a:endParaRPr>
          </a:p>
        </p:txBody>
      </p:sp>
      <p:sp>
        <p:nvSpPr>
          <p:cNvPr id="13" name="Text Placeholder 12">
            <a:extLst>
              <a:ext uri="{FF2B5EF4-FFF2-40B4-BE49-F238E27FC236}">
                <a16:creationId xmlns:a16="http://schemas.microsoft.com/office/drawing/2014/main" id="{9FC4A71E-89BC-554C-29BD-0ECA48F27A0D}"/>
              </a:ext>
              <a:ext uri="{C183D7F6-B498-43B3-948B-1728B52AA6E4}">
                <adec:decorative xmlns:adec="http://schemas.microsoft.com/office/drawing/2017/decorative" val="0"/>
              </a:ext>
            </a:extLst>
          </p:cNvPr>
          <p:cNvSpPr>
            <a:spLocks noGrp="1"/>
          </p:cNvSpPr>
          <p:nvPr>
            <p:ph type="body" sz="quarter" idx="16"/>
          </p:nvPr>
        </p:nvSpPr>
        <p:spPr>
          <a:xfrm>
            <a:off x="1566875" y="4965284"/>
            <a:ext cx="2704293" cy="796266"/>
          </a:xfrm>
        </p:spPr>
        <p:txBody>
          <a:bodyPr>
            <a:noAutofit/>
          </a:bodyPr>
          <a:lstStyle/>
          <a:p>
            <a:pPr marL="0" indent="0" defTabSz="914377">
              <a:lnSpc>
                <a:spcPct val="100000"/>
              </a:lnSpc>
              <a:buNone/>
              <a:defRPr/>
            </a:pPr>
            <a:r>
              <a:rPr lang="en-GB" dirty="0">
                <a:latin typeface="Arial"/>
                <a:ea typeface="Calibri" panose="020F0502020204030204" pitchFamily="34" charset="0"/>
                <a:cs typeface="Microsoft Sans Serif"/>
              </a:rPr>
              <a:t>"..</a:t>
            </a:r>
            <a:r>
              <a:rPr lang="en-GB" dirty="0">
                <a:effectLst/>
                <a:latin typeface="Arial"/>
                <a:ea typeface="Calibri" panose="020F0502020204030204" pitchFamily="34" charset="0"/>
                <a:cs typeface="Microsoft Sans Serif"/>
              </a:rPr>
              <a:t>using </a:t>
            </a:r>
            <a:r>
              <a:rPr lang="en-GB" b="1" dirty="0">
                <a:effectLst/>
                <a:latin typeface="Arial"/>
                <a:ea typeface="Calibri" panose="020F0502020204030204" pitchFamily="34" charset="0"/>
                <a:cs typeface="Microsoft Sans Serif"/>
              </a:rPr>
              <a:t>enhanced </a:t>
            </a:r>
            <a:r>
              <a:rPr lang="en-GB" b="1" dirty="0">
                <a:latin typeface="Arial"/>
                <a:ea typeface="Calibri" panose="020F0502020204030204" pitchFamily="34" charset="0"/>
                <a:cs typeface="Microsoft Sans Serif"/>
              </a:rPr>
              <a:t>weathering</a:t>
            </a:r>
            <a:r>
              <a:rPr lang="en-GB" dirty="0">
                <a:effectLst/>
                <a:latin typeface="Arial"/>
                <a:ea typeface="Calibri" panose="020F0502020204030204" pitchFamily="34" charset="0"/>
                <a:cs typeface="Microsoft Sans Serif"/>
              </a:rPr>
              <a:t> in public gardens and parks</a:t>
            </a:r>
            <a:r>
              <a:rPr lang="en-GB" dirty="0">
                <a:latin typeface="Arial"/>
                <a:ea typeface="Calibri" panose="020F0502020204030204" pitchFamily="34" charset="0"/>
                <a:cs typeface="Microsoft Sans Serif"/>
              </a:rPr>
              <a:t>"</a:t>
            </a:r>
            <a:endParaRPr lang="en-GB" dirty="0">
              <a:latin typeface="Arial"/>
              <a:ea typeface="Microsoft Sans Serif"/>
              <a:cs typeface="Microsoft Sans Serif"/>
            </a:endParaRPr>
          </a:p>
          <a:p>
            <a:pPr marL="0" indent="0" algn="r" defTabSz="914377">
              <a:lnSpc>
                <a:spcPct val="100000"/>
              </a:lnSpc>
              <a:buNone/>
              <a:defRPr/>
            </a:pPr>
            <a:r>
              <a:rPr lang="en-GB" dirty="0">
                <a:latin typeface="Arial"/>
                <a:ea typeface="Calibri" panose="020F0502020204030204" pitchFamily="34" charset="0"/>
                <a:cs typeface="Microsoft Sans Serif"/>
              </a:rPr>
              <a:t> (White male, 25-44, £20-39K)</a:t>
            </a:r>
            <a:endParaRPr lang="en-US" dirty="0"/>
          </a:p>
        </p:txBody>
      </p:sp>
      <p:sp>
        <p:nvSpPr>
          <p:cNvPr id="24" name="Rounded Rectangular Callout 11">
            <a:extLst>
              <a:ext uri="{FF2B5EF4-FFF2-40B4-BE49-F238E27FC236}">
                <a16:creationId xmlns:a16="http://schemas.microsoft.com/office/drawing/2014/main" id="{8DBE76AF-F3FE-B6A0-3A05-CA033F43A068}"/>
              </a:ext>
              <a:ext uri="{C183D7F6-B498-43B3-948B-1728B52AA6E4}">
                <adec:decorative xmlns:adec="http://schemas.microsoft.com/office/drawing/2017/decorative" val="1"/>
              </a:ext>
            </a:extLst>
          </p:cNvPr>
          <p:cNvSpPr/>
          <p:nvPr/>
        </p:nvSpPr>
        <p:spPr>
          <a:xfrm>
            <a:off x="4698367" y="3781673"/>
            <a:ext cx="4603174" cy="2009061"/>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p:txBody>
      </p:sp>
      <p:sp>
        <p:nvSpPr>
          <p:cNvPr id="15" name="Text Placeholder 14">
            <a:extLst>
              <a:ext uri="{FF2B5EF4-FFF2-40B4-BE49-F238E27FC236}">
                <a16:creationId xmlns:a16="http://schemas.microsoft.com/office/drawing/2014/main" id="{294791F2-8F24-9F2A-E0AA-DEB870D90B7E}"/>
              </a:ext>
            </a:extLst>
          </p:cNvPr>
          <p:cNvSpPr>
            <a:spLocks noGrp="1"/>
          </p:cNvSpPr>
          <p:nvPr>
            <p:ph type="body" sz="quarter" idx="18"/>
          </p:nvPr>
        </p:nvSpPr>
        <p:spPr>
          <a:xfrm>
            <a:off x="4736615" y="3854144"/>
            <a:ext cx="4452110" cy="1907406"/>
          </a:xfrm>
        </p:spPr>
        <p:txBody>
          <a:bodyPr>
            <a:noAutofit/>
          </a:bodyPr>
          <a:lstStyle/>
          <a:p>
            <a:pPr marL="0" indent="0" defTabSz="914377">
              <a:lnSpc>
                <a:spcPct val="100000"/>
              </a:lnSpc>
              <a:buNone/>
              <a:defRPr/>
            </a:pPr>
            <a:r>
              <a:rPr lang="en-GB" dirty="0">
                <a:latin typeface="Arial"/>
                <a:cs typeface="Arial"/>
              </a:rPr>
              <a:t>" Schools could support </a:t>
            </a:r>
            <a:r>
              <a:rPr lang="en-GB" b="1" dirty="0">
                <a:latin typeface="Arial"/>
                <a:cs typeface="Arial"/>
              </a:rPr>
              <a:t>local children helping the older community with tasks like gardening</a:t>
            </a:r>
            <a:r>
              <a:rPr lang="en-GB" dirty="0">
                <a:latin typeface="Arial"/>
                <a:cs typeface="Arial"/>
              </a:rPr>
              <a:t> where the children learn how to grow things and cook to be more self-sufficient and the older generation feel involved educating the young and being valued members of society, reducing the impact of mental decline which may be seen with advancing age."</a:t>
            </a:r>
          </a:p>
          <a:p>
            <a:pPr marL="0" indent="0" algn="r" defTabSz="914377">
              <a:lnSpc>
                <a:spcPct val="100000"/>
              </a:lnSpc>
              <a:buNone/>
              <a:defRPr/>
            </a:pPr>
            <a:r>
              <a:rPr lang="en-GB" dirty="0">
                <a:latin typeface="Arial"/>
                <a:cs typeface="Arial"/>
              </a:rPr>
              <a:t>(Adult resident)</a:t>
            </a:r>
            <a:endParaRPr lang="en-US" dirty="0"/>
          </a:p>
        </p:txBody>
      </p:sp>
      <p:sp>
        <p:nvSpPr>
          <p:cNvPr id="29" name="Rounded Rectangular Callout 11">
            <a:extLst>
              <a:ext uri="{FF2B5EF4-FFF2-40B4-BE49-F238E27FC236}">
                <a16:creationId xmlns:a16="http://schemas.microsoft.com/office/drawing/2014/main" id="{64F24AB7-C05E-2EBE-DC55-19A6E2F4ED62}"/>
              </a:ext>
              <a:ext uri="{C183D7F6-B498-43B3-948B-1728B52AA6E4}">
                <adec:decorative xmlns:adec="http://schemas.microsoft.com/office/drawing/2017/decorative" val="1"/>
              </a:ext>
            </a:extLst>
          </p:cNvPr>
          <p:cNvSpPr/>
          <p:nvPr/>
        </p:nvSpPr>
        <p:spPr>
          <a:xfrm>
            <a:off x="9728739" y="3224635"/>
            <a:ext cx="2239926" cy="2247424"/>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latin typeface="Arial"/>
              <a:cs typeface="Microsoft Sans Serif"/>
            </a:endParaRPr>
          </a:p>
          <a:p>
            <a:pPr defTabSz="914377">
              <a:defRPr/>
            </a:pPr>
            <a:endParaRPr lang="en-GB" sz="1400" dirty="0">
              <a:latin typeface="Arial"/>
              <a:cs typeface="Microsoft Sans Serif"/>
            </a:endParaRPr>
          </a:p>
          <a:p>
            <a:pPr defTabSz="914377">
              <a:defRPr/>
            </a:pPr>
            <a:endParaRPr lang="en-GB" sz="1400" dirty="0">
              <a:latin typeface="Arial"/>
              <a:cs typeface="Microsoft Sans Serif"/>
            </a:endParaRPr>
          </a:p>
          <a:p>
            <a:pPr defTabSz="914377">
              <a:defRPr/>
            </a:pPr>
            <a:endParaRPr lang="en-GB" sz="1400" dirty="0">
              <a:latin typeface="Arial"/>
              <a:cs typeface="Microsoft Sans Serif"/>
            </a:endParaRPr>
          </a:p>
          <a:p>
            <a:pPr defTabSz="914377">
              <a:defRPr/>
            </a:pPr>
            <a:endParaRPr lang="en-GB" sz="1400" dirty="0">
              <a:latin typeface="Arial"/>
              <a:cs typeface="Microsoft Sans Serif"/>
            </a:endParaRPr>
          </a:p>
          <a:p>
            <a:pPr defTabSz="914377">
              <a:defRPr/>
            </a:pPr>
            <a:endParaRPr lang="en-GB" sz="1400" dirty="0">
              <a:latin typeface="Arial"/>
              <a:cs typeface="Microsoft Sans Serif"/>
            </a:endParaRPr>
          </a:p>
          <a:p>
            <a:pPr defTabSz="914377">
              <a:defRPr/>
            </a:pPr>
            <a:endParaRPr lang="en-GB" sz="1400" dirty="0">
              <a:latin typeface="Arial"/>
              <a:cs typeface="Microsoft Sans Serif"/>
            </a:endParaRPr>
          </a:p>
          <a:p>
            <a:pPr defTabSz="914377">
              <a:defRPr/>
            </a:pPr>
            <a:endParaRPr lang="en-GB" sz="1400" dirty="0">
              <a:latin typeface="Arial"/>
              <a:cs typeface="Microsoft Sans Serif"/>
            </a:endParaRPr>
          </a:p>
          <a:p>
            <a:pPr defTabSz="914377">
              <a:defRPr/>
            </a:pPr>
            <a:endParaRPr lang="en-GB" sz="1400" dirty="0">
              <a:latin typeface="Arial"/>
              <a:cs typeface="Microsoft Sans Serif"/>
            </a:endParaRPr>
          </a:p>
        </p:txBody>
      </p:sp>
      <p:sp>
        <p:nvSpPr>
          <p:cNvPr id="16" name="Text Placeholder 15">
            <a:extLst>
              <a:ext uri="{FF2B5EF4-FFF2-40B4-BE49-F238E27FC236}">
                <a16:creationId xmlns:a16="http://schemas.microsoft.com/office/drawing/2014/main" id="{5587E51A-CBE1-32D1-DADE-33A389EFA0A1}"/>
              </a:ext>
            </a:extLst>
          </p:cNvPr>
          <p:cNvSpPr>
            <a:spLocks noGrp="1"/>
          </p:cNvSpPr>
          <p:nvPr>
            <p:ph type="body" sz="quarter" idx="19"/>
          </p:nvPr>
        </p:nvSpPr>
        <p:spPr>
          <a:xfrm>
            <a:off x="9832127" y="3274725"/>
            <a:ext cx="1991445" cy="2197334"/>
          </a:xfrm>
        </p:spPr>
        <p:txBody>
          <a:bodyPr>
            <a:noAutofit/>
          </a:bodyPr>
          <a:lstStyle/>
          <a:p>
            <a:pPr marL="0" indent="0" defTabSz="914377">
              <a:lnSpc>
                <a:spcPct val="100000"/>
              </a:lnSpc>
              <a:buNone/>
              <a:defRPr/>
            </a:pPr>
            <a:r>
              <a:rPr lang="en-GB" dirty="0">
                <a:latin typeface="Arial"/>
                <a:ea typeface="Calibri" panose="020F0502020204030204" pitchFamily="34" charset="0"/>
                <a:cs typeface="Microsoft Sans Serif"/>
              </a:rPr>
              <a:t>"Have all young unemployed or street [people] come plant and rewild with us. </a:t>
            </a:r>
            <a:r>
              <a:rPr lang="en-GB" b="1" dirty="0">
                <a:latin typeface="Arial"/>
                <a:ea typeface="Calibri" panose="020F0502020204030204" pitchFamily="34" charset="0"/>
                <a:cs typeface="Microsoft Sans Serif"/>
              </a:rPr>
              <a:t>Train as guilds</a:t>
            </a:r>
            <a:r>
              <a:rPr lang="en-GB" dirty="0">
                <a:latin typeface="Arial"/>
                <a:ea typeface="Calibri" panose="020F0502020204030204" pitchFamily="34" charset="0"/>
                <a:cs typeface="Microsoft Sans Serif"/>
              </a:rPr>
              <a:t>:</a:t>
            </a:r>
            <a:r>
              <a:rPr lang="en-GB" dirty="0">
                <a:effectLst/>
                <a:latin typeface="Arial"/>
                <a:ea typeface="Calibri" panose="020F0502020204030204" pitchFamily="34" charset="0"/>
                <a:cs typeface="Microsoft Sans Serif"/>
              </a:rPr>
              <a:t> hedge-laying properly, green roofing, green building, rewilding</a:t>
            </a:r>
            <a:r>
              <a:rPr lang="en-GB" dirty="0">
                <a:latin typeface="Arial"/>
                <a:ea typeface="Calibri" panose="020F0502020204030204" pitchFamily="34" charset="0"/>
                <a:cs typeface="Microsoft Sans Serif"/>
              </a:rPr>
              <a:t>."</a:t>
            </a:r>
            <a:endParaRPr lang="en-US" dirty="0"/>
          </a:p>
          <a:p>
            <a:pPr marL="0" indent="0" algn="r" defTabSz="914377">
              <a:lnSpc>
                <a:spcPct val="100000"/>
              </a:lnSpc>
              <a:spcAft>
                <a:spcPts val="600"/>
              </a:spcAft>
              <a:buNone/>
              <a:defRPr/>
            </a:pPr>
            <a:r>
              <a:rPr lang="en-GB" dirty="0">
                <a:latin typeface="Arial"/>
                <a:cs typeface="Microsoft Sans Serif"/>
              </a:rPr>
              <a:t>(Adult resident)</a:t>
            </a:r>
            <a:endParaRPr lang="en-US" dirty="0"/>
          </a:p>
        </p:txBody>
      </p:sp>
    </p:spTree>
    <p:extLst>
      <p:ext uri="{BB962C8B-B14F-4D97-AF65-F5344CB8AC3E}">
        <p14:creationId xmlns:p14="http://schemas.microsoft.com/office/powerpoint/2010/main" val="3849714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ED31C-794F-2073-BF84-9950077BC51B}"/>
              </a:ext>
            </a:extLst>
          </p:cNvPr>
          <p:cNvSpPr>
            <a:spLocks noGrp="1"/>
          </p:cNvSpPr>
          <p:nvPr>
            <p:ph type="title"/>
          </p:nvPr>
        </p:nvSpPr>
        <p:spPr/>
        <p:txBody>
          <a:bodyPr>
            <a:normAutofit/>
          </a:bodyPr>
          <a:lstStyle/>
          <a:p>
            <a:r>
              <a:rPr lang="en-GB" b="1" dirty="0">
                <a:solidFill>
                  <a:schemeClr val="bg1"/>
                </a:solidFill>
                <a:latin typeface="Arial" panose="020B0604020202020204" pitchFamily="34" charset="0"/>
                <a:cs typeface="Arial" panose="020B0604020202020204" pitchFamily="34" charset="0"/>
              </a:rPr>
              <a:t>Report Structure </a:t>
            </a:r>
          </a:p>
        </p:txBody>
      </p:sp>
      <p:graphicFrame>
        <p:nvGraphicFramePr>
          <p:cNvPr id="16" name="Table 16">
            <a:extLst>
              <a:ext uri="{FF2B5EF4-FFF2-40B4-BE49-F238E27FC236}">
                <a16:creationId xmlns:a16="http://schemas.microsoft.com/office/drawing/2014/main" id="{9122DAD4-38F9-6800-ABAE-55D66ABDE397}"/>
              </a:ext>
            </a:extLst>
          </p:cNvPr>
          <p:cNvGraphicFramePr>
            <a:graphicFrameLocks noGrp="1"/>
          </p:cNvGraphicFramePr>
          <p:nvPr>
            <p:extLst>
              <p:ext uri="{D42A27DB-BD31-4B8C-83A1-F6EECF244321}">
                <p14:modId xmlns:p14="http://schemas.microsoft.com/office/powerpoint/2010/main" val="4239191669"/>
              </p:ext>
            </p:extLst>
          </p:nvPr>
        </p:nvGraphicFramePr>
        <p:xfrm>
          <a:off x="342108" y="912442"/>
          <a:ext cx="10515599" cy="5760720"/>
        </p:xfrm>
        <a:graphic>
          <a:graphicData uri="http://schemas.openxmlformats.org/drawingml/2006/table">
            <a:tbl>
              <a:tblPr firstRow="1" bandRow="1">
                <a:tableStyleId>{5C22544A-7EE6-4342-B048-85BDC9FD1C3A}</a:tableStyleId>
              </a:tblPr>
              <a:tblGrid>
                <a:gridCol w="8791571">
                  <a:extLst>
                    <a:ext uri="{9D8B030D-6E8A-4147-A177-3AD203B41FA5}">
                      <a16:colId xmlns:a16="http://schemas.microsoft.com/office/drawing/2014/main" val="1051651854"/>
                    </a:ext>
                  </a:extLst>
                </a:gridCol>
                <a:gridCol w="1724028">
                  <a:extLst>
                    <a:ext uri="{9D8B030D-6E8A-4147-A177-3AD203B41FA5}">
                      <a16:colId xmlns:a16="http://schemas.microsoft.com/office/drawing/2014/main" val="3473389916"/>
                    </a:ext>
                  </a:extLst>
                </a:gridCol>
              </a:tblGrid>
              <a:tr h="329184">
                <a:tc>
                  <a:txBody>
                    <a:bodyPr/>
                    <a:lstStyle/>
                    <a:p>
                      <a:r>
                        <a:rPr lang="en-US" sz="2000" dirty="0">
                          <a:latin typeface="Arial" panose="020B0604020202020204" pitchFamily="34" charset="0"/>
                          <a:cs typeface="Arial" panose="020B0604020202020204" pitchFamily="34" charset="0"/>
                        </a:rPr>
                        <a:t>Content</a:t>
                      </a:r>
                    </a:p>
                  </a:txBody>
                  <a:tcPr marT="0" marB="0">
                    <a:solidFill>
                      <a:srgbClr val="000000"/>
                    </a:solidFill>
                  </a:tcPr>
                </a:tc>
                <a:tc>
                  <a:txBody>
                    <a:bodyPr/>
                    <a:lstStyle/>
                    <a:p>
                      <a:r>
                        <a:rPr lang="en-US" sz="2000" dirty="0">
                          <a:latin typeface="Arial" panose="020B0604020202020204" pitchFamily="34" charset="0"/>
                          <a:cs typeface="Arial" panose="020B0604020202020204" pitchFamily="34" charset="0"/>
                        </a:rPr>
                        <a:t>Slide #</a:t>
                      </a:r>
                    </a:p>
                  </a:txBody>
                  <a:tcPr marT="0" marB="0">
                    <a:solidFill>
                      <a:srgbClr val="000000"/>
                    </a:solidFill>
                  </a:tcPr>
                </a:tc>
                <a:extLst>
                  <a:ext uri="{0D108BD9-81ED-4DB2-BD59-A6C34878D82A}">
                    <a16:rowId xmlns:a16="http://schemas.microsoft.com/office/drawing/2014/main" val="603959311"/>
                  </a:ext>
                </a:extLst>
              </a:tr>
              <a:tr h="320040">
                <a:tc>
                  <a:txBody>
                    <a:bodyPr/>
                    <a:lstStyle/>
                    <a:p>
                      <a:r>
                        <a:rPr lang="en-US" sz="1600" dirty="0">
                          <a:latin typeface="Arial" panose="020B0604020202020204" pitchFamily="34" charset="0"/>
                          <a:cs typeface="Arial" panose="020B0604020202020204" pitchFamily="34" charset="0"/>
                        </a:rPr>
                        <a:t>Executive summary</a:t>
                      </a:r>
                    </a:p>
                  </a:txBody>
                  <a:tcPr marT="18288" marB="0">
                    <a:solidFill>
                      <a:srgbClr val="CBCBCB"/>
                    </a:solidFill>
                  </a:tcPr>
                </a:tc>
                <a:tc>
                  <a:txBody>
                    <a:bodyPr/>
                    <a:lstStyle/>
                    <a:p>
                      <a:endParaRPr lang="en-US" sz="1600" dirty="0">
                        <a:latin typeface="Arial" panose="020B0604020202020204" pitchFamily="34" charset="0"/>
                        <a:cs typeface="Arial" panose="020B0604020202020204" pitchFamily="34" charset="0"/>
                      </a:endParaRPr>
                    </a:p>
                  </a:txBody>
                  <a:tcPr marT="18288" marB="0">
                    <a:solidFill>
                      <a:srgbClr val="CBCBCB"/>
                    </a:solidFill>
                  </a:tcPr>
                </a:tc>
                <a:extLst>
                  <a:ext uri="{0D108BD9-81ED-4DB2-BD59-A6C34878D82A}">
                    <a16:rowId xmlns:a16="http://schemas.microsoft.com/office/drawing/2014/main" val="1778891857"/>
                  </a:ext>
                </a:extLst>
              </a:tr>
              <a:tr h="320040">
                <a:tc>
                  <a:txBody>
                    <a:bodyPr/>
                    <a:lstStyle/>
                    <a:p>
                      <a:r>
                        <a:rPr lang="en-US" sz="1600" dirty="0">
                          <a:latin typeface="Arial" panose="020B0604020202020204" pitchFamily="34" charset="0"/>
                          <a:cs typeface="Arial" panose="020B0604020202020204" pitchFamily="34" charset="0"/>
                        </a:rPr>
                        <a:t>What we did: Approach &amp; methodological limitations</a:t>
                      </a:r>
                    </a:p>
                  </a:txBody>
                  <a:tcPr marT="18288" marB="0">
                    <a:solidFill>
                      <a:srgbClr val="E7E7E7"/>
                    </a:solidFill>
                  </a:tcPr>
                </a:tc>
                <a:tc>
                  <a:txBody>
                    <a:bodyPr/>
                    <a:lstStyle/>
                    <a:p>
                      <a:endParaRPr lang="en-US" sz="1600" dirty="0">
                        <a:latin typeface="Arial" panose="020B0604020202020204" pitchFamily="34" charset="0"/>
                        <a:cs typeface="Arial" panose="020B0604020202020204" pitchFamily="34" charset="0"/>
                      </a:endParaRPr>
                    </a:p>
                  </a:txBody>
                  <a:tcPr marT="18288" marB="0">
                    <a:solidFill>
                      <a:srgbClr val="E7E7E7"/>
                    </a:solidFill>
                  </a:tcPr>
                </a:tc>
                <a:extLst>
                  <a:ext uri="{0D108BD9-81ED-4DB2-BD59-A6C34878D82A}">
                    <a16:rowId xmlns:a16="http://schemas.microsoft.com/office/drawing/2014/main" val="2629631774"/>
                  </a:ext>
                </a:extLst>
              </a:tr>
              <a:tr h="310896">
                <a:tc>
                  <a:txBody>
                    <a:bodyPr/>
                    <a:lstStyle/>
                    <a:p>
                      <a:r>
                        <a:rPr lang="en-US" sz="1600" dirty="0">
                          <a:latin typeface="Arial" panose="020B0604020202020204" pitchFamily="34" charset="0"/>
                          <a:cs typeface="Arial" panose="020B0604020202020204" pitchFamily="34" charset="0"/>
                        </a:rPr>
                        <a:t>What we heard: Perceptions of equality, future aspirations and priorities</a:t>
                      </a:r>
                    </a:p>
                  </a:txBody>
                  <a:tcPr marT="18288" marB="0">
                    <a:solidFill>
                      <a:srgbClr val="CBCBCB"/>
                    </a:solidFill>
                  </a:tcPr>
                </a:tc>
                <a:tc>
                  <a:txBody>
                    <a:bodyPr/>
                    <a:lstStyle/>
                    <a:p>
                      <a:endParaRPr lang="en-US" sz="1600" dirty="0">
                        <a:latin typeface="Arial" panose="020B0604020202020204" pitchFamily="34" charset="0"/>
                        <a:cs typeface="Arial" panose="020B0604020202020204" pitchFamily="34" charset="0"/>
                      </a:endParaRPr>
                    </a:p>
                  </a:txBody>
                  <a:tcPr marT="18288" marB="0">
                    <a:solidFill>
                      <a:srgbClr val="CBCBCB"/>
                    </a:solidFill>
                  </a:tcPr>
                </a:tc>
                <a:extLst>
                  <a:ext uri="{0D108BD9-81ED-4DB2-BD59-A6C34878D82A}">
                    <a16:rowId xmlns:a16="http://schemas.microsoft.com/office/drawing/2014/main" val="241937411"/>
                  </a:ext>
                </a:extLst>
              </a:tr>
              <a:tr h="2093976">
                <a:tc>
                  <a:txBody>
                    <a:bodyPr/>
                    <a:lstStyle/>
                    <a:p>
                      <a:r>
                        <a:rPr lang="en-US" sz="1600" dirty="0">
                          <a:latin typeface="Arial" panose="020B0604020202020204" pitchFamily="34" charset="0"/>
                          <a:cs typeface="Arial" panose="020B0604020202020204" pitchFamily="34" charset="0"/>
                        </a:rPr>
                        <a:t>What we heard: Spotlight on priority themes</a:t>
                      </a:r>
                    </a:p>
                    <a:p>
                      <a:pPr marL="457200"/>
                      <a:r>
                        <a:rPr lang="en-US" sz="1200" dirty="0">
                          <a:latin typeface="Arial" panose="020B0604020202020204" pitchFamily="34" charset="0"/>
                          <a:cs typeface="Arial" panose="020B0604020202020204" pitchFamily="34" charset="0"/>
                        </a:rPr>
                        <a:t>Diversity &amp; inclusion </a:t>
                      </a:r>
                    </a:p>
                    <a:p>
                      <a:pPr marL="457200"/>
                      <a:r>
                        <a:rPr lang="en-US" sz="1200" dirty="0">
                          <a:latin typeface="Arial" panose="020B0604020202020204" pitchFamily="34" charset="0"/>
                          <a:cs typeface="Arial" panose="020B0604020202020204" pitchFamily="34" charset="0"/>
                        </a:rPr>
                        <a:t>Housing &amp; homelessness</a:t>
                      </a:r>
                    </a:p>
                    <a:p>
                      <a:pPr marL="457200"/>
                      <a:r>
                        <a:rPr lang="en-US" sz="1200" dirty="0">
                          <a:latin typeface="Arial" panose="020B0604020202020204" pitchFamily="34" charset="0"/>
                          <a:cs typeface="Arial" panose="020B0604020202020204" pitchFamily="34" charset="0"/>
                        </a:rPr>
                        <a:t>Safety</a:t>
                      </a:r>
                    </a:p>
                    <a:p>
                      <a:pPr marL="457200"/>
                      <a:r>
                        <a:rPr lang="en-US" sz="1200" dirty="0">
                          <a:latin typeface="Arial" panose="020B0604020202020204" pitchFamily="34" charset="0"/>
                          <a:cs typeface="Arial" panose="020B0604020202020204" pitchFamily="34" charset="0"/>
                        </a:rPr>
                        <a:t>Environment</a:t>
                      </a:r>
                    </a:p>
                    <a:p>
                      <a:pPr marL="457200"/>
                      <a:r>
                        <a:rPr lang="en-US" sz="1200" dirty="0">
                          <a:latin typeface="Arial" panose="020B0604020202020204" pitchFamily="34" charset="0"/>
                          <a:cs typeface="Arial" panose="020B0604020202020204" pitchFamily="34" charset="0"/>
                        </a:rPr>
                        <a:t>Affordability</a:t>
                      </a:r>
                    </a:p>
                    <a:p>
                      <a:pPr marL="457200"/>
                      <a:r>
                        <a:rPr lang="en-US" sz="1200" dirty="0">
                          <a:latin typeface="Arial" panose="020B0604020202020204" pitchFamily="34" charset="0"/>
                          <a:cs typeface="Arial" panose="020B0604020202020204" pitchFamily="34" charset="0"/>
                        </a:rPr>
                        <a:t>Health &amp; wellbeing</a:t>
                      </a:r>
                    </a:p>
                    <a:p>
                      <a:pPr marL="457200"/>
                      <a:r>
                        <a:rPr lang="en-US" sz="1200" dirty="0">
                          <a:latin typeface="Arial" panose="020B0604020202020204" pitchFamily="34" charset="0"/>
                          <a:cs typeface="Arial" panose="020B0604020202020204" pitchFamily="34" charset="0"/>
                        </a:rPr>
                        <a:t>Employment</a:t>
                      </a:r>
                    </a:p>
                    <a:p>
                      <a:pPr marL="457200"/>
                      <a:r>
                        <a:rPr lang="en-US" sz="1200" dirty="0">
                          <a:latin typeface="Arial" panose="020B0604020202020204" pitchFamily="34" charset="0"/>
                          <a:cs typeface="Arial" panose="020B0604020202020204" pitchFamily="34" charset="0"/>
                        </a:rPr>
                        <a:t>Education</a:t>
                      </a:r>
                    </a:p>
                    <a:p>
                      <a:pPr marL="457200"/>
                      <a:r>
                        <a:rPr lang="en-US" sz="1200" dirty="0">
                          <a:latin typeface="Arial" panose="020B0604020202020204" pitchFamily="34" charset="0"/>
                          <a:cs typeface="Arial" panose="020B0604020202020204" pitchFamily="34" charset="0"/>
                        </a:rPr>
                        <a:t>Resident-council interactions</a:t>
                      </a:r>
                    </a:p>
                  </a:txBody>
                  <a:tcPr marT="18288" marB="0">
                    <a:solidFill>
                      <a:srgbClr val="E7E7E7"/>
                    </a:solidFill>
                  </a:tcPr>
                </a:tc>
                <a:tc>
                  <a:txBody>
                    <a:bodyPr/>
                    <a:lstStyle/>
                    <a:p>
                      <a:endParaRPr lang="en-US" sz="1600" dirty="0">
                        <a:latin typeface="Arial" panose="020B0604020202020204" pitchFamily="34" charset="0"/>
                        <a:cs typeface="Arial" panose="020B0604020202020204" pitchFamily="34" charset="0"/>
                      </a:endParaRPr>
                    </a:p>
                  </a:txBody>
                  <a:tcPr marT="18288" marB="0">
                    <a:solidFill>
                      <a:srgbClr val="E7E7E7"/>
                    </a:solidFill>
                  </a:tcPr>
                </a:tc>
                <a:extLst>
                  <a:ext uri="{0D108BD9-81ED-4DB2-BD59-A6C34878D82A}">
                    <a16:rowId xmlns:a16="http://schemas.microsoft.com/office/drawing/2014/main" val="2670468331"/>
                  </a:ext>
                </a:extLst>
              </a:tr>
              <a:tr h="320040">
                <a:tc>
                  <a:txBody>
                    <a:bodyPr/>
                    <a:lstStyle/>
                    <a:p>
                      <a:r>
                        <a:rPr lang="en-US" sz="1600" dirty="0">
                          <a:latin typeface="Arial" panose="020B0604020202020204" pitchFamily="34" charset="0"/>
                          <a:cs typeface="Arial" panose="020B0604020202020204" pitchFamily="34" charset="0"/>
                        </a:rPr>
                        <a:t>Appendix: Detailed findings from each evidence source</a:t>
                      </a:r>
                    </a:p>
                  </a:txBody>
                  <a:tcPr marT="18288" marB="0">
                    <a:solidFill>
                      <a:srgbClr val="CBCBCB"/>
                    </a:solidFill>
                  </a:tcPr>
                </a:tc>
                <a:tc>
                  <a:txBody>
                    <a:bodyPr/>
                    <a:lstStyle/>
                    <a:p>
                      <a:endParaRPr lang="en-US" sz="1600" dirty="0">
                        <a:latin typeface="Arial" panose="020B0604020202020204" pitchFamily="34" charset="0"/>
                        <a:cs typeface="Arial" panose="020B0604020202020204" pitchFamily="34" charset="0"/>
                      </a:endParaRPr>
                    </a:p>
                  </a:txBody>
                  <a:tcPr marT="18288" marB="0">
                    <a:solidFill>
                      <a:srgbClr val="CBCBCB"/>
                    </a:solidFill>
                  </a:tcPr>
                </a:tc>
                <a:extLst>
                  <a:ext uri="{0D108BD9-81ED-4DB2-BD59-A6C34878D82A}">
                    <a16:rowId xmlns:a16="http://schemas.microsoft.com/office/drawing/2014/main" val="521079619"/>
                  </a:ext>
                </a:extLst>
              </a:tr>
              <a:tr h="338328">
                <a:tc>
                  <a:txBody>
                    <a:bodyPr/>
                    <a:lstStyle/>
                    <a:p>
                      <a:r>
                        <a:rPr lang="en-US" sz="1600" dirty="0">
                          <a:latin typeface="Arial" panose="020B0604020202020204" pitchFamily="34" charset="0"/>
                          <a:cs typeface="Arial" panose="020B0604020202020204" pitchFamily="34" charset="0"/>
                        </a:rPr>
                        <a:t>Overview of evidence sources</a:t>
                      </a:r>
                    </a:p>
                  </a:txBody>
                  <a:tcPr marT="18288" marB="0">
                    <a:solidFill>
                      <a:srgbClr val="E7E7E7"/>
                    </a:solidFill>
                  </a:tcPr>
                </a:tc>
                <a:tc>
                  <a:txBody>
                    <a:bodyPr/>
                    <a:lstStyle/>
                    <a:p>
                      <a:endParaRPr lang="en-US" sz="1600" dirty="0">
                        <a:latin typeface="Arial" panose="020B0604020202020204" pitchFamily="34" charset="0"/>
                        <a:cs typeface="Arial" panose="020B0604020202020204" pitchFamily="34" charset="0"/>
                      </a:endParaRPr>
                    </a:p>
                  </a:txBody>
                  <a:tcPr marT="18288" marB="0">
                    <a:solidFill>
                      <a:srgbClr val="E7E7E7"/>
                    </a:solidFill>
                  </a:tcPr>
                </a:tc>
                <a:extLst>
                  <a:ext uri="{0D108BD9-81ED-4DB2-BD59-A6C34878D82A}">
                    <a16:rowId xmlns:a16="http://schemas.microsoft.com/office/drawing/2014/main" val="3362170586"/>
                  </a:ext>
                </a:extLst>
              </a:tr>
              <a:tr h="338328">
                <a:tc>
                  <a:txBody>
                    <a:bodyPr/>
                    <a:lstStyle/>
                    <a:p>
                      <a:pPr marL="457200"/>
                      <a:r>
                        <a:rPr lang="en-US" sz="1600" dirty="0">
                          <a:latin typeface="Arial" panose="020B0604020202020204" pitchFamily="34" charset="0"/>
                          <a:cs typeface="Arial" panose="020B0604020202020204" pitchFamily="34" charset="0"/>
                        </a:rPr>
                        <a:t>Open survey</a:t>
                      </a:r>
                    </a:p>
                  </a:txBody>
                  <a:tcPr marT="18288" marB="0">
                    <a:solidFill>
                      <a:srgbClr val="CBCBCB"/>
                    </a:solidFill>
                  </a:tcPr>
                </a:tc>
                <a:tc>
                  <a:txBody>
                    <a:bodyPr/>
                    <a:lstStyle/>
                    <a:p>
                      <a:endParaRPr lang="en-US" sz="1600" dirty="0">
                        <a:latin typeface="Arial" panose="020B0604020202020204" pitchFamily="34" charset="0"/>
                        <a:cs typeface="Arial" panose="020B0604020202020204" pitchFamily="34" charset="0"/>
                      </a:endParaRPr>
                    </a:p>
                  </a:txBody>
                  <a:tcPr marT="18288" marB="0">
                    <a:solidFill>
                      <a:srgbClr val="CBCBCB"/>
                    </a:solidFill>
                  </a:tcPr>
                </a:tc>
                <a:extLst>
                  <a:ext uri="{0D108BD9-81ED-4DB2-BD59-A6C34878D82A}">
                    <a16:rowId xmlns:a16="http://schemas.microsoft.com/office/drawing/2014/main" val="3333693880"/>
                  </a:ext>
                </a:extLst>
              </a:tr>
              <a:tr h="731520">
                <a:tc>
                  <a:txBody>
                    <a:bodyPr/>
                    <a:lstStyle/>
                    <a:p>
                      <a:pPr marL="457200"/>
                      <a:r>
                        <a:rPr lang="en-US" sz="1600" dirty="0">
                          <a:latin typeface="Arial" panose="020B0604020202020204" pitchFamily="34" charset="0"/>
                          <a:cs typeface="Arial" panose="020B0604020202020204" pitchFamily="34" charset="0"/>
                        </a:rPr>
                        <a:t>Primary &amp; secondary school student discussion groups</a:t>
                      </a:r>
                    </a:p>
                    <a:p>
                      <a:pPr marL="457200"/>
                      <a:r>
                        <a:rPr lang="en-US" sz="1600" dirty="0">
                          <a:latin typeface="Arial" panose="020B0604020202020204" pitchFamily="34" charset="0"/>
                          <a:cs typeface="Arial" panose="020B0604020202020204" pitchFamily="34" charset="0"/>
                        </a:rPr>
                        <a:t>Puppetry workshops with students with special educational needs (SEN)</a:t>
                      </a:r>
                    </a:p>
                    <a:p>
                      <a:pPr marL="457200"/>
                      <a:r>
                        <a:rPr lang="en-US" sz="1600" dirty="0">
                          <a:latin typeface="Arial" panose="020B0604020202020204" pitchFamily="34" charset="0"/>
                          <a:cs typeface="Arial" panose="020B0604020202020204" pitchFamily="34" charset="0"/>
                        </a:rPr>
                        <a:t>Creative competition for young people</a:t>
                      </a:r>
                    </a:p>
                  </a:txBody>
                  <a:tcPr marT="18288" marB="0">
                    <a:solidFill>
                      <a:srgbClr val="E7E7E7"/>
                    </a:solidFill>
                  </a:tcPr>
                </a:tc>
                <a:tc>
                  <a:txBody>
                    <a:bodyPr/>
                    <a:lstStyle/>
                    <a:p>
                      <a:endParaRPr lang="en-US" sz="1600" dirty="0">
                        <a:latin typeface="Arial" panose="020B0604020202020204" pitchFamily="34" charset="0"/>
                        <a:cs typeface="Arial" panose="020B0604020202020204" pitchFamily="34" charset="0"/>
                      </a:endParaRPr>
                    </a:p>
                  </a:txBody>
                  <a:tcPr marT="18288" marB="0">
                    <a:solidFill>
                      <a:srgbClr val="E7E7E7"/>
                    </a:solidFill>
                  </a:tcPr>
                </a:tc>
                <a:extLst>
                  <a:ext uri="{0D108BD9-81ED-4DB2-BD59-A6C34878D82A}">
                    <a16:rowId xmlns:a16="http://schemas.microsoft.com/office/drawing/2014/main" val="3217610432"/>
                  </a:ext>
                </a:extLst>
              </a:tr>
              <a:tr h="320040">
                <a:tc>
                  <a:txBody>
                    <a:bodyPr/>
                    <a:lstStyle/>
                    <a:p>
                      <a:pPr marL="457200"/>
                      <a:r>
                        <a:rPr lang="en-US" sz="1600" dirty="0">
                          <a:latin typeface="Arial" panose="020B0604020202020204" pitchFamily="34" charset="0"/>
                          <a:cs typeface="Arial" panose="020B0604020202020204" pitchFamily="34" charset="0"/>
                        </a:rPr>
                        <a:t>Online survey among professionals working with children and young people</a:t>
                      </a:r>
                    </a:p>
                  </a:txBody>
                  <a:tcPr marT="18288" marB="0">
                    <a:solidFill>
                      <a:srgbClr val="CBCBCB"/>
                    </a:solidFill>
                  </a:tcPr>
                </a:tc>
                <a:tc>
                  <a:txBody>
                    <a:bodyPr/>
                    <a:lstStyle/>
                    <a:p>
                      <a:endParaRPr lang="en-US" sz="1600" dirty="0">
                        <a:latin typeface="Arial" panose="020B0604020202020204" pitchFamily="34" charset="0"/>
                        <a:cs typeface="Arial" panose="020B0604020202020204" pitchFamily="34" charset="0"/>
                      </a:endParaRPr>
                    </a:p>
                  </a:txBody>
                  <a:tcPr marT="18288" marB="0">
                    <a:solidFill>
                      <a:srgbClr val="CBCBCB"/>
                    </a:solidFill>
                  </a:tcPr>
                </a:tc>
                <a:extLst>
                  <a:ext uri="{0D108BD9-81ED-4DB2-BD59-A6C34878D82A}">
                    <a16:rowId xmlns:a16="http://schemas.microsoft.com/office/drawing/2014/main" val="3758185097"/>
                  </a:ext>
                </a:extLst>
              </a:tr>
              <a:tr h="320040">
                <a:tc>
                  <a:txBody>
                    <a:bodyPr/>
                    <a:lstStyle/>
                    <a:p>
                      <a:pPr marL="457200"/>
                      <a:r>
                        <a:rPr lang="en-US" sz="1600" dirty="0">
                          <a:latin typeface="Arial" panose="020B0604020202020204" pitchFamily="34" charset="0"/>
                          <a:cs typeface="Arial" panose="020B0604020202020204" pitchFamily="34" charset="0"/>
                        </a:rPr>
                        <a:t>VCS workshops &amp; participatory mapping</a:t>
                      </a:r>
                    </a:p>
                  </a:txBody>
                  <a:tcPr marT="18288" marB="0">
                    <a:solidFill>
                      <a:srgbClr val="E7E7E7"/>
                    </a:solidFill>
                  </a:tcPr>
                </a:tc>
                <a:tc>
                  <a:txBody>
                    <a:bodyPr/>
                    <a:lstStyle/>
                    <a:p>
                      <a:endParaRPr lang="en-US" sz="1600" dirty="0">
                        <a:latin typeface="Arial" panose="020B0604020202020204" pitchFamily="34" charset="0"/>
                        <a:cs typeface="Arial" panose="020B0604020202020204" pitchFamily="34" charset="0"/>
                      </a:endParaRPr>
                    </a:p>
                  </a:txBody>
                  <a:tcPr marT="18288" marB="0">
                    <a:solidFill>
                      <a:srgbClr val="E7E7E7"/>
                    </a:solidFill>
                  </a:tcPr>
                </a:tc>
                <a:extLst>
                  <a:ext uri="{0D108BD9-81ED-4DB2-BD59-A6C34878D82A}">
                    <a16:rowId xmlns:a16="http://schemas.microsoft.com/office/drawing/2014/main" val="1059843202"/>
                  </a:ext>
                </a:extLst>
              </a:tr>
            </a:tbl>
          </a:graphicData>
        </a:graphic>
      </p:graphicFrame>
    </p:spTree>
    <p:extLst>
      <p:ext uri="{BB962C8B-B14F-4D97-AF65-F5344CB8AC3E}">
        <p14:creationId xmlns:p14="http://schemas.microsoft.com/office/powerpoint/2010/main" val="955107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8FBAD2-59C1-492B-EA13-CE70FE5D6E0F}"/>
              </a:ext>
            </a:extLst>
          </p:cNvPr>
          <p:cNvSpPr>
            <a:spLocks noGrp="1"/>
          </p:cNvSpPr>
          <p:nvPr>
            <p:ph type="title"/>
          </p:nvPr>
        </p:nvSpPr>
        <p:spPr>
          <a:xfrm>
            <a:off x="1135282" y="2159326"/>
            <a:ext cx="8169064" cy="2923765"/>
          </a:xfrm>
        </p:spPr>
        <p:txBody>
          <a:bodyPr>
            <a:noAutofit/>
          </a:bodyPr>
          <a:lstStyle/>
          <a:p>
            <a:r>
              <a:rPr lang="en-GB" b="1" dirty="0">
                <a:solidFill>
                  <a:schemeClr val="bg1"/>
                </a:solidFill>
                <a:latin typeface="Arial"/>
                <a:cs typeface="Arial"/>
              </a:rPr>
              <a:t>What we heard:</a:t>
            </a:r>
            <a:br>
              <a:rPr lang="en-GB" b="1" dirty="0">
                <a:solidFill>
                  <a:schemeClr val="bg1"/>
                </a:solidFill>
                <a:latin typeface="Arial"/>
                <a:cs typeface="Arial"/>
              </a:rPr>
            </a:br>
            <a:r>
              <a:rPr lang="en-GB" b="0" dirty="0">
                <a:solidFill>
                  <a:schemeClr val="bg1"/>
                </a:solidFill>
                <a:latin typeface="Arial"/>
                <a:cs typeface="Arial"/>
              </a:rPr>
              <a:t>Spotlight on priority themes</a:t>
            </a:r>
            <a:endParaRPr lang="en-US" dirty="0"/>
          </a:p>
        </p:txBody>
      </p:sp>
    </p:spTree>
    <p:extLst>
      <p:ext uri="{BB962C8B-B14F-4D97-AF65-F5344CB8AC3E}">
        <p14:creationId xmlns:p14="http://schemas.microsoft.com/office/powerpoint/2010/main" val="2323403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35">
            <a:extLst>
              <a:ext uri="{FF2B5EF4-FFF2-40B4-BE49-F238E27FC236}">
                <a16:creationId xmlns:a16="http://schemas.microsoft.com/office/drawing/2014/main" id="{DC457FEB-749F-9296-8A32-D72EE83CF0A5}"/>
              </a:ext>
              <a:ext uri="{C183D7F6-B498-43B3-948B-1728B52AA6E4}">
                <adec:decorative xmlns:adec="http://schemas.microsoft.com/office/drawing/2017/decorative" val="1"/>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3424" r="3424"/>
          <a:stretch>
            <a:fillRect/>
          </a:stretch>
        </p:blipFill>
        <p:spPr>
          <a:xfrm>
            <a:off x="595146" y="732567"/>
            <a:ext cx="635869" cy="4639787"/>
          </a:xfrm>
        </p:spPr>
      </p:pic>
      <p:sp>
        <p:nvSpPr>
          <p:cNvPr id="3" name="Text Placeholder 2">
            <a:extLst>
              <a:ext uri="{FF2B5EF4-FFF2-40B4-BE49-F238E27FC236}">
                <a16:creationId xmlns:a16="http://schemas.microsoft.com/office/drawing/2014/main" id="{2A1522F3-A3C2-BC79-7BAA-A649398792BE}"/>
              </a:ext>
            </a:extLst>
          </p:cNvPr>
          <p:cNvSpPr>
            <a:spLocks noGrp="1"/>
          </p:cNvSpPr>
          <p:nvPr>
            <p:ph type="body" sz="quarter" idx="10"/>
          </p:nvPr>
        </p:nvSpPr>
        <p:spPr>
          <a:xfrm>
            <a:off x="1492726" y="665920"/>
            <a:ext cx="3522172" cy="520526"/>
          </a:xfrm>
        </p:spPr>
        <p:txBody>
          <a:bodyPr>
            <a:noAutofit/>
          </a:bodyPr>
          <a:lstStyle/>
          <a:p>
            <a:r>
              <a:rPr lang="en-GB" dirty="0">
                <a:latin typeface="Arial"/>
                <a:cs typeface="Arial"/>
              </a:rPr>
              <a:t>Diversity &amp; inclusion</a:t>
            </a:r>
            <a:endParaRPr lang="en-US" dirty="0">
              <a:latin typeface="Arial"/>
              <a:cs typeface="Arial"/>
            </a:endParaRPr>
          </a:p>
        </p:txBody>
      </p:sp>
      <p:sp>
        <p:nvSpPr>
          <p:cNvPr id="4" name="Text Placeholder 3">
            <a:extLst>
              <a:ext uri="{FF2B5EF4-FFF2-40B4-BE49-F238E27FC236}">
                <a16:creationId xmlns:a16="http://schemas.microsoft.com/office/drawing/2014/main" id="{3A4215FC-76D8-FFB1-698B-DBFD8DBEBC1D}"/>
              </a:ext>
            </a:extLst>
          </p:cNvPr>
          <p:cNvSpPr>
            <a:spLocks noGrp="1"/>
          </p:cNvSpPr>
          <p:nvPr>
            <p:ph type="body" sz="quarter" idx="11"/>
          </p:nvPr>
        </p:nvSpPr>
        <p:spPr>
          <a:xfrm>
            <a:off x="1492725" y="1715316"/>
            <a:ext cx="3605299" cy="935520"/>
          </a:xfrm>
        </p:spPr>
        <p:txBody>
          <a:bodyPr>
            <a:noAutofit/>
          </a:bodyPr>
          <a:lstStyle/>
          <a:p>
            <a:r>
              <a:rPr lang="en-GB" sz="2800" dirty="0">
                <a:latin typeface="Arial"/>
                <a:cs typeface="Arial"/>
              </a:rPr>
              <a:t>Housing &amp; homelessness</a:t>
            </a:r>
            <a:endParaRPr lang="en-GB" sz="2800" dirty="0">
              <a:latin typeface="Arial"/>
              <a:cs typeface="Calibri" panose="020F0502020204030204"/>
            </a:endParaRPr>
          </a:p>
        </p:txBody>
      </p:sp>
      <p:sp>
        <p:nvSpPr>
          <p:cNvPr id="19" name="Text Placeholder 18">
            <a:extLst>
              <a:ext uri="{FF2B5EF4-FFF2-40B4-BE49-F238E27FC236}">
                <a16:creationId xmlns:a16="http://schemas.microsoft.com/office/drawing/2014/main" id="{5B2B273C-F55E-F66C-1516-87B0DF5EB1B8}"/>
              </a:ext>
            </a:extLst>
          </p:cNvPr>
          <p:cNvSpPr>
            <a:spLocks noGrp="1"/>
          </p:cNvSpPr>
          <p:nvPr>
            <p:ph type="body" sz="quarter" idx="13"/>
          </p:nvPr>
        </p:nvSpPr>
        <p:spPr>
          <a:xfrm>
            <a:off x="1492725" y="3057517"/>
            <a:ext cx="1621064" cy="480132"/>
          </a:xfrm>
        </p:spPr>
        <p:txBody>
          <a:bodyPr>
            <a:normAutofit lnSpcReduction="10000"/>
          </a:bodyPr>
          <a:lstStyle/>
          <a:p>
            <a:pPr marL="0" indent="0">
              <a:lnSpc>
                <a:spcPct val="100000"/>
              </a:lnSpc>
              <a:buNone/>
            </a:pPr>
            <a:r>
              <a:rPr lang="en-GB" sz="2800" dirty="0">
                <a:latin typeface="Arial"/>
                <a:cs typeface="Arial"/>
              </a:rPr>
              <a:t>Safety</a:t>
            </a:r>
            <a:endParaRPr lang="en-US" sz="2800" dirty="0"/>
          </a:p>
        </p:txBody>
      </p:sp>
      <p:sp>
        <p:nvSpPr>
          <p:cNvPr id="20" name="Text Placeholder 19">
            <a:extLst>
              <a:ext uri="{FF2B5EF4-FFF2-40B4-BE49-F238E27FC236}">
                <a16:creationId xmlns:a16="http://schemas.microsoft.com/office/drawing/2014/main" id="{7053AACA-82BA-15A7-0D98-CDB201984E48}"/>
              </a:ext>
            </a:extLst>
          </p:cNvPr>
          <p:cNvSpPr>
            <a:spLocks noGrp="1"/>
          </p:cNvSpPr>
          <p:nvPr>
            <p:ph type="body" sz="quarter" idx="14"/>
          </p:nvPr>
        </p:nvSpPr>
        <p:spPr>
          <a:xfrm>
            <a:off x="1492725" y="3851970"/>
            <a:ext cx="3125008" cy="396761"/>
          </a:xfrm>
        </p:spPr>
        <p:txBody>
          <a:bodyPr>
            <a:noAutofit/>
          </a:bodyPr>
          <a:lstStyle/>
          <a:p>
            <a:pPr marL="0" indent="0">
              <a:lnSpc>
                <a:spcPct val="100000"/>
              </a:lnSpc>
              <a:buNone/>
            </a:pPr>
            <a:r>
              <a:rPr lang="en-GB" sz="2800" dirty="0">
                <a:latin typeface="Arial"/>
                <a:cs typeface="Arial"/>
              </a:rPr>
              <a:t>Environment</a:t>
            </a:r>
            <a:endParaRPr lang="en-US" sz="2800" dirty="0"/>
          </a:p>
        </p:txBody>
      </p:sp>
      <p:sp>
        <p:nvSpPr>
          <p:cNvPr id="21" name="Text Placeholder 20">
            <a:extLst>
              <a:ext uri="{FF2B5EF4-FFF2-40B4-BE49-F238E27FC236}">
                <a16:creationId xmlns:a16="http://schemas.microsoft.com/office/drawing/2014/main" id="{F63FAA85-D5F1-09A9-8BC0-9CD5AFF576DE}"/>
              </a:ext>
            </a:extLst>
          </p:cNvPr>
          <p:cNvSpPr>
            <a:spLocks noGrp="1"/>
          </p:cNvSpPr>
          <p:nvPr>
            <p:ph type="body" sz="quarter" idx="15"/>
          </p:nvPr>
        </p:nvSpPr>
        <p:spPr>
          <a:xfrm>
            <a:off x="1492725" y="4745889"/>
            <a:ext cx="3219618" cy="488950"/>
          </a:xfrm>
        </p:spPr>
        <p:txBody>
          <a:bodyPr>
            <a:noAutofit/>
          </a:bodyPr>
          <a:lstStyle/>
          <a:p>
            <a:pPr marL="0" indent="0">
              <a:buNone/>
            </a:pPr>
            <a:r>
              <a:rPr lang="en-GB" sz="2800" dirty="0">
                <a:latin typeface="Arial"/>
                <a:cs typeface="Arial"/>
              </a:rPr>
              <a:t>Affordability</a:t>
            </a:r>
            <a:endParaRPr lang="en-US" sz="2800" dirty="0"/>
          </a:p>
        </p:txBody>
      </p:sp>
      <p:pic>
        <p:nvPicPr>
          <p:cNvPr id="40" name="Picture Placeholder 39">
            <a:extLst>
              <a:ext uri="{FF2B5EF4-FFF2-40B4-BE49-F238E27FC236}">
                <a16:creationId xmlns:a16="http://schemas.microsoft.com/office/drawing/2014/main" id="{86E7521E-863F-2919-377F-7E586E19329F}"/>
              </a:ext>
              <a:ext uri="{C183D7F6-B498-43B3-948B-1728B52AA6E4}">
                <adec:decorative xmlns:adec="http://schemas.microsoft.com/office/drawing/2017/decorative" val="1"/>
              </a:ext>
            </a:extLst>
          </p:cNvPr>
          <p:cNvPicPr>
            <a:picLocks noGrp="1" noChangeAspect="1"/>
          </p:cNvPicPr>
          <p:nvPr>
            <p:ph type="pic" sz="quarter" idx="22"/>
          </p:nvPr>
        </p:nvPicPr>
        <p:blipFill>
          <a:blip r:embed="rId3">
            <a:extLst>
              <a:ext uri="{28A0092B-C50C-407E-A947-70E740481C1C}">
                <a14:useLocalDpi xmlns:a14="http://schemas.microsoft.com/office/drawing/2010/main" val="0"/>
              </a:ext>
            </a:extLst>
          </a:blip>
          <a:srcRect t="2844" b="2844"/>
          <a:stretch>
            <a:fillRect/>
          </a:stretch>
        </p:blipFill>
        <p:spPr>
          <a:xfrm>
            <a:off x="6300001" y="774268"/>
            <a:ext cx="863733" cy="4037013"/>
          </a:xfrm>
        </p:spPr>
      </p:pic>
      <p:sp>
        <p:nvSpPr>
          <p:cNvPr id="23" name="Text Placeholder 22">
            <a:extLst>
              <a:ext uri="{FF2B5EF4-FFF2-40B4-BE49-F238E27FC236}">
                <a16:creationId xmlns:a16="http://schemas.microsoft.com/office/drawing/2014/main" id="{D093D122-9D3F-3F7D-9893-4AB178E64BB1}"/>
              </a:ext>
            </a:extLst>
          </p:cNvPr>
          <p:cNvSpPr>
            <a:spLocks noGrp="1"/>
          </p:cNvSpPr>
          <p:nvPr>
            <p:ph type="body" sz="quarter" idx="17"/>
          </p:nvPr>
        </p:nvSpPr>
        <p:spPr>
          <a:xfrm>
            <a:off x="7542128" y="774267"/>
            <a:ext cx="3250413" cy="520526"/>
          </a:xfrm>
        </p:spPr>
        <p:txBody>
          <a:bodyPr>
            <a:noAutofit/>
          </a:bodyPr>
          <a:lstStyle/>
          <a:p>
            <a:pPr marL="0" indent="0">
              <a:buNone/>
            </a:pPr>
            <a:r>
              <a:rPr lang="en-GB" sz="2800" dirty="0">
                <a:latin typeface="Arial" panose="020B0604020202020204" pitchFamily="34" charset="0"/>
                <a:cs typeface="Arial" panose="020B0604020202020204" pitchFamily="34" charset="0"/>
              </a:rPr>
              <a:t>Health &amp; wellbeing</a:t>
            </a:r>
            <a:endParaRPr lang="en-US" sz="2800" dirty="0"/>
          </a:p>
        </p:txBody>
      </p:sp>
      <p:sp>
        <p:nvSpPr>
          <p:cNvPr id="22" name="Text Placeholder 21">
            <a:extLst>
              <a:ext uri="{FF2B5EF4-FFF2-40B4-BE49-F238E27FC236}">
                <a16:creationId xmlns:a16="http://schemas.microsoft.com/office/drawing/2014/main" id="{7F0A9E27-C728-1B9A-EE99-9030D23D4D74}"/>
              </a:ext>
            </a:extLst>
          </p:cNvPr>
          <p:cNvSpPr>
            <a:spLocks noGrp="1"/>
          </p:cNvSpPr>
          <p:nvPr>
            <p:ph type="body" sz="quarter" idx="16"/>
          </p:nvPr>
        </p:nvSpPr>
        <p:spPr>
          <a:xfrm>
            <a:off x="7542128" y="1927488"/>
            <a:ext cx="3181290" cy="511175"/>
          </a:xfrm>
        </p:spPr>
        <p:txBody>
          <a:bodyPr>
            <a:noAutofit/>
          </a:bodyPr>
          <a:lstStyle/>
          <a:p>
            <a:pPr marL="0" indent="0">
              <a:buNone/>
            </a:pPr>
            <a:r>
              <a:rPr lang="en-GB" sz="2800" dirty="0">
                <a:latin typeface="Arial" panose="020B0604020202020204" pitchFamily="34" charset="0"/>
                <a:cs typeface="Arial" panose="020B0604020202020204" pitchFamily="34" charset="0"/>
              </a:rPr>
              <a:t>Employment</a:t>
            </a:r>
            <a:endParaRPr lang="en-US" sz="2800" dirty="0"/>
          </a:p>
        </p:txBody>
      </p:sp>
      <p:sp>
        <p:nvSpPr>
          <p:cNvPr id="24" name="Text Placeholder 23">
            <a:extLst>
              <a:ext uri="{FF2B5EF4-FFF2-40B4-BE49-F238E27FC236}">
                <a16:creationId xmlns:a16="http://schemas.microsoft.com/office/drawing/2014/main" id="{9D56CA0C-18ED-6E1B-20E0-7AF6B13DF178}"/>
              </a:ext>
            </a:extLst>
          </p:cNvPr>
          <p:cNvSpPr>
            <a:spLocks noGrp="1"/>
          </p:cNvSpPr>
          <p:nvPr>
            <p:ph type="body" sz="quarter" idx="18"/>
          </p:nvPr>
        </p:nvSpPr>
        <p:spPr>
          <a:xfrm>
            <a:off x="7542128" y="3071358"/>
            <a:ext cx="2617872" cy="479425"/>
          </a:xfrm>
        </p:spPr>
        <p:txBody>
          <a:bodyPr>
            <a:noAutofit/>
          </a:bodyPr>
          <a:lstStyle/>
          <a:p>
            <a:pPr marL="0" indent="0">
              <a:buNone/>
            </a:pPr>
            <a:r>
              <a:rPr lang="en-GB" sz="2800" dirty="0">
                <a:latin typeface="Arial" panose="020B0604020202020204" pitchFamily="34" charset="0"/>
                <a:cs typeface="Arial" panose="020B0604020202020204" pitchFamily="34" charset="0"/>
              </a:rPr>
              <a:t>Education</a:t>
            </a:r>
            <a:endParaRPr lang="en-US" sz="2800" dirty="0"/>
          </a:p>
        </p:txBody>
      </p:sp>
      <p:sp>
        <p:nvSpPr>
          <p:cNvPr id="25" name="Text Placeholder 24">
            <a:extLst>
              <a:ext uri="{FF2B5EF4-FFF2-40B4-BE49-F238E27FC236}">
                <a16:creationId xmlns:a16="http://schemas.microsoft.com/office/drawing/2014/main" id="{FE4830FB-7E8B-C904-C601-3BD6D6F07D76}"/>
              </a:ext>
            </a:extLst>
          </p:cNvPr>
          <p:cNvSpPr>
            <a:spLocks noGrp="1"/>
          </p:cNvSpPr>
          <p:nvPr>
            <p:ph type="body" sz="quarter" idx="19"/>
          </p:nvPr>
        </p:nvSpPr>
        <p:spPr>
          <a:xfrm>
            <a:off x="7542128" y="4234714"/>
            <a:ext cx="3380023" cy="771395"/>
          </a:xfrm>
        </p:spPr>
        <p:txBody>
          <a:bodyPr>
            <a:noAutofit/>
          </a:bodyPr>
          <a:lstStyle/>
          <a:p>
            <a:pPr>
              <a:buNone/>
            </a:pPr>
            <a:r>
              <a:rPr lang="en-GB" sz="2800" dirty="0">
                <a:latin typeface="Arial" panose="020B0604020202020204" pitchFamily="34" charset="0"/>
                <a:cs typeface="Arial" panose="020B0604020202020204" pitchFamily="34" charset="0"/>
              </a:rPr>
              <a:t>Resident-council interactions</a:t>
            </a:r>
          </a:p>
        </p:txBody>
      </p:sp>
    </p:spTree>
    <p:extLst>
      <p:ext uri="{BB962C8B-B14F-4D97-AF65-F5344CB8AC3E}">
        <p14:creationId xmlns:p14="http://schemas.microsoft.com/office/powerpoint/2010/main" val="1831180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E439B-ED10-3179-AEA5-6330907D5692}"/>
              </a:ext>
            </a:extLst>
          </p:cNvPr>
          <p:cNvSpPr>
            <a:spLocks noGrp="1"/>
          </p:cNvSpPr>
          <p:nvPr>
            <p:ph type="title"/>
          </p:nvPr>
        </p:nvSpPr>
        <p:spPr/>
        <p:txBody>
          <a:bodyPr>
            <a:normAutofit/>
          </a:bodyPr>
          <a:lstStyle/>
          <a:p>
            <a:r>
              <a:rPr lang="en-GB" sz="2400" b="1" dirty="0">
                <a:solidFill>
                  <a:srgbClr val="E51F23"/>
                </a:solidFill>
                <a:latin typeface="Arial"/>
                <a:cs typeface="Arial"/>
              </a:rPr>
              <a:t>Diversity &amp; inclusion: Pride in Islington's sense of community</a:t>
            </a:r>
            <a:endParaRPr lang="en-US" sz="2400" b="1" dirty="0"/>
          </a:p>
        </p:txBody>
      </p:sp>
      <p:sp>
        <p:nvSpPr>
          <p:cNvPr id="3" name="Text Placeholder 2">
            <a:extLst>
              <a:ext uri="{FF2B5EF4-FFF2-40B4-BE49-F238E27FC236}">
                <a16:creationId xmlns:a16="http://schemas.microsoft.com/office/drawing/2014/main" id="{4F43E512-1056-24FC-4A8D-C9A60FF536CA}"/>
              </a:ext>
            </a:extLst>
          </p:cNvPr>
          <p:cNvSpPr>
            <a:spLocks noGrp="1"/>
          </p:cNvSpPr>
          <p:nvPr>
            <p:ph type="body" sz="quarter" idx="10"/>
          </p:nvPr>
        </p:nvSpPr>
        <p:spPr>
          <a:xfrm>
            <a:off x="338328" y="914401"/>
            <a:ext cx="10422036" cy="545260"/>
          </a:xfrm>
        </p:spPr>
        <p:txBody>
          <a:bodyPr>
            <a:normAutofit lnSpcReduction="10000"/>
          </a:bodyPr>
          <a:lstStyle/>
          <a:p>
            <a:r>
              <a:rPr lang="en-GB" sz="1600" dirty="0">
                <a:latin typeface="Arial"/>
                <a:cs typeface="Arial"/>
              </a:rPr>
              <a:t>Many survey respondents and workshop participants felt that Islington is a welcoming, diverse community.  Many also aspired for a more inclusive borough in the future.</a:t>
            </a:r>
            <a:endParaRPr lang="en-US" sz="1600" dirty="0"/>
          </a:p>
        </p:txBody>
      </p:sp>
      <p:pic>
        <p:nvPicPr>
          <p:cNvPr id="31" name="Picture Placeholder 30">
            <a:extLst>
              <a:ext uri="{FF2B5EF4-FFF2-40B4-BE49-F238E27FC236}">
                <a16:creationId xmlns:a16="http://schemas.microsoft.com/office/drawing/2014/main" id="{8F0C0F60-6C28-FDFA-8E0D-DFE0731D5040}"/>
              </a:ext>
              <a:ext uri="{C183D7F6-B498-43B3-948B-1728B52AA6E4}">
                <adec:decorative xmlns:adec="http://schemas.microsoft.com/office/drawing/2017/decorative" val="1"/>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279" r="1279"/>
          <a:stretch>
            <a:fillRect/>
          </a:stretch>
        </p:blipFill>
        <p:spPr>
          <a:xfrm>
            <a:off x="10994280" y="215869"/>
            <a:ext cx="698955" cy="739046"/>
          </a:xfrm>
        </p:spPr>
      </p:pic>
      <p:sp>
        <p:nvSpPr>
          <p:cNvPr id="21" name="Rounded Rectangular Callout 11">
            <a:extLst>
              <a:ext uri="{FF2B5EF4-FFF2-40B4-BE49-F238E27FC236}">
                <a16:creationId xmlns:a16="http://schemas.microsoft.com/office/drawing/2014/main" id="{DD8D0E74-5A7E-CDF2-8C33-10674409D793}"/>
              </a:ext>
              <a:ext uri="{C183D7F6-B498-43B3-948B-1728B52AA6E4}">
                <adec:decorative xmlns:adec="http://schemas.microsoft.com/office/drawing/2017/decorative" val="1"/>
              </a:ext>
            </a:extLst>
          </p:cNvPr>
          <p:cNvSpPr/>
          <p:nvPr/>
        </p:nvSpPr>
        <p:spPr>
          <a:xfrm>
            <a:off x="242947" y="1618795"/>
            <a:ext cx="3849045" cy="817245"/>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dirty="0">
              <a:latin typeface="Arial"/>
              <a:ea typeface="+mn-lt"/>
              <a:cs typeface="Arial"/>
            </a:endParaRPr>
          </a:p>
          <a:p>
            <a:endParaRPr lang="en-GB" sz="1400" dirty="0">
              <a:latin typeface="Arial"/>
              <a:ea typeface="+mn-lt"/>
              <a:cs typeface="Arial"/>
            </a:endParaRPr>
          </a:p>
          <a:p>
            <a:endParaRPr lang="en-GB" sz="1400" dirty="0">
              <a:latin typeface="Arial"/>
              <a:ea typeface="+mn-lt"/>
              <a:cs typeface="Arial"/>
            </a:endParaRPr>
          </a:p>
        </p:txBody>
      </p:sp>
      <p:sp>
        <p:nvSpPr>
          <p:cNvPr id="4" name="Text Placeholder 3">
            <a:extLst>
              <a:ext uri="{FF2B5EF4-FFF2-40B4-BE49-F238E27FC236}">
                <a16:creationId xmlns:a16="http://schemas.microsoft.com/office/drawing/2014/main" id="{97E1C9E1-3344-D193-8CED-0B98974D3EA8}"/>
              </a:ext>
            </a:extLst>
          </p:cNvPr>
          <p:cNvSpPr>
            <a:spLocks noGrp="1"/>
          </p:cNvSpPr>
          <p:nvPr>
            <p:ph type="body" sz="quarter" idx="11"/>
          </p:nvPr>
        </p:nvSpPr>
        <p:spPr>
          <a:xfrm>
            <a:off x="338328" y="1617829"/>
            <a:ext cx="3670254" cy="726983"/>
          </a:xfrm>
        </p:spPr>
        <p:txBody>
          <a:bodyPr>
            <a:noAutofit/>
          </a:bodyPr>
          <a:lstStyle/>
          <a:p>
            <a:r>
              <a:rPr lang="en-GB" dirty="0">
                <a:latin typeface="Arial"/>
                <a:cs typeface="Arial"/>
              </a:rPr>
              <a:t>"Many </a:t>
            </a:r>
            <a:r>
              <a:rPr lang="en-GB" b="1" dirty="0">
                <a:latin typeface="Arial"/>
                <a:cs typeface="Arial"/>
              </a:rPr>
              <a:t>diverse </a:t>
            </a:r>
            <a:r>
              <a:rPr lang="en-GB" dirty="0">
                <a:latin typeface="Arial"/>
                <a:cs typeface="Arial"/>
              </a:rPr>
              <a:t>small community groups with lots of different cultures."</a:t>
            </a:r>
          </a:p>
          <a:p>
            <a:pPr algn="r">
              <a:spcBef>
                <a:spcPts val="600"/>
              </a:spcBef>
            </a:pPr>
            <a:r>
              <a:rPr lang="en-GB" dirty="0">
                <a:latin typeface="Arial"/>
                <a:cs typeface="Arial"/>
              </a:rPr>
              <a:t>(Resident, Holloway Neighbourhood Group)</a:t>
            </a:r>
            <a:endParaRPr lang="en-US" dirty="0"/>
          </a:p>
        </p:txBody>
      </p:sp>
      <p:sp>
        <p:nvSpPr>
          <p:cNvPr id="22" name="Rounded Rectangular Callout 11">
            <a:extLst>
              <a:ext uri="{FF2B5EF4-FFF2-40B4-BE49-F238E27FC236}">
                <a16:creationId xmlns:a16="http://schemas.microsoft.com/office/drawing/2014/main" id="{077FECB6-DC5E-9E14-B100-B0E7F40BA387}"/>
              </a:ext>
              <a:ext uri="{C183D7F6-B498-43B3-948B-1728B52AA6E4}">
                <adec:decorative xmlns:adec="http://schemas.microsoft.com/office/drawing/2017/decorative" val="1"/>
              </a:ext>
            </a:extLst>
          </p:cNvPr>
          <p:cNvSpPr/>
          <p:nvPr/>
        </p:nvSpPr>
        <p:spPr>
          <a:xfrm>
            <a:off x="6509589" y="1334877"/>
            <a:ext cx="4772248" cy="1634490"/>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a:cs typeface="Arial"/>
            </a:endParaRPr>
          </a:p>
          <a:p>
            <a:endParaRPr lang="en-US" dirty="0">
              <a:latin typeface="Arial"/>
              <a:cs typeface="Arial"/>
            </a:endParaRPr>
          </a:p>
          <a:p>
            <a:endParaRPr lang="en-US" dirty="0">
              <a:latin typeface="Arial"/>
              <a:cs typeface="Arial"/>
            </a:endParaRPr>
          </a:p>
          <a:p>
            <a:endParaRPr lang="en-US" dirty="0">
              <a:latin typeface="Arial"/>
              <a:cs typeface="Arial"/>
            </a:endParaRPr>
          </a:p>
          <a:p>
            <a:endParaRPr lang="en-US" dirty="0">
              <a:latin typeface="Arial"/>
              <a:cs typeface="Arial"/>
            </a:endParaRPr>
          </a:p>
        </p:txBody>
      </p:sp>
      <p:sp>
        <p:nvSpPr>
          <p:cNvPr id="5" name="Text Placeholder 4">
            <a:extLst>
              <a:ext uri="{FF2B5EF4-FFF2-40B4-BE49-F238E27FC236}">
                <a16:creationId xmlns:a16="http://schemas.microsoft.com/office/drawing/2014/main" id="{9D34234C-E6A2-9B05-A4E1-9908ABDA2C68}"/>
              </a:ext>
            </a:extLst>
          </p:cNvPr>
          <p:cNvSpPr>
            <a:spLocks noGrp="1"/>
          </p:cNvSpPr>
          <p:nvPr>
            <p:ph type="body" sz="quarter" idx="13"/>
          </p:nvPr>
        </p:nvSpPr>
        <p:spPr>
          <a:xfrm>
            <a:off x="6644687" y="1455481"/>
            <a:ext cx="4559022" cy="1513886"/>
          </a:xfrm>
        </p:spPr>
        <p:txBody>
          <a:bodyPr>
            <a:noAutofit/>
          </a:bodyPr>
          <a:lstStyle/>
          <a:p>
            <a:pPr marL="0" indent="0">
              <a:lnSpc>
                <a:spcPct val="100000"/>
              </a:lnSpc>
              <a:buNone/>
            </a:pPr>
            <a:r>
              <a:rPr lang="en-US" dirty="0">
                <a:latin typeface="Arial"/>
                <a:ea typeface="+mn-lt"/>
                <a:cs typeface="+mn-lt"/>
              </a:rPr>
              <a:t>"I would like Islington to come as </a:t>
            </a:r>
            <a:r>
              <a:rPr lang="en-US" b="1" dirty="0">
                <a:latin typeface="Arial"/>
                <a:ea typeface="+mn-lt"/>
                <a:cs typeface="+mn-lt"/>
              </a:rPr>
              <a:t>community</a:t>
            </a:r>
            <a:r>
              <a:rPr lang="en-US" dirty="0">
                <a:latin typeface="Arial"/>
                <a:ea typeface="+mn-lt"/>
                <a:cs typeface="+mn-lt"/>
              </a:rPr>
              <a:t> and support each other no matter what race, religion, colour or sexuality you are. We are all from the human race! We need to be </a:t>
            </a:r>
            <a:r>
              <a:rPr lang="en-US" b="1" dirty="0">
                <a:latin typeface="Arial"/>
                <a:ea typeface="+mn-lt"/>
                <a:cs typeface="+mn-lt"/>
              </a:rPr>
              <a:t>sticking together and make Islington a better place</a:t>
            </a:r>
            <a:r>
              <a:rPr lang="en-US" dirty="0">
                <a:latin typeface="Arial"/>
                <a:ea typeface="+mn-lt"/>
                <a:cs typeface="+mn-lt"/>
              </a:rPr>
              <a:t> for our future kids."</a:t>
            </a:r>
            <a:endParaRPr lang="en-US" dirty="0">
              <a:latin typeface="Arial"/>
              <a:ea typeface="+mn-lt"/>
              <a:cs typeface="Arial"/>
            </a:endParaRPr>
          </a:p>
          <a:p>
            <a:pPr marL="0" indent="0" algn="r">
              <a:lnSpc>
                <a:spcPct val="100000"/>
              </a:lnSpc>
              <a:buNone/>
            </a:pPr>
            <a:r>
              <a:rPr lang="en-US" dirty="0">
                <a:latin typeface="Arial"/>
                <a:ea typeface="+mn-lt"/>
                <a:cs typeface="+mn-lt"/>
              </a:rPr>
              <a:t>(Black male, 16-24, &lt;£20K)</a:t>
            </a:r>
            <a:endParaRPr lang="en-US" dirty="0"/>
          </a:p>
        </p:txBody>
      </p:sp>
      <p:sp>
        <p:nvSpPr>
          <p:cNvPr id="20" name="Rounded Rectangular Callout 11">
            <a:extLst>
              <a:ext uri="{FF2B5EF4-FFF2-40B4-BE49-F238E27FC236}">
                <a16:creationId xmlns:a16="http://schemas.microsoft.com/office/drawing/2014/main" id="{A407E07E-4DEE-91FF-5B01-3821E51D7E6B}"/>
              </a:ext>
              <a:ext uri="{C183D7F6-B498-43B3-948B-1728B52AA6E4}">
                <adec:decorative xmlns:adec="http://schemas.microsoft.com/office/drawing/2017/decorative" val="1"/>
              </a:ext>
            </a:extLst>
          </p:cNvPr>
          <p:cNvSpPr/>
          <p:nvPr/>
        </p:nvSpPr>
        <p:spPr>
          <a:xfrm>
            <a:off x="369782" y="2903067"/>
            <a:ext cx="2047312" cy="578882"/>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914377">
              <a:defRPr/>
            </a:pPr>
            <a:endParaRPr lang="en-GB" sz="1400" dirty="0">
              <a:latin typeface="Arial"/>
              <a:ea typeface="+mn-lt"/>
              <a:cs typeface="Arial"/>
            </a:endParaRPr>
          </a:p>
          <a:p>
            <a:pPr lvl="0" defTabSz="914377">
              <a:defRPr/>
            </a:pPr>
            <a:endParaRPr lang="en-GB" sz="1400" dirty="0">
              <a:latin typeface="Arial"/>
              <a:ea typeface="+mn-lt"/>
              <a:cs typeface="Arial"/>
            </a:endParaRPr>
          </a:p>
        </p:txBody>
      </p:sp>
      <p:sp>
        <p:nvSpPr>
          <p:cNvPr id="6" name="Text Placeholder 5">
            <a:extLst>
              <a:ext uri="{FF2B5EF4-FFF2-40B4-BE49-F238E27FC236}">
                <a16:creationId xmlns:a16="http://schemas.microsoft.com/office/drawing/2014/main" id="{0B10F0FA-45A2-5DD6-C6B9-C0F332561BC9}"/>
              </a:ext>
            </a:extLst>
          </p:cNvPr>
          <p:cNvSpPr>
            <a:spLocks noGrp="1"/>
          </p:cNvSpPr>
          <p:nvPr>
            <p:ph type="body" sz="quarter" idx="14"/>
          </p:nvPr>
        </p:nvSpPr>
        <p:spPr>
          <a:xfrm>
            <a:off x="392104" y="2873004"/>
            <a:ext cx="2006517" cy="578882"/>
          </a:xfrm>
        </p:spPr>
        <p:txBody>
          <a:bodyPr>
            <a:noAutofit/>
          </a:bodyPr>
          <a:lstStyle/>
          <a:p>
            <a:pPr marL="0" lvl="0" indent="0" defTabSz="914377">
              <a:lnSpc>
                <a:spcPct val="120000"/>
              </a:lnSpc>
              <a:buNone/>
              <a:defRPr/>
            </a:pPr>
            <a:r>
              <a:rPr lang="en-GB" dirty="0">
                <a:latin typeface="Arial"/>
                <a:cs typeface="Arial"/>
              </a:rPr>
              <a:t>"Islington is</a:t>
            </a:r>
            <a:r>
              <a:rPr lang="en-GB" b="1" dirty="0">
                <a:latin typeface="Arial"/>
                <a:cs typeface="Arial"/>
              </a:rPr>
              <a:t> home.</a:t>
            </a:r>
            <a:r>
              <a:rPr lang="en-GB" dirty="0">
                <a:latin typeface="Arial"/>
                <a:cs typeface="Arial"/>
              </a:rPr>
              <a:t>"</a:t>
            </a:r>
            <a:endParaRPr lang="en-US" dirty="0"/>
          </a:p>
          <a:p>
            <a:pPr marL="0" indent="0" algn="r" defTabSz="914377">
              <a:lnSpc>
                <a:spcPct val="120000"/>
              </a:lnSpc>
              <a:spcBef>
                <a:spcPts val="600"/>
              </a:spcBef>
              <a:buNone/>
              <a:defRPr/>
            </a:pPr>
            <a:r>
              <a:rPr lang="en-GB" dirty="0">
                <a:latin typeface="Arial"/>
                <a:cs typeface="Arial"/>
              </a:rPr>
              <a:t>(Parent Champion)</a:t>
            </a:r>
            <a:endParaRPr lang="en-US" dirty="0"/>
          </a:p>
        </p:txBody>
      </p:sp>
      <p:sp>
        <p:nvSpPr>
          <p:cNvPr id="23" name="Rounded Rectangular Callout 11">
            <a:extLst>
              <a:ext uri="{FF2B5EF4-FFF2-40B4-BE49-F238E27FC236}">
                <a16:creationId xmlns:a16="http://schemas.microsoft.com/office/drawing/2014/main" id="{293DAB97-F3D1-C034-D458-C4B14AD5AF68}"/>
              </a:ext>
              <a:ext uri="{C183D7F6-B498-43B3-948B-1728B52AA6E4}">
                <adec:decorative xmlns:adec="http://schemas.microsoft.com/office/drawing/2017/decorative" val="1"/>
              </a:ext>
            </a:extLst>
          </p:cNvPr>
          <p:cNvSpPr/>
          <p:nvPr/>
        </p:nvSpPr>
        <p:spPr>
          <a:xfrm>
            <a:off x="3109336" y="2605942"/>
            <a:ext cx="3101585" cy="1055608"/>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p:txBody>
      </p:sp>
      <p:sp>
        <p:nvSpPr>
          <p:cNvPr id="7" name="Text Placeholder 6">
            <a:extLst>
              <a:ext uri="{FF2B5EF4-FFF2-40B4-BE49-F238E27FC236}">
                <a16:creationId xmlns:a16="http://schemas.microsoft.com/office/drawing/2014/main" id="{EB819DDA-CD55-8250-449E-4F813A0B813A}"/>
              </a:ext>
            </a:extLst>
          </p:cNvPr>
          <p:cNvSpPr>
            <a:spLocks noGrp="1"/>
          </p:cNvSpPr>
          <p:nvPr>
            <p:ph type="body" sz="quarter" idx="15"/>
          </p:nvPr>
        </p:nvSpPr>
        <p:spPr>
          <a:xfrm>
            <a:off x="3151869" y="2591087"/>
            <a:ext cx="3012871" cy="1055608"/>
          </a:xfrm>
        </p:spPr>
        <p:txBody>
          <a:bodyPr>
            <a:noAutofit/>
          </a:bodyPr>
          <a:lstStyle/>
          <a:p>
            <a:pPr marL="0" indent="0" defTabSz="914377">
              <a:lnSpc>
                <a:spcPct val="100000"/>
              </a:lnSpc>
              <a:buNone/>
              <a:defRPr/>
            </a:pPr>
            <a:r>
              <a:rPr lang="en-GB" dirty="0">
                <a:latin typeface="Arial"/>
                <a:cs typeface="Arial"/>
              </a:rPr>
              <a:t>"There are lots of different people from </a:t>
            </a:r>
            <a:r>
              <a:rPr lang="en-GB" b="1" dirty="0">
                <a:latin typeface="Arial"/>
                <a:cs typeface="Arial"/>
              </a:rPr>
              <a:t>different nations living together in peace</a:t>
            </a:r>
            <a:r>
              <a:rPr lang="en-GB" dirty="0">
                <a:latin typeface="Arial"/>
                <a:cs typeface="Arial"/>
              </a:rPr>
              <a:t>."</a:t>
            </a:r>
          </a:p>
          <a:p>
            <a:pPr marL="0" indent="0" algn="r" defTabSz="914377">
              <a:lnSpc>
                <a:spcPct val="100000"/>
              </a:lnSpc>
              <a:buNone/>
              <a:defRPr/>
            </a:pPr>
            <a:r>
              <a:rPr lang="en-GB" dirty="0">
                <a:latin typeface="Arial"/>
                <a:cs typeface="Arial"/>
              </a:rPr>
              <a:t>(Turkish male, 25-44, £20-39K)</a:t>
            </a:r>
            <a:endParaRPr lang="en-US" dirty="0"/>
          </a:p>
        </p:txBody>
      </p:sp>
      <p:sp>
        <p:nvSpPr>
          <p:cNvPr id="19" name="Rounded Rectangular Callout 10">
            <a:extLst>
              <a:ext uri="{FF2B5EF4-FFF2-40B4-BE49-F238E27FC236}">
                <a16:creationId xmlns:a16="http://schemas.microsoft.com/office/drawing/2014/main" id="{9D38A13B-4F75-8628-52E7-9D3E2492C130}"/>
              </a:ext>
              <a:ext uri="{C183D7F6-B498-43B3-948B-1728B52AA6E4}">
                <adec:decorative xmlns:adec="http://schemas.microsoft.com/office/drawing/2017/decorative" val="1"/>
              </a:ext>
            </a:extLst>
          </p:cNvPr>
          <p:cNvSpPr/>
          <p:nvPr/>
        </p:nvSpPr>
        <p:spPr>
          <a:xfrm>
            <a:off x="410577" y="3820685"/>
            <a:ext cx="3145956" cy="715089"/>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a:ea typeface="+mn-lt"/>
              <a:cs typeface="+mn-lt"/>
            </a:endParaRPr>
          </a:p>
          <a:p>
            <a:endParaRPr lang="en-US" dirty="0">
              <a:latin typeface="Arial"/>
              <a:ea typeface="+mn-lt"/>
              <a:cs typeface="+mn-lt"/>
            </a:endParaRPr>
          </a:p>
        </p:txBody>
      </p:sp>
      <p:sp>
        <p:nvSpPr>
          <p:cNvPr id="9" name="Text Placeholder 8">
            <a:extLst>
              <a:ext uri="{FF2B5EF4-FFF2-40B4-BE49-F238E27FC236}">
                <a16:creationId xmlns:a16="http://schemas.microsoft.com/office/drawing/2014/main" id="{AC6CB50A-AAA5-0185-7684-A8E31AC5CD92}"/>
              </a:ext>
            </a:extLst>
          </p:cNvPr>
          <p:cNvSpPr>
            <a:spLocks noGrp="1"/>
          </p:cNvSpPr>
          <p:nvPr>
            <p:ph type="body" sz="quarter" idx="17"/>
          </p:nvPr>
        </p:nvSpPr>
        <p:spPr>
          <a:xfrm>
            <a:off x="429048" y="3841009"/>
            <a:ext cx="3145956" cy="679809"/>
          </a:xfrm>
        </p:spPr>
        <p:txBody>
          <a:bodyPr>
            <a:noAutofit/>
          </a:bodyPr>
          <a:lstStyle/>
          <a:p>
            <a:pPr marL="0" indent="0">
              <a:lnSpc>
                <a:spcPct val="100000"/>
              </a:lnSpc>
              <a:buNone/>
            </a:pPr>
            <a:r>
              <a:rPr lang="en-GB" dirty="0">
                <a:latin typeface="Arial"/>
                <a:ea typeface="+mn-lt"/>
                <a:cs typeface="+mn-lt"/>
              </a:rPr>
              <a:t>"Islington is quite </a:t>
            </a:r>
            <a:r>
              <a:rPr lang="en-GB" b="1" dirty="0">
                <a:latin typeface="Arial"/>
                <a:ea typeface="+mn-lt"/>
                <a:cs typeface="+mn-lt"/>
              </a:rPr>
              <a:t>diverse</a:t>
            </a:r>
            <a:r>
              <a:rPr lang="en-GB" dirty="0">
                <a:latin typeface="Arial"/>
                <a:ea typeface="+mn-lt"/>
                <a:cs typeface="+mn-lt"/>
              </a:rPr>
              <a:t> and </a:t>
            </a:r>
            <a:r>
              <a:rPr lang="en-GB" b="1" dirty="0">
                <a:latin typeface="Arial"/>
                <a:ea typeface="+mn-lt"/>
                <a:cs typeface="+mn-lt"/>
              </a:rPr>
              <a:t>welcoming</a:t>
            </a:r>
            <a:r>
              <a:rPr lang="en-GB" dirty="0">
                <a:latin typeface="Arial"/>
                <a:ea typeface="+mn-lt"/>
                <a:cs typeface="+mn-lt"/>
              </a:rPr>
              <a:t> and </a:t>
            </a:r>
            <a:r>
              <a:rPr lang="en-GB" b="1" dirty="0">
                <a:latin typeface="Arial"/>
                <a:ea typeface="+mn-lt"/>
                <a:cs typeface="+mn-lt"/>
              </a:rPr>
              <a:t>inclusive</a:t>
            </a:r>
            <a:r>
              <a:rPr lang="en-GB" dirty="0">
                <a:latin typeface="Arial"/>
                <a:ea typeface="+mn-lt"/>
                <a:cs typeface="+mn-lt"/>
              </a:rPr>
              <a:t> in places that I have been."</a:t>
            </a:r>
            <a:endParaRPr lang="en-US" dirty="0"/>
          </a:p>
        </p:txBody>
      </p:sp>
      <p:sp>
        <p:nvSpPr>
          <p:cNvPr id="24" name="Rounded Rectangular Callout 10">
            <a:extLst>
              <a:ext uri="{FF2B5EF4-FFF2-40B4-BE49-F238E27FC236}">
                <a16:creationId xmlns:a16="http://schemas.microsoft.com/office/drawing/2014/main" id="{D4EEE0AF-444D-B223-3506-0E0C009214A9}"/>
              </a:ext>
              <a:ext uri="{C183D7F6-B498-43B3-948B-1728B52AA6E4}">
                <adec:decorative xmlns:adec="http://schemas.microsoft.com/office/drawing/2017/decorative" val="1"/>
              </a:ext>
            </a:extLst>
          </p:cNvPr>
          <p:cNvSpPr/>
          <p:nvPr/>
        </p:nvSpPr>
        <p:spPr>
          <a:xfrm>
            <a:off x="1986768" y="4843644"/>
            <a:ext cx="2300450" cy="715089"/>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a:ea typeface="+mn-lt"/>
              <a:cs typeface="+mn-lt"/>
            </a:endParaRPr>
          </a:p>
          <a:p>
            <a:endParaRPr lang="en-US" dirty="0">
              <a:latin typeface="Arial"/>
              <a:ea typeface="+mn-lt"/>
              <a:cs typeface="+mn-lt"/>
            </a:endParaRPr>
          </a:p>
        </p:txBody>
      </p:sp>
      <p:sp>
        <p:nvSpPr>
          <p:cNvPr id="8" name="Text Placeholder 7">
            <a:extLst>
              <a:ext uri="{FF2B5EF4-FFF2-40B4-BE49-F238E27FC236}">
                <a16:creationId xmlns:a16="http://schemas.microsoft.com/office/drawing/2014/main" id="{881B6F84-0693-4BC5-6CF0-27854DB85C9A}"/>
              </a:ext>
            </a:extLst>
          </p:cNvPr>
          <p:cNvSpPr>
            <a:spLocks noGrp="1"/>
          </p:cNvSpPr>
          <p:nvPr>
            <p:ph type="body" sz="quarter" idx="16"/>
          </p:nvPr>
        </p:nvSpPr>
        <p:spPr>
          <a:xfrm>
            <a:off x="2019064" y="4845767"/>
            <a:ext cx="2221973" cy="662569"/>
          </a:xfrm>
        </p:spPr>
        <p:txBody>
          <a:bodyPr>
            <a:noAutofit/>
          </a:bodyPr>
          <a:lstStyle/>
          <a:p>
            <a:pPr marL="0" indent="0">
              <a:lnSpc>
                <a:spcPct val="100000"/>
              </a:lnSpc>
              <a:buNone/>
            </a:pPr>
            <a:r>
              <a:rPr lang="en-GB" dirty="0">
                <a:latin typeface="Arial"/>
                <a:ea typeface="+mn-lt"/>
                <a:cs typeface="+mn-lt"/>
              </a:rPr>
              <a:t>"People are very </a:t>
            </a:r>
            <a:r>
              <a:rPr lang="en-GB" b="1" dirty="0">
                <a:latin typeface="Arial"/>
                <a:ea typeface="+mn-lt"/>
                <a:cs typeface="+mn-lt"/>
              </a:rPr>
              <a:t>friendly</a:t>
            </a:r>
            <a:r>
              <a:rPr lang="en-GB" dirty="0">
                <a:latin typeface="Arial"/>
                <a:ea typeface="+mn-lt"/>
                <a:cs typeface="+mn-lt"/>
              </a:rPr>
              <a:t> and </a:t>
            </a:r>
            <a:r>
              <a:rPr lang="en-GB" b="1" dirty="0">
                <a:latin typeface="Arial"/>
                <a:ea typeface="+mn-lt"/>
                <a:cs typeface="+mn-lt"/>
              </a:rPr>
              <a:t>interactive</a:t>
            </a:r>
            <a:r>
              <a:rPr lang="en-GB" dirty="0">
                <a:latin typeface="Arial"/>
                <a:ea typeface="+mn-lt"/>
                <a:cs typeface="+mn-lt"/>
              </a:rPr>
              <a:t> in Islington."</a:t>
            </a:r>
            <a:endParaRPr lang="en-US" dirty="0">
              <a:latin typeface="Arial"/>
              <a:ea typeface="+mn-lt"/>
              <a:cs typeface="+mn-lt"/>
            </a:endParaRPr>
          </a:p>
        </p:txBody>
      </p:sp>
      <p:sp>
        <p:nvSpPr>
          <p:cNvPr id="25" name="Rounded Rectangular Callout 11">
            <a:extLst>
              <a:ext uri="{FF2B5EF4-FFF2-40B4-BE49-F238E27FC236}">
                <a16:creationId xmlns:a16="http://schemas.microsoft.com/office/drawing/2014/main" id="{68363DD6-68C4-FF2E-3D61-6423207FB50F}"/>
              </a:ext>
              <a:ext uri="{C183D7F6-B498-43B3-948B-1728B52AA6E4}">
                <adec:decorative xmlns:adec="http://schemas.microsoft.com/office/drawing/2017/decorative" val="1"/>
              </a:ext>
            </a:extLst>
          </p:cNvPr>
          <p:cNvSpPr/>
          <p:nvPr/>
        </p:nvSpPr>
        <p:spPr>
          <a:xfrm>
            <a:off x="6018985" y="3986219"/>
            <a:ext cx="2872468" cy="1532334"/>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latin typeface="Arial"/>
              <a:ea typeface="+mn-lt"/>
              <a:cs typeface="Calibri"/>
            </a:endParaRPr>
          </a:p>
          <a:p>
            <a:endParaRPr lang="en-US" sz="1400" dirty="0">
              <a:latin typeface="Arial"/>
              <a:ea typeface="+mn-lt"/>
              <a:cs typeface="Calibri"/>
            </a:endParaRPr>
          </a:p>
          <a:p>
            <a:endParaRPr lang="en-US" sz="1400" dirty="0">
              <a:latin typeface="Arial"/>
              <a:ea typeface="+mn-lt"/>
              <a:cs typeface="Calibri"/>
            </a:endParaRPr>
          </a:p>
          <a:p>
            <a:endParaRPr lang="en-US" sz="1400" dirty="0">
              <a:latin typeface="Arial"/>
              <a:ea typeface="+mn-lt"/>
              <a:cs typeface="Calibri"/>
            </a:endParaRPr>
          </a:p>
          <a:p>
            <a:endParaRPr lang="en-US" sz="1400" dirty="0">
              <a:latin typeface="Arial"/>
              <a:ea typeface="+mn-lt"/>
              <a:cs typeface="Calibri"/>
            </a:endParaRPr>
          </a:p>
          <a:p>
            <a:endParaRPr lang="en-US" sz="1400" dirty="0">
              <a:latin typeface="Arial"/>
              <a:ea typeface="+mn-lt"/>
              <a:cs typeface="Calibri"/>
            </a:endParaRPr>
          </a:p>
        </p:txBody>
      </p:sp>
      <p:sp>
        <p:nvSpPr>
          <p:cNvPr id="10" name="Text Placeholder 9">
            <a:extLst>
              <a:ext uri="{FF2B5EF4-FFF2-40B4-BE49-F238E27FC236}">
                <a16:creationId xmlns:a16="http://schemas.microsoft.com/office/drawing/2014/main" id="{6F07122F-9D8E-3DE6-F6E2-D507320F81CE}"/>
              </a:ext>
            </a:extLst>
          </p:cNvPr>
          <p:cNvSpPr>
            <a:spLocks noGrp="1"/>
          </p:cNvSpPr>
          <p:nvPr>
            <p:ph type="body" sz="quarter" idx="18"/>
          </p:nvPr>
        </p:nvSpPr>
        <p:spPr>
          <a:xfrm>
            <a:off x="6065166" y="3989879"/>
            <a:ext cx="2755561" cy="1419412"/>
          </a:xfrm>
        </p:spPr>
        <p:txBody>
          <a:bodyPr>
            <a:noAutofit/>
          </a:bodyPr>
          <a:lstStyle/>
          <a:p>
            <a:pPr marL="0" indent="0">
              <a:lnSpc>
                <a:spcPct val="100000"/>
              </a:lnSpc>
              <a:buNone/>
            </a:pPr>
            <a:r>
              <a:rPr lang="en-US" dirty="0">
                <a:latin typeface="Arial"/>
                <a:ea typeface="+mn-lt"/>
                <a:cs typeface="+mn-lt"/>
              </a:rPr>
              <a:t>"[I would like Islington to be] a cohesive place </a:t>
            </a:r>
            <a:r>
              <a:rPr lang="en-US" b="1" dirty="0">
                <a:latin typeface="Arial"/>
                <a:ea typeface="+mn-lt"/>
                <a:cs typeface="+mn-lt"/>
              </a:rPr>
              <a:t>where we no longer have to discuss equality issues because we practice it</a:t>
            </a:r>
            <a:r>
              <a:rPr lang="en-US" dirty="0">
                <a:latin typeface="Arial"/>
                <a:ea typeface="+mn-lt"/>
                <a:cs typeface="+mn-lt"/>
              </a:rPr>
              <a:t>." </a:t>
            </a:r>
          </a:p>
          <a:p>
            <a:pPr marL="0" indent="0" algn="r">
              <a:lnSpc>
                <a:spcPct val="100000"/>
              </a:lnSpc>
              <a:buNone/>
            </a:pPr>
            <a:r>
              <a:rPr lang="en-US" dirty="0">
                <a:latin typeface="Arial"/>
                <a:ea typeface="+mn-lt"/>
                <a:cs typeface="+mn-lt"/>
              </a:rPr>
              <a:t>(White female, 45-64, £20-39K)</a:t>
            </a:r>
            <a:endParaRPr lang="en-US" dirty="0"/>
          </a:p>
        </p:txBody>
      </p:sp>
      <p:sp>
        <p:nvSpPr>
          <p:cNvPr id="18" name="Rounded Rectangular Callout 11">
            <a:extLst>
              <a:ext uri="{FF2B5EF4-FFF2-40B4-BE49-F238E27FC236}">
                <a16:creationId xmlns:a16="http://schemas.microsoft.com/office/drawing/2014/main" id="{59611101-6816-69B6-4AAB-B9E60004F45B}"/>
              </a:ext>
              <a:ext uri="{C183D7F6-B498-43B3-948B-1728B52AA6E4}">
                <adec:decorative xmlns:adec="http://schemas.microsoft.com/office/drawing/2017/decorative" val="1"/>
              </a:ext>
            </a:extLst>
          </p:cNvPr>
          <p:cNvSpPr/>
          <p:nvPr/>
        </p:nvSpPr>
        <p:spPr>
          <a:xfrm>
            <a:off x="9091676" y="3161867"/>
            <a:ext cx="2788120" cy="2247424"/>
          </a:xfrm>
          <a:prstGeom prst="wedgeRoundRectCallout">
            <a:avLst/>
          </a:prstGeom>
          <a:solidFill>
            <a:schemeClr val="bg2"/>
          </a:solidFill>
        </p:spPr>
        <p:txBody>
          <a:bodyPr wrap="square" lIns="91440" tIns="45720" rIns="91440" bIns="45720" anchor="t">
            <a:spAutoFit/>
          </a:bodyPr>
          <a:lstStyle/>
          <a:p>
            <a:pPr defTabSz="914377">
              <a:defRPr/>
            </a:pPr>
            <a:endParaRPr lang="en-US" dirty="0">
              <a:latin typeface="Arial"/>
              <a:cs typeface="Calibri"/>
            </a:endParaRPr>
          </a:p>
          <a:p>
            <a:pPr defTabSz="914377">
              <a:defRPr/>
            </a:pPr>
            <a:endParaRPr lang="en-US" dirty="0">
              <a:latin typeface="Arial"/>
              <a:cs typeface="Calibri"/>
            </a:endParaRPr>
          </a:p>
          <a:p>
            <a:pPr defTabSz="914377">
              <a:defRPr/>
            </a:pPr>
            <a:endParaRPr lang="en-US" dirty="0">
              <a:latin typeface="Arial"/>
              <a:cs typeface="Calibri"/>
            </a:endParaRPr>
          </a:p>
          <a:p>
            <a:pPr defTabSz="914377">
              <a:defRPr/>
            </a:pPr>
            <a:endParaRPr lang="en-US" dirty="0">
              <a:latin typeface="Arial"/>
              <a:cs typeface="Calibri"/>
            </a:endParaRPr>
          </a:p>
          <a:p>
            <a:pPr defTabSz="914377">
              <a:defRPr/>
            </a:pPr>
            <a:endParaRPr lang="en-US" dirty="0">
              <a:latin typeface="Arial"/>
              <a:cs typeface="Calibri"/>
            </a:endParaRPr>
          </a:p>
          <a:p>
            <a:pPr defTabSz="914377">
              <a:defRPr/>
            </a:pPr>
            <a:endParaRPr lang="en-US" dirty="0">
              <a:latin typeface="Arial"/>
              <a:cs typeface="Calibri"/>
            </a:endParaRPr>
          </a:p>
          <a:p>
            <a:pPr defTabSz="914377">
              <a:defRPr/>
            </a:pPr>
            <a:endParaRPr lang="en-US" dirty="0">
              <a:latin typeface="Arial"/>
              <a:cs typeface="Calibri"/>
            </a:endParaRPr>
          </a:p>
        </p:txBody>
      </p:sp>
      <p:sp>
        <p:nvSpPr>
          <p:cNvPr id="11" name="Text Placeholder 10">
            <a:extLst>
              <a:ext uri="{FF2B5EF4-FFF2-40B4-BE49-F238E27FC236}">
                <a16:creationId xmlns:a16="http://schemas.microsoft.com/office/drawing/2014/main" id="{4F61FBE6-7924-FE0A-A1F2-336F63FA4E50}"/>
              </a:ext>
            </a:extLst>
          </p:cNvPr>
          <p:cNvSpPr>
            <a:spLocks noGrp="1"/>
          </p:cNvSpPr>
          <p:nvPr>
            <p:ph type="body" sz="quarter" idx="19"/>
          </p:nvPr>
        </p:nvSpPr>
        <p:spPr>
          <a:xfrm>
            <a:off x="9231317" y="3174030"/>
            <a:ext cx="2551691" cy="2210011"/>
          </a:xfrm>
        </p:spPr>
        <p:txBody>
          <a:bodyPr>
            <a:noAutofit/>
          </a:bodyPr>
          <a:lstStyle/>
          <a:p>
            <a:pPr marL="0" indent="0">
              <a:lnSpc>
                <a:spcPct val="100000"/>
              </a:lnSpc>
              <a:buNone/>
            </a:pPr>
            <a:r>
              <a:rPr lang="en-GB" b="1" dirty="0">
                <a:latin typeface="Arial"/>
                <a:ea typeface="+mn-lt"/>
                <a:cs typeface="+mn-lt"/>
              </a:rPr>
              <a:t>"I would love Islington to be a place where everyone is welcome. </a:t>
            </a:r>
            <a:r>
              <a:rPr lang="en-GB" dirty="0">
                <a:latin typeface="Arial"/>
                <a:ea typeface="+mn-lt"/>
                <a:cs typeface="+mn-lt"/>
              </a:rPr>
              <a:t>Where the divide between the rich and poor is a lot less pronounced. […] I would </a:t>
            </a:r>
            <a:r>
              <a:rPr lang="en-GB" b="1" dirty="0">
                <a:latin typeface="Arial"/>
                <a:ea typeface="+mn-lt"/>
                <a:cs typeface="+mn-lt"/>
              </a:rPr>
              <a:t>love to feel and see a real sense of community</a:t>
            </a:r>
            <a:r>
              <a:rPr lang="en-GB" dirty="0">
                <a:latin typeface="Arial"/>
                <a:ea typeface="+mn-lt"/>
                <a:cs typeface="+mn-lt"/>
              </a:rPr>
              <a:t> whereby everybody is treated equally, and people help each other."</a:t>
            </a:r>
            <a:endParaRPr lang="en-US" dirty="0"/>
          </a:p>
        </p:txBody>
      </p:sp>
    </p:spTree>
    <p:extLst>
      <p:ext uri="{BB962C8B-B14F-4D97-AF65-F5344CB8AC3E}">
        <p14:creationId xmlns:p14="http://schemas.microsoft.com/office/powerpoint/2010/main" val="4034657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223D-8D6C-ED2B-6DC0-D6C08054515A}"/>
              </a:ext>
            </a:extLst>
          </p:cNvPr>
          <p:cNvSpPr>
            <a:spLocks noGrp="1"/>
          </p:cNvSpPr>
          <p:nvPr>
            <p:ph type="title"/>
          </p:nvPr>
        </p:nvSpPr>
        <p:spPr/>
        <p:txBody>
          <a:bodyPr>
            <a:normAutofit/>
          </a:bodyPr>
          <a:lstStyle/>
          <a:p>
            <a:r>
              <a:rPr lang="en-GB" sz="2400" b="1" dirty="0">
                <a:solidFill>
                  <a:srgbClr val="E51F23"/>
                </a:solidFill>
                <a:latin typeface="Arial"/>
                <a:cs typeface="Arial"/>
              </a:rPr>
              <a:t>Diversity &amp; inclusion: Concerns about divisions and exclusion</a:t>
            </a:r>
            <a:endParaRPr lang="en-US" sz="2400" b="1" dirty="0"/>
          </a:p>
        </p:txBody>
      </p:sp>
      <p:sp>
        <p:nvSpPr>
          <p:cNvPr id="3" name="Text Placeholder 2">
            <a:extLst>
              <a:ext uri="{FF2B5EF4-FFF2-40B4-BE49-F238E27FC236}">
                <a16:creationId xmlns:a16="http://schemas.microsoft.com/office/drawing/2014/main" id="{7F5DF715-0690-FDED-5A4F-179DF7D2D11F}"/>
              </a:ext>
            </a:extLst>
          </p:cNvPr>
          <p:cNvSpPr>
            <a:spLocks noGrp="1"/>
          </p:cNvSpPr>
          <p:nvPr>
            <p:ph type="body" sz="quarter" idx="10"/>
          </p:nvPr>
        </p:nvSpPr>
        <p:spPr>
          <a:xfrm>
            <a:off x="338328" y="914401"/>
            <a:ext cx="10515600" cy="787940"/>
          </a:xfrm>
        </p:spPr>
        <p:txBody>
          <a:bodyPr>
            <a:normAutofit lnSpcReduction="10000"/>
          </a:bodyPr>
          <a:lstStyle/>
          <a:p>
            <a:r>
              <a:rPr lang="en-GB" sz="1600" dirty="0">
                <a:latin typeface="Arial" panose="020B0604020202020204" pitchFamily="34" charset="0"/>
                <a:cs typeface="Arial" panose="020B0604020202020204" pitchFamily="34" charset="0"/>
              </a:rPr>
              <a:t>Negative perceptions were less common, but still expressed, including residents who felt unwelcome and excluded and those who had experienced discrimination.  Some respondents felt too much attention was given to immigrants and other minority groups.</a:t>
            </a:r>
            <a:endParaRPr lang="en-US" sz="1600" dirty="0">
              <a:latin typeface="Arial" panose="020B0604020202020204" pitchFamily="34" charset="0"/>
              <a:cs typeface="Arial" panose="020B0604020202020204" pitchFamily="34" charset="0"/>
            </a:endParaRPr>
          </a:p>
        </p:txBody>
      </p:sp>
      <p:pic>
        <p:nvPicPr>
          <p:cNvPr id="21" name="Picture Placeholder 20">
            <a:extLst>
              <a:ext uri="{FF2B5EF4-FFF2-40B4-BE49-F238E27FC236}">
                <a16:creationId xmlns:a16="http://schemas.microsoft.com/office/drawing/2014/main" id="{3D3EC1BA-C688-1CFD-E202-0D407E38D6AE}"/>
              </a:ext>
              <a:ext uri="{C183D7F6-B498-43B3-948B-1728B52AA6E4}">
                <adec:decorative xmlns:adec="http://schemas.microsoft.com/office/drawing/2017/decorative" val="1"/>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6965" b="6965"/>
          <a:stretch>
            <a:fillRect/>
          </a:stretch>
        </p:blipFill>
        <p:spPr>
          <a:xfrm>
            <a:off x="11131966" y="233406"/>
            <a:ext cx="767943" cy="680995"/>
          </a:xfrm>
        </p:spPr>
      </p:pic>
      <p:sp>
        <p:nvSpPr>
          <p:cNvPr id="25" name="Rounded Rectangular Callout 11">
            <a:extLst>
              <a:ext uri="{FF2B5EF4-FFF2-40B4-BE49-F238E27FC236}">
                <a16:creationId xmlns:a16="http://schemas.microsoft.com/office/drawing/2014/main" id="{FCFA2CFC-0AE6-1797-7595-A8D7FC5D962D}"/>
              </a:ext>
              <a:ext uri="{C183D7F6-B498-43B3-948B-1728B52AA6E4}">
                <adec:decorative xmlns:adec="http://schemas.microsoft.com/office/drawing/2017/decorative" val="1"/>
              </a:ext>
            </a:extLst>
          </p:cNvPr>
          <p:cNvSpPr/>
          <p:nvPr/>
        </p:nvSpPr>
        <p:spPr>
          <a:xfrm>
            <a:off x="887301" y="1734473"/>
            <a:ext cx="4063637" cy="1532334"/>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914377">
              <a:defRPr/>
            </a:pPr>
            <a:endParaRPr lang="en-GB" sz="1400" dirty="0">
              <a:latin typeface="Arial"/>
              <a:ea typeface="Calibri" panose="020F0502020204030204"/>
              <a:cs typeface="Arial"/>
            </a:endParaRPr>
          </a:p>
          <a:p>
            <a:pPr lvl="0" defTabSz="914377">
              <a:defRPr/>
            </a:pPr>
            <a:endParaRPr lang="en-GB" sz="1400" dirty="0">
              <a:latin typeface="Arial"/>
              <a:ea typeface="Calibri" panose="020F0502020204030204"/>
              <a:cs typeface="Arial"/>
            </a:endParaRPr>
          </a:p>
          <a:p>
            <a:pPr lvl="0" defTabSz="914377">
              <a:defRPr/>
            </a:pPr>
            <a:endParaRPr lang="en-GB" sz="1400" dirty="0">
              <a:latin typeface="Arial"/>
              <a:ea typeface="Calibri" panose="020F0502020204030204"/>
              <a:cs typeface="Arial"/>
            </a:endParaRPr>
          </a:p>
          <a:p>
            <a:pPr lvl="0" defTabSz="914377">
              <a:defRPr/>
            </a:pPr>
            <a:endParaRPr lang="en-GB" sz="1400" dirty="0">
              <a:latin typeface="Arial"/>
              <a:ea typeface="Calibri" panose="020F0502020204030204"/>
              <a:cs typeface="Arial"/>
            </a:endParaRPr>
          </a:p>
          <a:p>
            <a:pPr lvl="0" defTabSz="914377">
              <a:defRPr/>
            </a:pPr>
            <a:endParaRPr lang="en-GB" sz="1400" dirty="0">
              <a:latin typeface="Arial"/>
              <a:ea typeface="Calibri" panose="020F0502020204030204"/>
              <a:cs typeface="Arial"/>
            </a:endParaRPr>
          </a:p>
          <a:p>
            <a:pPr lvl="0" defTabSz="914377">
              <a:defRPr/>
            </a:pPr>
            <a:endParaRPr lang="en-GB" sz="1400" dirty="0">
              <a:latin typeface="Arial"/>
              <a:ea typeface="Calibri" panose="020F0502020204030204"/>
              <a:cs typeface="Arial"/>
            </a:endParaRPr>
          </a:p>
        </p:txBody>
      </p:sp>
      <p:sp>
        <p:nvSpPr>
          <p:cNvPr id="4" name="Text Placeholder 3">
            <a:extLst>
              <a:ext uri="{FF2B5EF4-FFF2-40B4-BE49-F238E27FC236}">
                <a16:creationId xmlns:a16="http://schemas.microsoft.com/office/drawing/2014/main" id="{A77E6A18-DBB8-EA5E-86D7-59123431416B}"/>
              </a:ext>
            </a:extLst>
          </p:cNvPr>
          <p:cNvSpPr>
            <a:spLocks noGrp="1"/>
          </p:cNvSpPr>
          <p:nvPr>
            <p:ph type="body" sz="quarter" idx="11"/>
          </p:nvPr>
        </p:nvSpPr>
        <p:spPr>
          <a:xfrm>
            <a:off x="1000777" y="1757807"/>
            <a:ext cx="3863053" cy="1541132"/>
          </a:xfrm>
        </p:spPr>
        <p:txBody>
          <a:bodyPr>
            <a:noAutofit/>
          </a:bodyPr>
          <a:lstStyle/>
          <a:p>
            <a:pPr lvl="0" defTabSz="914377">
              <a:defRPr/>
            </a:pPr>
            <a:r>
              <a:rPr lang="en-GB" dirty="0">
                <a:latin typeface="Arial"/>
                <a:cs typeface="Arial"/>
              </a:rPr>
              <a:t>“The world has changed, and we haven’t accommodated for a </a:t>
            </a:r>
            <a:r>
              <a:rPr lang="en-GB" b="1" dirty="0">
                <a:latin typeface="Arial"/>
                <a:cs typeface="Arial"/>
              </a:rPr>
              <a:t>fractured world</a:t>
            </a:r>
            <a:r>
              <a:rPr lang="en-GB" dirty="0">
                <a:latin typeface="Arial"/>
                <a:cs typeface="Arial"/>
              </a:rPr>
              <a:t> – we haven’t taken into consideration the fact that people need to be grounded and part of a community.”</a:t>
            </a:r>
            <a:endParaRPr lang="en-US" dirty="0"/>
          </a:p>
          <a:p>
            <a:pPr algn="r" defTabSz="914377">
              <a:defRPr/>
            </a:pPr>
            <a:r>
              <a:rPr lang="en-GB" dirty="0">
                <a:latin typeface="Arial"/>
                <a:cs typeface="Arial"/>
              </a:rPr>
              <a:t>(Resident, Holloway Neighbourhood Group)</a:t>
            </a:r>
            <a:endParaRPr lang="en-US" dirty="0"/>
          </a:p>
        </p:txBody>
      </p:sp>
      <p:sp>
        <p:nvSpPr>
          <p:cNvPr id="24" name="Rounded Rectangular Callout 11">
            <a:extLst>
              <a:ext uri="{FF2B5EF4-FFF2-40B4-BE49-F238E27FC236}">
                <a16:creationId xmlns:a16="http://schemas.microsoft.com/office/drawing/2014/main" id="{44C13530-3853-E41D-0704-E0A786E776D6}"/>
              </a:ext>
              <a:ext uri="{C183D7F6-B498-43B3-948B-1728B52AA6E4}">
                <adec:decorative xmlns:adec="http://schemas.microsoft.com/office/drawing/2017/decorative" val="1"/>
              </a:ext>
            </a:extLst>
          </p:cNvPr>
          <p:cNvSpPr/>
          <p:nvPr/>
        </p:nvSpPr>
        <p:spPr>
          <a:xfrm>
            <a:off x="5739980" y="1903291"/>
            <a:ext cx="3544164" cy="1532334"/>
          </a:xfrm>
          <a:prstGeom prst="wedgeRoundRectCallout">
            <a:avLst/>
          </a:prstGeom>
          <a:solidFill>
            <a:schemeClr val="bg2"/>
          </a:solidFill>
        </p:spPr>
        <p:txBody>
          <a:bodyPr wrap="square" lIns="91440" tIns="45720" rIns="91440" bIns="45720" anchor="t">
            <a:spAutoFit/>
          </a:bodyPr>
          <a:lstStyle/>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p:txBody>
      </p:sp>
      <p:sp>
        <p:nvSpPr>
          <p:cNvPr id="5" name="Text Placeholder 4">
            <a:extLst>
              <a:ext uri="{FF2B5EF4-FFF2-40B4-BE49-F238E27FC236}">
                <a16:creationId xmlns:a16="http://schemas.microsoft.com/office/drawing/2014/main" id="{ACB92761-9A81-1048-8AA7-30A624B79325}"/>
              </a:ext>
            </a:extLst>
          </p:cNvPr>
          <p:cNvSpPr>
            <a:spLocks noGrp="1"/>
          </p:cNvSpPr>
          <p:nvPr>
            <p:ph type="body" sz="quarter" idx="13"/>
          </p:nvPr>
        </p:nvSpPr>
        <p:spPr>
          <a:xfrm>
            <a:off x="5845159" y="1908526"/>
            <a:ext cx="3337752" cy="1423194"/>
          </a:xfrm>
        </p:spPr>
        <p:txBody>
          <a:bodyPr>
            <a:noAutofit/>
          </a:bodyPr>
          <a:lstStyle/>
          <a:p>
            <a:pPr marL="0" indent="0" defTabSz="914377">
              <a:lnSpc>
                <a:spcPct val="100000"/>
              </a:lnSpc>
              <a:buNone/>
              <a:defRPr/>
            </a:pPr>
            <a:r>
              <a:rPr lang="en-US" dirty="0">
                <a:latin typeface="Arial"/>
                <a:ea typeface="+mn-lt"/>
                <a:cs typeface="+mn-lt"/>
              </a:rPr>
              <a:t>"I know there is a duty of care to refugees; however, I feel </a:t>
            </a:r>
            <a:r>
              <a:rPr lang="en-US" b="1" dirty="0">
                <a:latin typeface="Arial"/>
                <a:ea typeface="+mn-lt"/>
                <a:cs typeface="+mn-lt"/>
              </a:rPr>
              <a:t>we should look after our own citizens first</a:t>
            </a:r>
            <a:r>
              <a:rPr lang="en-US" dirty="0">
                <a:latin typeface="Arial"/>
                <a:ea typeface="+mn-lt"/>
                <a:cs typeface="+mn-lt"/>
              </a:rPr>
              <a:t>, as this is the major cause of racial / cultural disharmony in our communities."</a:t>
            </a:r>
          </a:p>
          <a:p>
            <a:pPr marL="0" indent="0" algn="r" defTabSz="914377">
              <a:lnSpc>
                <a:spcPct val="100000"/>
              </a:lnSpc>
              <a:spcAft>
                <a:spcPts val="600"/>
              </a:spcAft>
              <a:buNone/>
              <a:defRPr/>
            </a:pPr>
            <a:r>
              <a:rPr lang="en-GB" dirty="0">
                <a:latin typeface="Arial"/>
                <a:ea typeface="+mn-lt"/>
                <a:cs typeface="+mn-lt"/>
              </a:rPr>
              <a:t>(Female, 65+, mixed ethnicity, &lt;£20K) </a:t>
            </a:r>
            <a:endParaRPr lang="en-US" dirty="0">
              <a:latin typeface="Arial"/>
              <a:cs typeface="Arial"/>
            </a:endParaRPr>
          </a:p>
        </p:txBody>
      </p:sp>
      <p:sp>
        <p:nvSpPr>
          <p:cNvPr id="22" name="Rounded Rectangular Callout 11">
            <a:extLst>
              <a:ext uri="{FF2B5EF4-FFF2-40B4-BE49-F238E27FC236}">
                <a16:creationId xmlns:a16="http://schemas.microsoft.com/office/drawing/2014/main" id="{5AB3021C-3D25-F6D6-EE8A-596F3D369316}"/>
              </a:ext>
              <a:ext uri="{C183D7F6-B498-43B3-948B-1728B52AA6E4}">
                <adec:decorative xmlns:adec="http://schemas.microsoft.com/office/drawing/2017/decorative" val="1"/>
              </a:ext>
            </a:extLst>
          </p:cNvPr>
          <p:cNvSpPr/>
          <p:nvPr/>
        </p:nvSpPr>
        <p:spPr>
          <a:xfrm>
            <a:off x="9718876" y="1741447"/>
            <a:ext cx="1945728" cy="1328023"/>
          </a:xfrm>
          <a:prstGeom prst="wedgeRoundRectCallout">
            <a:avLst/>
          </a:prstGeom>
          <a:solidFill>
            <a:schemeClr val="bg2"/>
          </a:solidFill>
        </p:spPr>
        <p:txBody>
          <a:bodyPr wrap="square" lIns="91440" tIns="45720" rIns="91440" bIns="45720" anchor="t">
            <a:spAutoFit/>
          </a:bodyPr>
          <a:lstStyle/>
          <a:p>
            <a:pPr defTabSz="914377">
              <a:defRPr/>
            </a:pPr>
            <a:endParaRPr lang="en-US" dirty="0">
              <a:latin typeface="Arial"/>
              <a:cs typeface="Calibri"/>
            </a:endParaRPr>
          </a:p>
          <a:p>
            <a:pPr defTabSz="914377">
              <a:defRPr/>
            </a:pPr>
            <a:endParaRPr lang="en-US" dirty="0">
              <a:latin typeface="Arial"/>
              <a:cs typeface="Calibri"/>
            </a:endParaRPr>
          </a:p>
          <a:p>
            <a:pPr defTabSz="914377">
              <a:defRPr/>
            </a:pPr>
            <a:endParaRPr lang="en-US" dirty="0">
              <a:latin typeface="Arial"/>
              <a:cs typeface="Calibri"/>
            </a:endParaRPr>
          </a:p>
          <a:p>
            <a:pPr defTabSz="914377">
              <a:defRPr/>
            </a:pPr>
            <a:endParaRPr lang="en-US" dirty="0">
              <a:latin typeface="Arial"/>
              <a:cs typeface="Calibri"/>
            </a:endParaRPr>
          </a:p>
        </p:txBody>
      </p:sp>
      <p:sp>
        <p:nvSpPr>
          <p:cNvPr id="6" name="Text Placeholder 5">
            <a:extLst>
              <a:ext uri="{FF2B5EF4-FFF2-40B4-BE49-F238E27FC236}">
                <a16:creationId xmlns:a16="http://schemas.microsoft.com/office/drawing/2014/main" id="{4854A4AA-28DB-062A-2C93-961EE787215E}"/>
              </a:ext>
            </a:extLst>
          </p:cNvPr>
          <p:cNvSpPr>
            <a:spLocks noGrp="1"/>
          </p:cNvSpPr>
          <p:nvPr>
            <p:ph type="body" sz="quarter" idx="14"/>
          </p:nvPr>
        </p:nvSpPr>
        <p:spPr>
          <a:xfrm>
            <a:off x="9777245" y="1798311"/>
            <a:ext cx="1945727" cy="1168624"/>
          </a:xfrm>
        </p:spPr>
        <p:txBody>
          <a:bodyPr>
            <a:noAutofit/>
          </a:bodyPr>
          <a:lstStyle/>
          <a:p>
            <a:pPr marL="0" indent="0">
              <a:lnSpc>
                <a:spcPct val="100000"/>
              </a:lnSpc>
              <a:buNone/>
            </a:pPr>
            <a:r>
              <a:rPr lang="en-GB" dirty="0">
                <a:latin typeface="Arial"/>
                <a:ea typeface="+mn-lt"/>
                <a:cs typeface="+mn-lt"/>
              </a:rPr>
              <a:t>"There are </a:t>
            </a:r>
            <a:r>
              <a:rPr lang="en-GB" b="1" dirty="0">
                <a:latin typeface="Arial"/>
                <a:ea typeface="+mn-lt"/>
                <a:cs typeface="+mn-lt"/>
              </a:rPr>
              <a:t>no businesses run by the black and Caribbean community</a:t>
            </a:r>
            <a:r>
              <a:rPr lang="en-GB" dirty="0">
                <a:latin typeface="Arial"/>
                <a:ea typeface="+mn-lt"/>
                <a:cs typeface="+mn-lt"/>
              </a:rPr>
              <a:t>."</a:t>
            </a:r>
            <a:endParaRPr lang="en-US" dirty="0"/>
          </a:p>
        </p:txBody>
      </p:sp>
      <p:sp>
        <p:nvSpPr>
          <p:cNvPr id="26" name="Rounded Rectangular Callout 11">
            <a:extLst>
              <a:ext uri="{FF2B5EF4-FFF2-40B4-BE49-F238E27FC236}">
                <a16:creationId xmlns:a16="http://schemas.microsoft.com/office/drawing/2014/main" id="{CAD5D27C-58B8-913F-A5E9-8F7C51B8FB74}"/>
              </a:ext>
              <a:ext uri="{C183D7F6-B498-43B3-948B-1728B52AA6E4}">
                <adec:decorative xmlns:adec="http://schemas.microsoft.com/office/drawing/2017/decorative" val="1"/>
              </a:ext>
            </a:extLst>
          </p:cNvPr>
          <p:cNvSpPr/>
          <p:nvPr/>
        </p:nvSpPr>
        <p:spPr>
          <a:xfrm>
            <a:off x="444916" y="3879803"/>
            <a:ext cx="3259409" cy="1634490"/>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endParaRPr lang="en-GB" sz="1400" dirty="0">
              <a:latin typeface="Arial"/>
              <a:cs typeface="Arial"/>
            </a:endParaRPr>
          </a:p>
          <a:p>
            <a:pPr>
              <a:spcAft>
                <a:spcPts val="600"/>
              </a:spcAft>
              <a:defRPr/>
            </a:pPr>
            <a:endParaRPr lang="en-GB" sz="1400" dirty="0">
              <a:latin typeface="Arial"/>
              <a:cs typeface="Arial"/>
            </a:endParaRPr>
          </a:p>
          <a:p>
            <a:pPr>
              <a:spcAft>
                <a:spcPts val="600"/>
              </a:spcAft>
              <a:defRPr/>
            </a:pPr>
            <a:endParaRPr lang="en-GB" sz="1400" dirty="0">
              <a:latin typeface="Arial"/>
              <a:cs typeface="Arial"/>
            </a:endParaRPr>
          </a:p>
          <a:p>
            <a:pPr>
              <a:spcAft>
                <a:spcPts val="600"/>
              </a:spcAft>
              <a:defRPr/>
            </a:pPr>
            <a:endParaRPr lang="en-GB" sz="1400" dirty="0">
              <a:latin typeface="Arial"/>
              <a:cs typeface="Arial"/>
            </a:endParaRPr>
          </a:p>
          <a:p>
            <a:pPr>
              <a:spcAft>
                <a:spcPts val="600"/>
              </a:spcAft>
              <a:defRPr/>
            </a:pPr>
            <a:endParaRPr lang="en-GB" sz="1400" dirty="0">
              <a:latin typeface="Arial"/>
              <a:cs typeface="Arial"/>
            </a:endParaRPr>
          </a:p>
        </p:txBody>
      </p:sp>
      <p:sp>
        <p:nvSpPr>
          <p:cNvPr id="7" name="Text Placeholder 6">
            <a:extLst>
              <a:ext uri="{FF2B5EF4-FFF2-40B4-BE49-F238E27FC236}">
                <a16:creationId xmlns:a16="http://schemas.microsoft.com/office/drawing/2014/main" id="{5891ABD0-2B38-4015-F971-CE4851ED56BC}"/>
              </a:ext>
            </a:extLst>
          </p:cNvPr>
          <p:cNvSpPr>
            <a:spLocks noGrp="1"/>
          </p:cNvSpPr>
          <p:nvPr>
            <p:ph type="body" sz="quarter" idx="15"/>
          </p:nvPr>
        </p:nvSpPr>
        <p:spPr>
          <a:xfrm>
            <a:off x="485439" y="3912645"/>
            <a:ext cx="3104067" cy="1531624"/>
          </a:xfrm>
        </p:spPr>
        <p:txBody>
          <a:bodyPr>
            <a:noAutofit/>
          </a:bodyPr>
          <a:lstStyle/>
          <a:p>
            <a:pPr marL="0" indent="0">
              <a:lnSpc>
                <a:spcPct val="100000"/>
              </a:lnSpc>
              <a:spcAft>
                <a:spcPts val="600"/>
              </a:spcAft>
              <a:buNone/>
              <a:defRPr/>
            </a:pPr>
            <a:r>
              <a:rPr lang="en-GB" dirty="0">
                <a:latin typeface="Arial"/>
                <a:cs typeface="Arial"/>
              </a:rPr>
              <a:t>"[There should be] more contact between different communities, there is a </a:t>
            </a:r>
            <a:r>
              <a:rPr lang="en-GB" b="1" dirty="0">
                <a:latin typeface="Arial"/>
                <a:cs typeface="Arial"/>
              </a:rPr>
              <a:t>big divide within the borough</a:t>
            </a:r>
            <a:r>
              <a:rPr lang="en-GB" dirty="0">
                <a:latin typeface="Arial"/>
                <a:cs typeface="Arial"/>
              </a:rPr>
              <a:t> – schools, housing and council estates."</a:t>
            </a:r>
          </a:p>
          <a:p>
            <a:pPr marL="0" indent="0" algn="r">
              <a:lnSpc>
                <a:spcPct val="100000"/>
              </a:lnSpc>
              <a:spcAft>
                <a:spcPts val="600"/>
              </a:spcAft>
              <a:buNone/>
              <a:defRPr/>
            </a:pPr>
            <a:r>
              <a:rPr lang="en-GB" dirty="0">
                <a:latin typeface="Arial"/>
                <a:cs typeface="Arial"/>
              </a:rPr>
              <a:t>(Secondary school student)</a:t>
            </a:r>
            <a:endParaRPr lang="en-US" dirty="0"/>
          </a:p>
        </p:txBody>
      </p:sp>
      <p:sp>
        <p:nvSpPr>
          <p:cNvPr id="23" name="Rounded Rectangular Callout 11">
            <a:extLst>
              <a:ext uri="{FF2B5EF4-FFF2-40B4-BE49-F238E27FC236}">
                <a16:creationId xmlns:a16="http://schemas.microsoft.com/office/drawing/2014/main" id="{25F01473-7D6C-EECD-AF24-01D9A9BCC54B}"/>
              </a:ext>
              <a:ext uri="{C183D7F6-B498-43B3-948B-1728B52AA6E4}">
                <adec:decorative xmlns:adec="http://schemas.microsoft.com/office/drawing/2017/decorative" val="1"/>
              </a:ext>
            </a:extLst>
          </p:cNvPr>
          <p:cNvSpPr/>
          <p:nvPr/>
        </p:nvSpPr>
        <p:spPr>
          <a:xfrm>
            <a:off x="5052919" y="4037126"/>
            <a:ext cx="2717772" cy="1021556"/>
          </a:xfrm>
          <a:prstGeom prst="wedgeRoundRectCallout">
            <a:avLst/>
          </a:prstGeom>
          <a:solidFill>
            <a:schemeClr val="bg2"/>
          </a:solidFill>
        </p:spPr>
        <p:txBody>
          <a:bodyPr wrap="square" lIns="91440" tIns="45720" rIns="91440" bIns="45720" anchor="t">
            <a:spAutoFit/>
          </a:bodyPr>
          <a:lstStyle/>
          <a:p>
            <a:pPr defTabSz="914377">
              <a:defRPr/>
            </a:pPr>
            <a:endParaRPr lang="en-US" dirty="0">
              <a:latin typeface="Arial"/>
              <a:ea typeface="+mn-lt"/>
              <a:cs typeface="+mn-lt"/>
            </a:endParaRPr>
          </a:p>
          <a:p>
            <a:pPr defTabSz="914377">
              <a:defRPr/>
            </a:pPr>
            <a:endParaRPr lang="en-US" dirty="0">
              <a:latin typeface="Arial"/>
              <a:ea typeface="+mn-lt"/>
              <a:cs typeface="+mn-lt"/>
            </a:endParaRPr>
          </a:p>
          <a:p>
            <a:pPr defTabSz="914377">
              <a:defRPr/>
            </a:pPr>
            <a:endParaRPr lang="en-US" dirty="0">
              <a:latin typeface="Arial"/>
              <a:ea typeface="+mn-lt"/>
              <a:cs typeface="+mn-lt"/>
            </a:endParaRPr>
          </a:p>
        </p:txBody>
      </p:sp>
      <p:sp>
        <p:nvSpPr>
          <p:cNvPr id="9" name="Text Placeholder 8">
            <a:extLst>
              <a:ext uri="{FF2B5EF4-FFF2-40B4-BE49-F238E27FC236}">
                <a16:creationId xmlns:a16="http://schemas.microsoft.com/office/drawing/2014/main" id="{8F2C4BF1-DA2A-8538-C666-72CAA067E0DA}"/>
              </a:ext>
            </a:extLst>
          </p:cNvPr>
          <p:cNvSpPr>
            <a:spLocks noGrp="1"/>
          </p:cNvSpPr>
          <p:nvPr>
            <p:ph type="body" sz="quarter" idx="17"/>
          </p:nvPr>
        </p:nvSpPr>
        <p:spPr>
          <a:xfrm>
            <a:off x="5141634" y="4078410"/>
            <a:ext cx="2552947" cy="911880"/>
          </a:xfrm>
        </p:spPr>
        <p:txBody>
          <a:bodyPr>
            <a:noAutofit/>
          </a:bodyPr>
          <a:lstStyle/>
          <a:p>
            <a:pPr marL="0" indent="0">
              <a:lnSpc>
                <a:spcPct val="100000"/>
              </a:lnSpc>
              <a:buNone/>
            </a:pPr>
            <a:r>
              <a:rPr lang="en-US" dirty="0">
                <a:latin typeface="Arial"/>
                <a:ea typeface="+mn-lt"/>
                <a:cs typeface="+mn-lt"/>
              </a:rPr>
              <a:t>"Now I am older I am starting to be aware of the </a:t>
            </a:r>
            <a:r>
              <a:rPr lang="en-US" b="1" dirty="0">
                <a:latin typeface="Arial"/>
                <a:ea typeface="+mn-lt"/>
                <a:cs typeface="+mn-lt"/>
              </a:rPr>
              <a:t>invisibility</a:t>
            </a:r>
            <a:r>
              <a:rPr lang="en-US" dirty="0">
                <a:latin typeface="Arial"/>
                <a:ea typeface="+mn-lt"/>
                <a:cs typeface="+mn-lt"/>
              </a:rPr>
              <a:t> of older people and women in particular."</a:t>
            </a:r>
            <a:endParaRPr lang="en-US" dirty="0"/>
          </a:p>
        </p:txBody>
      </p:sp>
      <p:sp>
        <p:nvSpPr>
          <p:cNvPr id="27" name="Rounded Rectangular Callout 11">
            <a:extLst>
              <a:ext uri="{FF2B5EF4-FFF2-40B4-BE49-F238E27FC236}">
                <a16:creationId xmlns:a16="http://schemas.microsoft.com/office/drawing/2014/main" id="{31DBBF40-3B88-B5EB-B33B-41935A529C43}"/>
              </a:ext>
              <a:ext uri="{C183D7F6-B498-43B3-948B-1728B52AA6E4}">
                <adec:decorative xmlns:adec="http://schemas.microsoft.com/office/drawing/2017/decorative" val="1"/>
              </a:ext>
            </a:extLst>
          </p:cNvPr>
          <p:cNvSpPr/>
          <p:nvPr/>
        </p:nvSpPr>
        <p:spPr>
          <a:xfrm>
            <a:off x="8372315" y="3619591"/>
            <a:ext cx="2978730" cy="2009061"/>
          </a:xfrm>
          <a:prstGeom prst="wedgeRoundRectCallout">
            <a:avLst/>
          </a:prstGeom>
          <a:solidFill>
            <a:schemeClr val="bg2"/>
          </a:solidFill>
        </p:spPr>
        <p:txBody>
          <a:bodyPr wrap="square" lIns="91440" tIns="45720" rIns="91440" bIns="45720" anchor="t">
            <a:spAutoFit/>
          </a:bodyPr>
          <a:lstStyle/>
          <a:p>
            <a:pPr defTabSz="914377">
              <a:defRPr/>
            </a:pPr>
            <a:endParaRPr lang="en-US" sz="1400" dirty="0">
              <a:latin typeface="Arial"/>
              <a:ea typeface="+mn-lt"/>
              <a:cs typeface="+mn-lt"/>
            </a:endParaRPr>
          </a:p>
          <a:p>
            <a:pPr defTabSz="914377">
              <a:defRPr/>
            </a:pPr>
            <a:endParaRPr lang="en-US" sz="1400" dirty="0">
              <a:latin typeface="Arial"/>
              <a:ea typeface="+mn-lt"/>
              <a:cs typeface="+mn-lt"/>
            </a:endParaRPr>
          </a:p>
          <a:p>
            <a:pPr defTabSz="914377">
              <a:defRPr/>
            </a:pPr>
            <a:endParaRPr lang="en-US" sz="1400" dirty="0">
              <a:latin typeface="Arial"/>
              <a:ea typeface="+mn-lt"/>
              <a:cs typeface="+mn-lt"/>
            </a:endParaRPr>
          </a:p>
          <a:p>
            <a:pPr defTabSz="914377">
              <a:defRPr/>
            </a:pPr>
            <a:endParaRPr lang="en-US" sz="1400" dirty="0">
              <a:latin typeface="Arial"/>
              <a:ea typeface="+mn-lt"/>
              <a:cs typeface="+mn-lt"/>
            </a:endParaRPr>
          </a:p>
          <a:p>
            <a:pPr defTabSz="914377">
              <a:defRPr/>
            </a:pPr>
            <a:endParaRPr lang="en-US" sz="1400" dirty="0">
              <a:latin typeface="Arial"/>
              <a:ea typeface="+mn-lt"/>
              <a:cs typeface="+mn-lt"/>
            </a:endParaRPr>
          </a:p>
          <a:p>
            <a:pPr defTabSz="914377">
              <a:defRPr/>
            </a:pPr>
            <a:endParaRPr lang="en-US" sz="1400" dirty="0">
              <a:latin typeface="Arial"/>
              <a:ea typeface="+mn-lt"/>
              <a:cs typeface="+mn-lt"/>
            </a:endParaRPr>
          </a:p>
          <a:p>
            <a:pPr defTabSz="914377">
              <a:defRPr/>
            </a:pPr>
            <a:endParaRPr lang="en-US" sz="1400" dirty="0">
              <a:latin typeface="Arial"/>
              <a:ea typeface="+mn-lt"/>
              <a:cs typeface="+mn-lt"/>
            </a:endParaRPr>
          </a:p>
          <a:p>
            <a:pPr defTabSz="914377">
              <a:defRPr/>
            </a:pPr>
            <a:endParaRPr lang="en-US" sz="1400" dirty="0">
              <a:latin typeface="Arial"/>
              <a:ea typeface="+mn-lt"/>
              <a:cs typeface="+mn-lt"/>
            </a:endParaRPr>
          </a:p>
        </p:txBody>
      </p:sp>
      <p:sp>
        <p:nvSpPr>
          <p:cNvPr id="8" name="Text Placeholder 7">
            <a:extLst>
              <a:ext uri="{FF2B5EF4-FFF2-40B4-BE49-F238E27FC236}">
                <a16:creationId xmlns:a16="http://schemas.microsoft.com/office/drawing/2014/main" id="{DE5FAFFC-CEB9-9AEC-C5EC-4FC400A5FC7A}"/>
              </a:ext>
            </a:extLst>
          </p:cNvPr>
          <p:cNvSpPr>
            <a:spLocks noGrp="1"/>
          </p:cNvSpPr>
          <p:nvPr>
            <p:ph type="body" sz="quarter" idx="16"/>
          </p:nvPr>
        </p:nvSpPr>
        <p:spPr>
          <a:xfrm>
            <a:off x="8444870" y="3671790"/>
            <a:ext cx="2780850" cy="1784135"/>
          </a:xfrm>
        </p:spPr>
        <p:txBody>
          <a:bodyPr>
            <a:noAutofit/>
          </a:bodyPr>
          <a:lstStyle/>
          <a:p>
            <a:pPr marL="0" indent="0" defTabSz="914377">
              <a:lnSpc>
                <a:spcPct val="100000"/>
              </a:lnSpc>
              <a:buNone/>
              <a:defRPr/>
            </a:pPr>
            <a:r>
              <a:rPr lang="en-US" dirty="0">
                <a:latin typeface="Arial"/>
                <a:ea typeface="+mn-lt"/>
                <a:cs typeface="+mn-lt"/>
              </a:rPr>
              <a:t>"</a:t>
            </a:r>
            <a:r>
              <a:rPr lang="en-GB" dirty="0">
                <a:latin typeface="Arial"/>
                <a:ea typeface="+mn-lt"/>
                <a:cs typeface="+mn-lt"/>
              </a:rPr>
              <a:t>I do feel there is still </a:t>
            </a:r>
            <a:r>
              <a:rPr lang="en-GB" b="1" dirty="0">
                <a:latin typeface="Arial"/>
                <a:ea typeface="+mn-lt"/>
                <a:cs typeface="+mn-lt"/>
              </a:rPr>
              <a:t>structural racism</a:t>
            </a:r>
            <a:r>
              <a:rPr lang="en-GB" dirty="0">
                <a:latin typeface="Arial"/>
                <a:ea typeface="+mn-lt"/>
                <a:cs typeface="+mn-lt"/>
              </a:rPr>
              <a:t> which needs to be tackled. As an Asian and a Muslim I feel there are still some </a:t>
            </a:r>
            <a:r>
              <a:rPr lang="en-GB" b="1" dirty="0">
                <a:latin typeface="Arial"/>
                <a:ea typeface="+mn-lt"/>
                <a:cs typeface="+mn-lt"/>
              </a:rPr>
              <a:t>barriers I face as a result of my background</a:t>
            </a:r>
            <a:r>
              <a:rPr lang="en-GB" dirty="0">
                <a:latin typeface="Arial"/>
                <a:ea typeface="+mn-lt"/>
                <a:cs typeface="+mn-lt"/>
              </a:rPr>
              <a:t> and when people hear a Muslim name." </a:t>
            </a:r>
            <a:endParaRPr lang="en-US" dirty="0">
              <a:latin typeface="Arial"/>
              <a:ea typeface="+mn-lt"/>
              <a:cs typeface="+mn-lt"/>
            </a:endParaRPr>
          </a:p>
          <a:p>
            <a:pPr marL="0" indent="0" algn="r" defTabSz="914377">
              <a:lnSpc>
                <a:spcPct val="100000"/>
              </a:lnSpc>
              <a:buNone/>
              <a:defRPr/>
            </a:pPr>
            <a:r>
              <a:rPr lang="en-GB" dirty="0">
                <a:latin typeface="Arial"/>
                <a:ea typeface="+mn-lt"/>
                <a:cs typeface="+mn-lt"/>
              </a:rPr>
              <a:t>(Male, 25-44, £60-99K)</a:t>
            </a:r>
            <a:endParaRPr lang="en-US" dirty="0"/>
          </a:p>
        </p:txBody>
      </p:sp>
    </p:spTree>
    <p:extLst>
      <p:ext uri="{BB962C8B-B14F-4D97-AF65-F5344CB8AC3E}">
        <p14:creationId xmlns:p14="http://schemas.microsoft.com/office/powerpoint/2010/main" val="2327729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66CBA-0880-63BB-0710-C0A29644E549}"/>
              </a:ext>
            </a:extLst>
          </p:cNvPr>
          <p:cNvSpPr>
            <a:spLocks noGrp="1"/>
          </p:cNvSpPr>
          <p:nvPr>
            <p:ph type="title"/>
          </p:nvPr>
        </p:nvSpPr>
        <p:spPr/>
        <p:txBody>
          <a:bodyPr>
            <a:normAutofit/>
          </a:bodyPr>
          <a:lstStyle/>
          <a:p>
            <a:r>
              <a:rPr lang="en-GB" sz="2400" b="1" dirty="0">
                <a:solidFill>
                  <a:srgbClr val="E51F23"/>
                </a:solidFill>
                <a:latin typeface="Arial"/>
                <a:cs typeface="Arial"/>
              </a:rPr>
              <a:t>Housing: Affordability is a concern across all housing tenures</a:t>
            </a:r>
            <a:endParaRPr lang="en-US" sz="2400" b="1" dirty="0"/>
          </a:p>
        </p:txBody>
      </p:sp>
      <p:sp>
        <p:nvSpPr>
          <p:cNvPr id="3" name="Text Placeholder 2">
            <a:extLst>
              <a:ext uri="{FF2B5EF4-FFF2-40B4-BE49-F238E27FC236}">
                <a16:creationId xmlns:a16="http://schemas.microsoft.com/office/drawing/2014/main" id="{021D8F16-B153-F200-7EC9-E3D64C61BCC6}"/>
              </a:ext>
            </a:extLst>
          </p:cNvPr>
          <p:cNvSpPr>
            <a:spLocks noGrp="1"/>
          </p:cNvSpPr>
          <p:nvPr>
            <p:ph type="body" sz="quarter" idx="10"/>
          </p:nvPr>
        </p:nvSpPr>
        <p:spPr>
          <a:xfrm>
            <a:off x="338328" y="729575"/>
            <a:ext cx="10653927" cy="646565"/>
          </a:xfrm>
        </p:spPr>
        <p:txBody>
          <a:bodyPr>
            <a:normAutofit/>
          </a:bodyPr>
          <a:lstStyle/>
          <a:p>
            <a:r>
              <a:rPr lang="en-GB" sz="1600" dirty="0">
                <a:latin typeface="Arial"/>
                <a:cs typeface="Arial"/>
              </a:rPr>
              <a:t>Affordability affects residents through high rents, prohibitively expensive sales prices and high maintenance charges in social housing.  The lack of affordable housing was raised by secondary school students as well as adults.</a:t>
            </a:r>
            <a:endParaRPr lang="en-US" sz="1600" dirty="0"/>
          </a:p>
        </p:txBody>
      </p:sp>
      <p:pic>
        <p:nvPicPr>
          <p:cNvPr id="19" name="Picture Placeholder 18">
            <a:extLst>
              <a:ext uri="{FF2B5EF4-FFF2-40B4-BE49-F238E27FC236}">
                <a16:creationId xmlns:a16="http://schemas.microsoft.com/office/drawing/2014/main" id="{83BC0975-A4BC-7932-B951-5CF0EEE0CBA5}"/>
              </a:ext>
              <a:ext uri="{C183D7F6-B498-43B3-948B-1728B52AA6E4}">
                <adec:decorative xmlns:adec="http://schemas.microsoft.com/office/drawing/2017/decorative" val="1"/>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3164" b="13164"/>
          <a:stretch>
            <a:fillRect/>
          </a:stretch>
        </p:blipFill>
        <p:spPr>
          <a:xfrm>
            <a:off x="11036467" y="312139"/>
            <a:ext cx="695089" cy="512084"/>
          </a:xfrm>
        </p:spPr>
      </p:pic>
      <p:sp>
        <p:nvSpPr>
          <p:cNvPr id="21" name="Rounded Rectangular Callout 10">
            <a:extLst>
              <a:ext uri="{FF2B5EF4-FFF2-40B4-BE49-F238E27FC236}">
                <a16:creationId xmlns:a16="http://schemas.microsoft.com/office/drawing/2014/main" id="{10647BA6-3E2C-85BE-654E-3A0A2F8F9A87}"/>
              </a:ext>
              <a:ext uri="{C183D7F6-B498-43B3-948B-1728B52AA6E4}">
                <adec:decorative xmlns:adec="http://schemas.microsoft.com/office/drawing/2017/decorative" val="1"/>
              </a:ext>
            </a:extLst>
          </p:cNvPr>
          <p:cNvSpPr/>
          <p:nvPr/>
        </p:nvSpPr>
        <p:spPr>
          <a:xfrm>
            <a:off x="191242" y="1452032"/>
            <a:ext cx="4437925" cy="2009061"/>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p:txBody>
      </p:sp>
      <p:sp>
        <p:nvSpPr>
          <p:cNvPr id="4" name="Text Placeholder 3">
            <a:extLst>
              <a:ext uri="{FF2B5EF4-FFF2-40B4-BE49-F238E27FC236}">
                <a16:creationId xmlns:a16="http://schemas.microsoft.com/office/drawing/2014/main" id="{E385CBE8-AD0D-5075-0A3E-AFA34790247B}"/>
              </a:ext>
            </a:extLst>
          </p:cNvPr>
          <p:cNvSpPr>
            <a:spLocks noGrp="1"/>
          </p:cNvSpPr>
          <p:nvPr>
            <p:ph type="body" sz="quarter" idx="11"/>
          </p:nvPr>
        </p:nvSpPr>
        <p:spPr>
          <a:xfrm>
            <a:off x="228024" y="1524105"/>
            <a:ext cx="4198061" cy="1946820"/>
          </a:xfrm>
        </p:spPr>
        <p:txBody>
          <a:bodyPr>
            <a:noAutofit/>
          </a:bodyPr>
          <a:lstStyle/>
          <a:p>
            <a:r>
              <a:rPr lang="en-GB" dirty="0">
                <a:latin typeface="Arial"/>
                <a:cs typeface="Arial"/>
              </a:rPr>
              <a:t>“…</a:t>
            </a:r>
            <a:r>
              <a:rPr lang="en-GB" b="1" dirty="0">
                <a:latin typeface="Arial"/>
                <a:cs typeface="Arial"/>
              </a:rPr>
              <a:t>I [was] able to rent a flat when I first arrived in 2013. I had to downsize to a room at the age of 30</a:t>
            </a:r>
            <a:r>
              <a:rPr lang="en-GB" dirty="0">
                <a:latin typeface="Arial"/>
                <a:cs typeface="Arial"/>
              </a:rPr>
              <a:t> six years ago. …Right now I am being evicted for the second time in 18 months</a:t>
            </a:r>
            <a:r>
              <a:rPr lang="en-GB" b="1" dirty="0">
                <a:latin typeface="Arial"/>
                <a:cs typeface="Arial"/>
              </a:rPr>
              <a:t> </a:t>
            </a:r>
            <a:r>
              <a:rPr lang="en-GB" dirty="0">
                <a:latin typeface="Arial"/>
                <a:cs typeface="Arial"/>
              </a:rPr>
              <a:t>on a whim of the landlord. …</a:t>
            </a:r>
            <a:r>
              <a:rPr lang="en-GB" b="1" dirty="0">
                <a:latin typeface="Arial"/>
                <a:cs typeface="Arial"/>
              </a:rPr>
              <a:t>I am fully employed, have been working for the NHS in the community </a:t>
            </a:r>
            <a:r>
              <a:rPr lang="en-GB" dirty="0">
                <a:latin typeface="Arial"/>
                <a:cs typeface="Arial"/>
              </a:rPr>
              <a:t>for the last 4 years….”</a:t>
            </a:r>
          </a:p>
          <a:p>
            <a:pPr algn="r"/>
            <a:r>
              <a:rPr lang="en-GB" dirty="0">
                <a:latin typeface="Arial"/>
                <a:cs typeface="Arial"/>
              </a:rPr>
              <a:t>(Female, Other ethnicity, £20-39K)</a:t>
            </a:r>
            <a:endParaRPr lang="en-US" dirty="0"/>
          </a:p>
        </p:txBody>
      </p:sp>
      <p:sp>
        <p:nvSpPr>
          <p:cNvPr id="24" name="Rounded Rectangular Callout 11">
            <a:extLst>
              <a:ext uri="{FF2B5EF4-FFF2-40B4-BE49-F238E27FC236}">
                <a16:creationId xmlns:a16="http://schemas.microsoft.com/office/drawing/2014/main" id="{02ADEEFC-FCAB-A9F1-5E43-661ECC1C5C59}"/>
              </a:ext>
              <a:ext uri="{C183D7F6-B498-43B3-948B-1728B52AA6E4}">
                <adec:decorative xmlns:adec="http://schemas.microsoft.com/office/drawing/2017/decorative" val="1"/>
              </a:ext>
            </a:extLst>
          </p:cNvPr>
          <p:cNvSpPr/>
          <p:nvPr/>
        </p:nvSpPr>
        <p:spPr>
          <a:xfrm>
            <a:off x="4961829" y="1741077"/>
            <a:ext cx="1911692" cy="817245"/>
          </a:xfrm>
          <a:prstGeom prst="wedgeRoundRectCallout">
            <a:avLst>
              <a:gd name="adj1" fmla="val -20833"/>
              <a:gd name="adj2" fmla="val 85094"/>
              <a:gd name="adj3" fmla="val 16667"/>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dirty="0">
              <a:latin typeface="Arial"/>
              <a:cs typeface="Arial"/>
            </a:endParaRPr>
          </a:p>
          <a:p>
            <a:endParaRPr lang="en-GB" sz="1400" dirty="0">
              <a:latin typeface="Arial"/>
              <a:cs typeface="Arial"/>
            </a:endParaRPr>
          </a:p>
          <a:p>
            <a:endParaRPr lang="en-GB" sz="1400" dirty="0">
              <a:latin typeface="Arial"/>
              <a:cs typeface="Arial"/>
            </a:endParaRPr>
          </a:p>
        </p:txBody>
      </p:sp>
      <p:sp>
        <p:nvSpPr>
          <p:cNvPr id="5" name="Text Placeholder 4">
            <a:extLst>
              <a:ext uri="{FF2B5EF4-FFF2-40B4-BE49-F238E27FC236}">
                <a16:creationId xmlns:a16="http://schemas.microsoft.com/office/drawing/2014/main" id="{CF684909-DA11-75D8-9580-C822A0932235}"/>
              </a:ext>
            </a:extLst>
          </p:cNvPr>
          <p:cNvSpPr>
            <a:spLocks noGrp="1"/>
          </p:cNvSpPr>
          <p:nvPr>
            <p:ph type="body" sz="quarter" idx="13"/>
          </p:nvPr>
        </p:nvSpPr>
        <p:spPr>
          <a:xfrm>
            <a:off x="4961829" y="1719802"/>
            <a:ext cx="1911692" cy="710184"/>
          </a:xfrm>
        </p:spPr>
        <p:txBody>
          <a:bodyPr>
            <a:noAutofit/>
          </a:bodyPr>
          <a:lstStyle/>
          <a:p>
            <a:pPr marL="0" indent="0">
              <a:lnSpc>
                <a:spcPct val="100000"/>
              </a:lnSpc>
              <a:buNone/>
            </a:pPr>
            <a:r>
              <a:rPr lang="en-GB" b="1" dirty="0">
                <a:latin typeface="Arial"/>
                <a:ea typeface="Calibri" panose="020F0502020204030204" pitchFamily="34" charset="0"/>
                <a:cs typeface="Arial"/>
              </a:rPr>
              <a:t>"</a:t>
            </a:r>
            <a:r>
              <a:rPr lang="en-GB" b="1" dirty="0">
                <a:effectLst/>
                <a:latin typeface="Arial"/>
                <a:ea typeface="Calibri" panose="020F0502020204030204" pitchFamily="34" charset="0"/>
                <a:cs typeface="Arial"/>
              </a:rPr>
              <a:t>Rent prices</a:t>
            </a:r>
            <a:r>
              <a:rPr lang="en-GB" dirty="0">
                <a:effectLst/>
                <a:latin typeface="Arial"/>
                <a:ea typeface="Calibri" panose="020F0502020204030204" pitchFamily="34" charset="0"/>
                <a:cs typeface="Arial"/>
              </a:rPr>
              <a:t> are extortionate</a:t>
            </a:r>
            <a:r>
              <a:rPr lang="en-GB" dirty="0">
                <a:latin typeface="Arial"/>
                <a:ea typeface="Calibri" panose="020F0502020204030204" pitchFamily="34" charset="0"/>
                <a:cs typeface="Arial"/>
              </a:rPr>
              <a:t>."</a:t>
            </a:r>
          </a:p>
          <a:p>
            <a:pPr marL="0" indent="0" algn="r">
              <a:lnSpc>
                <a:spcPct val="100000"/>
              </a:lnSpc>
              <a:buNone/>
            </a:pPr>
            <a:r>
              <a:rPr lang="en-GB" dirty="0">
                <a:latin typeface="Arial"/>
                <a:cs typeface="Arial"/>
              </a:rPr>
              <a:t>(White male, 16-24)</a:t>
            </a:r>
            <a:endParaRPr lang="en-US" dirty="0"/>
          </a:p>
        </p:txBody>
      </p:sp>
      <p:sp>
        <p:nvSpPr>
          <p:cNvPr id="22" name="Rounded Rectangular Callout 11">
            <a:extLst>
              <a:ext uri="{FF2B5EF4-FFF2-40B4-BE49-F238E27FC236}">
                <a16:creationId xmlns:a16="http://schemas.microsoft.com/office/drawing/2014/main" id="{BE103AEA-FB63-A260-B3A2-7D7DABC5FB82}"/>
              </a:ext>
              <a:ext uri="{C183D7F6-B498-43B3-948B-1728B52AA6E4}">
                <adec:decorative xmlns:adec="http://schemas.microsoft.com/office/drawing/2017/decorative" val="1"/>
              </a:ext>
            </a:extLst>
          </p:cNvPr>
          <p:cNvSpPr/>
          <p:nvPr/>
        </p:nvSpPr>
        <p:spPr>
          <a:xfrm>
            <a:off x="7769218" y="1410732"/>
            <a:ext cx="4266686" cy="1634490"/>
          </a:xfrm>
          <a:prstGeom prst="wedgeRoundRectCallout">
            <a:avLst/>
          </a:prstGeom>
          <a:solidFill>
            <a:schemeClr val="bg2"/>
          </a:solidFill>
        </p:spPr>
        <p:txBody>
          <a:bodyPr wrap="square" lIns="91440" tIns="45720" rIns="91440" bIns="45720" anchor="t">
            <a:spAutoFit/>
          </a:bodyPr>
          <a:lstStyle/>
          <a:p>
            <a:pPr defTabSz="914377">
              <a:defRPr/>
            </a:pPr>
            <a:endParaRPr lang="en-US" dirty="0">
              <a:latin typeface="Arial"/>
              <a:cs typeface="Calibri"/>
            </a:endParaRPr>
          </a:p>
          <a:p>
            <a:pPr defTabSz="914377">
              <a:defRPr/>
            </a:pPr>
            <a:endParaRPr lang="en-US" dirty="0">
              <a:latin typeface="Arial"/>
              <a:cs typeface="Calibri"/>
            </a:endParaRPr>
          </a:p>
          <a:p>
            <a:pPr defTabSz="914377">
              <a:defRPr/>
            </a:pPr>
            <a:endParaRPr lang="en-US" dirty="0">
              <a:latin typeface="Arial"/>
              <a:cs typeface="Calibri"/>
            </a:endParaRPr>
          </a:p>
          <a:p>
            <a:pPr defTabSz="914377">
              <a:defRPr/>
            </a:pPr>
            <a:endParaRPr lang="en-US" dirty="0">
              <a:latin typeface="Arial"/>
              <a:cs typeface="Calibri"/>
            </a:endParaRPr>
          </a:p>
          <a:p>
            <a:pPr defTabSz="914377">
              <a:defRPr/>
            </a:pPr>
            <a:endParaRPr lang="en-US" dirty="0">
              <a:latin typeface="Arial"/>
              <a:cs typeface="Calibri"/>
            </a:endParaRPr>
          </a:p>
        </p:txBody>
      </p:sp>
      <p:sp>
        <p:nvSpPr>
          <p:cNvPr id="6" name="Text Placeholder 5">
            <a:extLst>
              <a:ext uri="{FF2B5EF4-FFF2-40B4-BE49-F238E27FC236}">
                <a16:creationId xmlns:a16="http://schemas.microsoft.com/office/drawing/2014/main" id="{867DA945-4297-4012-1C9B-00B4479ABC65}"/>
              </a:ext>
            </a:extLst>
          </p:cNvPr>
          <p:cNvSpPr>
            <a:spLocks noGrp="1"/>
          </p:cNvSpPr>
          <p:nvPr>
            <p:ph type="body" sz="quarter" idx="14"/>
          </p:nvPr>
        </p:nvSpPr>
        <p:spPr>
          <a:xfrm>
            <a:off x="7878458" y="1413394"/>
            <a:ext cx="4085517" cy="1685358"/>
          </a:xfrm>
        </p:spPr>
        <p:txBody>
          <a:bodyPr>
            <a:noAutofit/>
          </a:bodyPr>
          <a:lstStyle/>
          <a:p>
            <a:pPr marL="0" indent="0">
              <a:lnSpc>
                <a:spcPct val="100000"/>
              </a:lnSpc>
              <a:buNone/>
            </a:pPr>
            <a:r>
              <a:rPr lang="en-GB" dirty="0">
                <a:latin typeface="Arial"/>
                <a:ea typeface="+mn-lt"/>
                <a:cs typeface="+mn-lt"/>
              </a:rPr>
              <a:t>"Islington housing is </a:t>
            </a:r>
            <a:r>
              <a:rPr lang="en-GB" b="1" dirty="0">
                <a:latin typeface="Arial"/>
                <a:ea typeface="+mn-lt"/>
                <a:cs typeface="+mn-lt"/>
              </a:rPr>
              <a:t>no longer affordable for “normal” people</a:t>
            </a:r>
            <a:r>
              <a:rPr lang="en-GB" dirty="0">
                <a:latin typeface="Arial"/>
                <a:ea typeface="+mn-lt"/>
                <a:cs typeface="+mn-lt"/>
              </a:rPr>
              <a:t>. It’s become ridiculously expensive and only affordable to the elite. </a:t>
            </a:r>
            <a:r>
              <a:rPr lang="en-GB" b="1" dirty="0">
                <a:latin typeface="Arial"/>
                <a:ea typeface="+mn-lt"/>
                <a:cs typeface="+mn-lt"/>
              </a:rPr>
              <a:t>Even if your parents own their own home, it’s still not enough for children to buy in Islington</a:t>
            </a:r>
            <a:r>
              <a:rPr lang="en-GB" dirty="0">
                <a:latin typeface="Arial"/>
                <a:ea typeface="+mn-lt"/>
                <a:cs typeface="+mn-lt"/>
              </a:rPr>
              <a:t>. ...I do not think I’ll be able to afford to live in Islington once my parents sell our home."</a:t>
            </a:r>
            <a:endParaRPr lang="en-US" dirty="0"/>
          </a:p>
        </p:txBody>
      </p:sp>
      <p:sp>
        <p:nvSpPr>
          <p:cNvPr id="26" name="Rounded Rectangular Callout 11">
            <a:extLst>
              <a:ext uri="{FF2B5EF4-FFF2-40B4-BE49-F238E27FC236}">
                <a16:creationId xmlns:a16="http://schemas.microsoft.com/office/drawing/2014/main" id="{B87D91B0-327F-1ABF-8E0D-261B8E5DDD5C}"/>
              </a:ext>
              <a:ext uri="{C183D7F6-B498-43B3-948B-1728B52AA6E4}">
                <adec:decorative xmlns:adec="http://schemas.microsoft.com/office/drawing/2017/decorative" val="1"/>
              </a:ext>
            </a:extLst>
          </p:cNvPr>
          <p:cNvSpPr/>
          <p:nvPr/>
        </p:nvSpPr>
        <p:spPr>
          <a:xfrm>
            <a:off x="4741949" y="3125997"/>
            <a:ext cx="2928920" cy="817245"/>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p:txBody>
      </p:sp>
      <p:sp>
        <p:nvSpPr>
          <p:cNvPr id="8" name="Text Placeholder 7">
            <a:extLst>
              <a:ext uri="{FF2B5EF4-FFF2-40B4-BE49-F238E27FC236}">
                <a16:creationId xmlns:a16="http://schemas.microsoft.com/office/drawing/2014/main" id="{AE2BB9E2-8C13-85D2-A214-E8847318B482}"/>
              </a:ext>
            </a:extLst>
          </p:cNvPr>
          <p:cNvSpPr>
            <a:spLocks noGrp="1"/>
          </p:cNvSpPr>
          <p:nvPr>
            <p:ph type="body" sz="quarter" idx="15"/>
          </p:nvPr>
        </p:nvSpPr>
        <p:spPr>
          <a:xfrm>
            <a:off x="4768352" y="3091200"/>
            <a:ext cx="2863459" cy="793674"/>
          </a:xfrm>
        </p:spPr>
        <p:txBody>
          <a:bodyPr>
            <a:noAutofit/>
          </a:bodyPr>
          <a:lstStyle/>
          <a:p>
            <a:pPr marL="0" indent="0" defTabSz="914377">
              <a:lnSpc>
                <a:spcPct val="100000"/>
              </a:lnSpc>
              <a:buNone/>
              <a:defRPr/>
            </a:pPr>
            <a:r>
              <a:rPr lang="en-GB" dirty="0">
                <a:latin typeface="Arial"/>
                <a:cs typeface="Arial"/>
              </a:rPr>
              <a:t>"</a:t>
            </a:r>
            <a:r>
              <a:rPr lang="en-GB" b="1" dirty="0">
                <a:latin typeface="Arial"/>
                <a:cs typeface="Arial"/>
              </a:rPr>
              <a:t>Affordable housing</a:t>
            </a:r>
            <a:r>
              <a:rPr lang="en-GB" dirty="0">
                <a:latin typeface="Arial"/>
                <a:cs typeface="Arial"/>
              </a:rPr>
              <a:t> that goes to locals not the rich."</a:t>
            </a:r>
            <a:endParaRPr lang="en-US" dirty="0">
              <a:cs typeface="Calibri"/>
            </a:endParaRPr>
          </a:p>
          <a:p>
            <a:pPr marL="0" indent="0" algn="r" defTabSz="914377">
              <a:lnSpc>
                <a:spcPct val="100000"/>
              </a:lnSpc>
              <a:buNone/>
              <a:defRPr/>
            </a:pPr>
            <a:r>
              <a:rPr lang="en-GB" dirty="0">
                <a:latin typeface="Arial"/>
                <a:cs typeface="Arial"/>
              </a:rPr>
              <a:t>(Secondary school SEN student)</a:t>
            </a:r>
          </a:p>
        </p:txBody>
      </p:sp>
      <p:sp>
        <p:nvSpPr>
          <p:cNvPr id="23" name="Rounded Rectangular Callout 11">
            <a:extLst>
              <a:ext uri="{FF2B5EF4-FFF2-40B4-BE49-F238E27FC236}">
                <a16:creationId xmlns:a16="http://schemas.microsoft.com/office/drawing/2014/main" id="{4C40F2C9-AA43-ECAD-CFEB-46DFE3AC05B3}"/>
              </a:ext>
              <a:ext uri="{C183D7F6-B498-43B3-948B-1728B52AA6E4}">
                <adec:decorative xmlns:adec="http://schemas.microsoft.com/office/drawing/2017/decorative" val="1"/>
              </a:ext>
            </a:extLst>
          </p:cNvPr>
          <p:cNvSpPr/>
          <p:nvPr/>
        </p:nvSpPr>
        <p:spPr>
          <a:xfrm>
            <a:off x="189219" y="3952143"/>
            <a:ext cx="3301644" cy="1770698"/>
          </a:xfrm>
          <a:prstGeom prst="wedgeRoundRectCallout">
            <a:avLst/>
          </a:prstGeom>
          <a:solidFill>
            <a:schemeClr val="bg2"/>
          </a:solidFill>
        </p:spPr>
        <p:txBody>
          <a:bodyPr wrap="square" lIns="91440" tIns="45720" rIns="91440" bIns="45720" anchor="t">
            <a:spAutoFit/>
          </a:bodyPr>
          <a:lstStyle/>
          <a:p>
            <a:pPr defTabSz="914377">
              <a:defRPr/>
            </a:pPr>
            <a:endParaRPr lang="en-US" sz="1400" dirty="0">
              <a:latin typeface="Arial"/>
              <a:ea typeface="+mn-lt"/>
              <a:cs typeface="+mn-lt"/>
            </a:endParaRPr>
          </a:p>
          <a:p>
            <a:pPr defTabSz="914377">
              <a:defRPr/>
            </a:pPr>
            <a:endParaRPr lang="en-US" sz="1400" dirty="0">
              <a:latin typeface="Arial"/>
              <a:ea typeface="+mn-lt"/>
              <a:cs typeface="+mn-lt"/>
            </a:endParaRPr>
          </a:p>
          <a:p>
            <a:pPr defTabSz="914377">
              <a:defRPr/>
            </a:pPr>
            <a:endParaRPr lang="en-US" sz="1400" dirty="0">
              <a:latin typeface="Arial"/>
              <a:ea typeface="+mn-lt"/>
              <a:cs typeface="+mn-lt"/>
            </a:endParaRPr>
          </a:p>
          <a:p>
            <a:pPr defTabSz="914377">
              <a:defRPr/>
            </a:pPr>
            <a:endParaRPr lang="en-US" sz="1400" dirty="0">
              <a:latin typeface="Arial"/>
              <a:ea typeface="+mn-lt"/>
              <a:cs typeface="+mn-lt"/>
            </a:endParaRPr>
          </a:p>
          <a:p>
            <a:pPr defTabSz="914377">
              <a:defRPr/>
            </a:pPr>
            <a:endParaRPr lang="en-US" sz="1400" dirty="0">
              <a:latin typeface="Arial"/>
              <a:ea typeface="+mn-lt"/>
              <a:cs typeface="+mn-lt"/>
            </a:endParaRPr>
          </a:p>
          <a:p>
            <a:pPr defTabSz="914377">
              <a:defRPr/>
            </a:pPr>
            <a:endParaRPr lang="en-US" sz="1400" dirty="0">
              <a:latin typeface="Arial"/>
              <a:ea typeface="+mn-lt"/>
              <a:cs typeface="+mn-lt"/>
            </a:endParaRPr>
          </a:p>
          <a:p>
            <a:pPr defTabSz="914377">
              <a:defRPr/>
            </a:pPr>
            <a:endParaRPr lang="en-US" sz="1400" dirty="0">
              <a:latin typeface="Arial"/>
              <a:ea typeface="+mn-lt"/>
              <a:cs typeface="+mn-lt"/>
            </a:endParaRPr>
          </a:p>
        </p:txBody>
      </p:sp>
      <p:sp>
        <p:nvSpPr>
          <p:cNvPr id="10" name="Text Placeholder 9">
            <a:extLst>
              <a:ext uri="{FF2B5EF4-FFF2-40B4-BE49-F238E27FC236}">
                <a16:creationId xmlns:a16="http://schemas.microsoft.com/office/drawing/2014/main" id="{2706AB6C-C0BD-2052-140D-D6DD13A14711}"/>
              </a:ext>
            </a:extLst>
          </p:cNvPr>
          <p:cNvSpPr>
            <a:spLocks noGrp="1"/>
          </p:cNvSpPr>
          <p:nvPr>
            <p:ph type="body" sz="quarter" idx="17"/>
          </p:nvPr>
        </p:nvSpPr>
        <p:spPr>
          <a:xfrm>
            <a:off x="228705" y="3981402"/>
            <a:ext cx="3271886" cy="1659326"/>
          </a:xfrm>
        </p:spPr>
        <p:txBody>
          <a:bodyPr>
            <a:noAutofit/>
          </a:bodyPr>
          <a:lstStyle/>
          <a:p>
            <a:pPr marL="0" indent="0" defTabSz="914377">
              <a:lnSpc>
                <a:spcPct val="100000"/>
              </a:lnSpc>
              <a:buNone/>
              <a:defRPr/>
            </a:pPr>
            <a:r>
              <a:rPr lang="en-US" dirty="0">
                <a:latin typeface="Arial"/>
                <a:ea typeface="+mn-lt"/>
                <a:cs typeface="+mn-lt"/>
              </a:rPr>
              <a:t>"Islington is very </a:t>
            </a:r>
            <a:r>
              <a:rPr lang="en-US" b="1" dirty="0">
                <a:latin typeface="Arial"/>
                <a:ea typeface="+mn-lt"/>
                <a:cs typeface="+mn-lt"/>
              </a:rPr>
              <a:t>polarized</a:t>
            </a:r>
            <a:r>
              <a:rPr lang="en-US" dirty="0">
                <a:latin typeface="Arial"/>
                <a:ea typeface="+mn-lt"/>
                <a:cs typeface="+mn-lt"/>
              </a:rPr>
              <a:t> between the very wealthy and poor. </a:t>
            </a:r>
            <a:r>
              <a:rPr lang="en-US" b="1" dirty="0">
                <a:latin typeface="Arial"/>
                <a:ea typeface="+mn-lt"/>
                <a:cs typeface="+mn-lt"/>
              </a:rPr>
              <a:t>Those in the middle (for example, teachers) are being squeezed out</a:t>
            </a:r>
            <a:r>
              <a:rPr lang="en-US" dirty="0">
                <a:latin typeface="Arial"/>
                <a:ea typeface="+mn-lt"/>
                <a:cs typeface="+mn-lt"/>
              </a:rPr>
              <a:t>, not being eligible for social housing or able to pay for private housing."</a:t>
            </a:r>
            <a:endParaRPr lang="en-US" dirty="0">
              <a:latin typeface="Arial"/>
              <a:cs typeface="Arial"/>
            </a:endParaRPr>
          </a:p>
          <a:p>
            <a:pPr marL="0" indent="0" algn="r" defTabSz="914377">
              <a:lnSpc>
                <a:spcPct val="100000"/>
              </a:lnSpc>
              <a:spcAft>
                <a:spcPts val="600"/>
              </a:spcAft>
              <a:buNone/>
              <a:defRPr/>
            </a:pPr>
            <a:r>
              <a:rPr lang="en-GB" dirty="0">
                <a:latin typeface="Arial"/>
                <a:ea typeface="+mn-lt"/>
                <a:cs typeface="+mn-lt"/>
              </a:rPr>
              <a:t>(Male, 65+, White, £60-99K) </a:t>
            </a:r>
            <a:endParaRPr lang="en-US" dirty="0">
              <a:latin typeface="Arial"/>
              <a:ea typeface="+mn-lt"/>
              <a:cs typeface="+mn-lt"/>
            </a:endParaRPr>
          </a:p>
        </p:txBody>
      </p:sp>
      <p:sp>
        <p:nvSpPr>
          <p:cNvPr id="25" name="Rounded Rectangular Callout 11">
            <a:extLst>
              <a:ext uri="{FF2B5EF4-FFF2-40B4-BE49-F238E27FC236}">
                <a16:creationId xmlns:a16="http://schemas.microsoft.com/office/drawing/2014/main" id="{2F29F033-254F-5C5C-E471-669623222D43}"/>
              </a:ext>
              <a:ext uri="{C183D7F6-B498-43B3-948B-1728B52AA6E4}">
                <adec:decorative xmlns:adec="http://schemas.microsoft.com/office/drawing/2017/decorative" val="1"/>
              </a:ext>
            </a:extLst>
          </p:cNvPr>
          <p:cNvSpPr/>
          <p:nvPr/>
        </p:nvSpPr>
        <p:spPr>
          <a:xfrm>
            <a:off x="3772457" y="4190507"/>
            <a:ext cx="3444625" cy="1532334"/>
          </a:xfrm>
          <a:prstGeom prst="wedgeRoundRectCallout">
            <a:avLst/>
          </a:prstGeom>
          <a:solidFill>
            <a:schemeClr val="bg2"/>
          </a:solidFill>
        </p:spPr>
        <p:txBody>
          <a:bodyPr wrap="square" lIns="91440" tIns="45720" rIns="91440" bIns="4572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p:txBody>
      </p:sp>
      <p:sp>
        <p:nvSpPr>
          <p:cNvPr id="9" name="Text Placeholder 8">
            <a:extLst>
              <a:ext uri="{FF2B5EF4-FFF2-40B4-BE49-F238E27FC236}">
                <a16:creationId xmlns:a16="http://schemas.microsoft.com/office/drawing/2014/main" id="{31F52A68-565A-5D3A-39E2-40E54278D6FC}"/>
              </a:ext>
            </a:extLst>
          </p:cNvPr>
          <p:cNvSpPr>
            <a:spLocks noGrp="1"/>
          </p:cNvSpPr>
          <p:nvPr>
            <p:ph type="body" sz="quarter" idx="16"/>
          </p:nvPr>
        </p:nvSpPr>
        <p:spPr>
          <a:xfrm>
            <a:off x="3870997" y="4240805"/>
            <a:ext cx="3275237" cy="1532334"/>
          </a:xfrm>
        </p:spPr>
        <p:txBody>
          <a:bodyPr>
            <a:noAutofit/>
          </a:bodyPr>
          <a:lstStyle/>
          <a:p>
            <a:pPr marL="0" indent="0" defTabSz="914377">
              <a:lnSpc>
                <a:spcPct val="100000"/>
              </a:lnSpc>
              <a:buNone/>
              <a:defRPr/>
            </a:pPr>
            <a:r>
              <a:rPr lang="en-GB" dirty="0">
                <a:latin typeface="Arial"/>
                <a:cs typeface="Arial"/>
              </a:rPr>
              <a:t>"The </a:t>
            </a:r>
            <a:r>
              <a:rPr lang="en-GB" b="1" dirty="0">
                <a:latin typeface="Arial"/>
                <a:cs typeface="Arial"/>
              </a:rPr>
              <a:t>prices of the houses are very expensive</a:t>
            </a:r>
            <a:r>
              <a:rPr lang="en-GB" dirty="0">
                <a:latin typeface="Arial"/>
                <a:cs typeface="Arial"/>
              </a:rPr>
              <a:t>. I think they can encourage people to lower the prices, so people can buy more houses and live in London more." </a:t>
            </a:r>
            <a:endParaRPr lang="en-US" dirty="0">
              <a:latin typeface="Arial"/>
              <a:cs typeface="Arial"/>
            </a:endParaRPr>
          </a:p>
          <a:p>
            <a:pPr marL="0" indent="0" algn="r" defTabSz="914377">
              <a:lnSpc>
                <a:spcPct val="100000"/>
              </a:lnSpc>
              <a:buNone/>
              <a:defRPr/>
            </a:pPr>
            <a:r>
              <a:rPr lang="en-GB" dirty="0">
                <a:latin typeface="Arial"/>
                <a:cs typeface="Arial"/>
              </a:rPr>
              <a:t>(Secondary school SEN student)</a:t>
            </a:r>
            <a:endParaRPr lang="en-US" dirty="0"/>
          </a:p>
        </p:txBody>
      </p:sp>
      <p:sp>
        <p:nvSpPr>
          <p:cNvPr id="20" name="Rounded Rectangular Callout 11">
            <a:extLst>
              <a:ext uri="{FF2B5EF4-FFF2-40B4-BE49-F238E27FC236}">
                <a16:creationId xmlns:a16="http://schemas.microsoft.com/office/drawing/2014/main" id="{CB364B9D-8424-2F9F-67F1-462A3F2B438A}"/>
              </a:ext>
              <a:ext uri="{C183D7F6-B498-43B3-948B-1728B52AA6E4}">
                <adec:decorative xmlns:adec="http://schemas.microsoft.com/office/drawing/2017/decorative" val="1"/>
              </a:ext>
            </a:extLst>
          </p:cNvPr>
          <p:cNvSpPr/>
          <p:nvPr/>
        </p:nvSpPr>
        <p:spPr>
          <a:xfrm>
            <a:off x="7627581" y="3947848"/>
            <a:ext cx="4028320" cy="1770698"/>
          </a:xfrm>
          <a:prstGeom prst="wedgeRoundRectCallout">
            <a:avLst/>
          </a:prstGeom>
          <a:solidFill>
            <a:schemeClr val="bg2"/>
          </a:solidFill>
        </p:spPr>
        <p:txBody>
          <a:bodyPr wrap="square" lIns="91440" tIns="45720" rIns="91440" bIns="45720" anchor="t">
            <a:spAutoFit/>
          </a:bodyPr>
          <a:lstStyle/>
          <a:p>
            <a:pPr defTabSz="914377">
              <a:defRPr/>
            </a:pPr>
            <a:endParaRPr lang="en-US" sz="1400" dirty="0">
              <a:latin typeface="Arial"/>
              <a:cs typeface="Calibri"/>
            </a:endParaRPr>
          </a:p>
          <a:p>
            <a:pPr defTabSz="914377">
              <a:defRPr/>
            </a:pPr>
            <a:endParaRPr lang="en-US" sz="1400" dirty="0">
              <a:latin typeface="Arial"/>
              <a:cs typeface="Calibri"/>
            </a:endParaRPr>
          </a:p>
          <a:p>
            <a:pPr defTabSz="914377">
              <a:defRPr/>
            </a:pPr>
            <a:endParaRPr lang="en-US" sz="1400" dirty="0">
              <a:latin typeface="Arial"/>
              <a:cs typeface="Calibri"/>
            </a:endParaRPr>
          </a:p>
          <a:p>
            <a:pPr defTabSz="914377">
              <a:defRPr/>
            </a:pPr>
            <a:endParaRPr lang="en-US" sz="1400" dirty="0">
              <a:latin typeface="Arial"/>
              <a:cs typeface="Calibri"/>
            </a:endParaRPr>
          </a:p>
          <a:p>
            <a:pPr defTabSz="914377">
              <a:defRPr/>
            </a:pPr>
            <a:endParaRPr lang="en-US" sz="1400" dirty="0">
              <a:latin typeface="Arial"/>
              <a:cs typeface="Calibri"/>
            </a:endParaRPr>
          </a:p>
          <a:p>
            <a:pPr defTabSz="914377">
              <a:defRPr/>
            </a:pPr>
            <a:endParaRPr lang="en-US" sz="1400" dirty="0">
              <a:latin typeface="Arial"/>
              <a:cs typeface="Calibri"/>
            </a:endParaRPr>
          </a:p>
          <a:p>
            <a:pPr defTabSz="914377">
              <a:defRPr/>
            </a:pPr>
            <a:endParaRPr lang="en-US" sz="1400" dirty="0">
              <a:latin typeface="Arial"/>
              <a:cs typeface="Calibri"/>
            </a:endParaRPr>
          </a:p>
        </p:txBody>
      </p:sp>
      <p:sp>
        <p:nvSpPr>
          <p:cNvPr id="11" name="Text Placeholder 10">
            <a:extLst>
              <a:ext uri="{FF2B5EF4-FFF2-40B4-BE49-F238E27FC236}">
                <a16:creationId xmlns:a16="http://schemas.microsoft.com/office/drawing/2014/main" id="{24053075-A03A-1A5A-E38F-321D0B982DF1}"/>
              </a:ext>
            </a:extLst>
          </p:cNvPr>
          <p:cNvSpPr>
            <a:spLocks noGrp="1"/>
          </p:cNvSpPr>
          <p:nvPr>
            <p:ph type="body" sz="quarter" idx="18"/>
          </p:nvPr>
        </p:nvSpPr>
        <p:spPr>
          <a:xfrm>
            <a:off x="7734823" y="4007312"/>
            <a:ext cx="3844264" cy="1609618"/>
          </a:xfrm>
        </p:spPr>
        <p:txBody>
          <a:bodyPr>
            <a:noAutofit/>
          </a:bodyPr>
          <a:lstStyle/>
          <a:p>
            <a:pPr marL="0" indent="0" defTabSz="914377">
              <a:lnSpc>
                <a:spcPct val="100000"/>
              </a:lnSpc>
              <a:buNone/>
              <a:defRPr/>
            </a:pPr>
            <a:r>
              <a:rPr lang="en-GB" dirty="0">
                <a:latin typeface="Arial"/>
                <a:ea typeface="+mn-lt"/>
                <a:cs typeface="+mn-lt"/>
              </a:rPr>
              <a:t>"I like the area well enough, but the </a:t>
            </a:r>
            <a:r>
              <a:rPr lang="en-GB" b="1" dirty="0">
                <a:latin typeface="Arial"/>
                <a:ea typeface="+mn-lt"/>
                <a:cs typeface="+mn-lt"/>
              </a:rPr>
              <a:t>rent is so high</a:t>
            </a:r>
            <a:r>
              <a:rPr lang="en-GB" dirty="0">
                <a:latin typeface="Arial"/>
                <a:ea typeface="+mn-lt"/>
                <a:cs typeface="+mn-lt"/>
              </a:rPr>
              <a:t> </a:t>
            </a:r>
            <a:r>
              <a:rPr lang="en-GB" b="1" dirty="0">
                <a:latin typeface="Arial"/>
                <a:ea typeface="+mn-lt"/>
                <a:cs typeface="+mn-lt"/>
              </a:rPr>
              <a:t>for such tiny spaces. </a:t>
            </a:r>
            <a:r>
              <a:rPr lang="en-GB" dirty="0">
                <a:latin typeface="Arial"/>
                <a:ea typeface="+mn-lt"/>
                <a:cs typeface="+mn-lt"/>
              </a:rPr>
              <a:t>My partner and I were dealing with this ok when we were at the office every day, but now ...we’re stuck in our tiny apartment working from home with no extra budget to move it’s miserable." </a:t>
            </a:r>
            <a:endParaRPr lang="en-US" dirty="0">
              <a:latin typeface="Arial"/>
              <a:ea typeface="+mn-lt"/>
              <a:cs typeface="+mn-lt"/>
            </a:endParaRPr>
          </a:p>
          <a:p>
            <a:pPr marL="0" indent="0" algn="r" defTabSz="914377">
              <a:lnSpc>
                <a:spcPct val="100000"/>
              </a:lnSpc>
              <a:buNone/>
              <a:defRPr/>
            </a:pPr>
            <a:r>
              <a:rPr lang="en-GB" dirty="0">
                <a:latin typeface="Arial"/>
                <a:ea typeface="+mn-lt"/>
                <a:cs typeface="+mn-lt"/>
              </a:rPr>
              <a:t>(White, £40-59K)</a:t>
            </a:r>
            <a:endParaRPr lang="en-US" dirty="0">
              <a:latin typeface="Arial"/>
              <a:cs typeface="Calibri"/>
            </a:endParaRPr>
          </a:p>
        </p:txBody>
      </p:sp>
    </p:spTree>
    <p:extLst>
      <p:ext uri="{BB962C8B-B14F-4D97-AF65-F5344CB8AC3E}">
        <p14:creationId xmlns:p14="http://schemas.microsoft.com/office/powerpoint/2010/main" val="3076014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30143-3CFB-8ED1-488E-11D5B8E10DD7}"/>
              </a:ext>
            </a:extLst>
          </p:cNvPr>
          <p:cNvSpPr>
            <a:spLocks noGrp="1"/>
          </p:cNvSpPr>
          <p:nvPr>
            <p:ph type="title"/>
          </p:nvPr>
        </p:nvSpPr>
        <p:spPr/>
        <p:txBody>
          <a:bodyPr>
            <a:noAutofit/>
          </a:bodyPr>
          <a:lstStyle/>
          <a:p>
            <a:r>
              <a:rPr lang="en-GB" sz="2400" b="1" dirty="0">
                <a:solidFill>
                  <a:srgbClr val="E51F23"/>
                </a:solidFill>
                <a:latin typeface="Arial"/>
                <a:cs typeface="Arial"/>
              </a:rPr>
              <a:t>Housing: Current social housing stock is perceived to be inadequate</a:t>
            </a:r>
            <a:endParaRPr lang="en-US" sz="2400" b="1" dirty="0"/>
          </a:p>
        </p:txBody>
      </p:sp>
      <p:pic>
        <p:nvPicPr>
          <p:cNvPr id="27" name="Picture Placeholder 26">
            <a:extLst>
              <a:ext uri="{FF2B5EF4-FFF2-40B4-BE49-F238E27FC236}">
                <a16:creationId xmlns:a16="http://schemas.microsoft.com/office/drawing/2014/main" id="{9E059FEA-18B4-D406-46B8-12FC5FFF3373}"/>
              </a:ext>
              <a:ext uri="{C183D7F6-B498-43B3-948B-1728B52AA6E4}">
                <adec:decorative xmlns:adec="http://schemas.microsoft.com/office/drawing/2017/decorative" val="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8921" r="8921"/>
          <a:stretch>
            <a:fillRect/>
          </a:stretch>
        </p:blipFill>
        <p:spPr>
          <a:xfrm>
            <a:off x="11224997" y="78340"/>
            <a:ext cx="748794" cy="911414"/>
          </a:xfrm>
        </p:spPr>
      </p:pic>
      <p:sp>
        <p:nvSpPr>
          <p:cNvPr id="3" name="Text Placeholder 2">
            <a:extLst>
              <a:ext uri="{FF2B5EF4-FFF2-40B4-BE49-F238E27FC236}">
                <a16:creationId xmlns:a16="http://schemas.microsoft.com/office/drawing/2014/main" id="{5BCFB340-4C8B-57B9-5C3C-ABB14E89B2DF}"/>
              </a:ext>
            </a:extLst>
          </p:cNvPr>
          <p:cNvSpPr>
            <a:spLocks noGrp="1"/>
          </p:cNvSpPr>
          <p:nvPr>
            <p:ph type="body" sz="quarter" idx="10"/>
          </p:nvPr>
        </p:nvSpPr>
        <p:spPr>
          <a:xfrm>
            <a:off x="338328" y="914400"/>
            <a:ext cx="11002220" cy="1440885"/>
          </a:xfrm>
        </p:spPr>
        <p:txBody>
          <a:bodyPr numCol="2" spcCol="640080">
            <a:normAutofit lnSpcReduction="10000"/>
          </a:bodyPr>
          <a:lstStyle/>
          <a:p>
            <a:pPr>
              <a:spcAft>
                <a:spcPts val="2400"/>
              </a:spcAft>
            </a:pPr>
            <a:r>
              <a:rPr lang="en-GB" sz="1600" dirty="0">
                <a:latin typeface="Arial" panose="020B0604020202020204" pitchFamily="34" charset="0"/>
                <a:cs typeface="Arial" panose="020B0604020202020204" pitchFamily="34" charset="0"/>
              </a:rPr>
              <a:t>The </a:t>
            </a:r>
            <a:r>
              <a:rPr lang="en-GB" sz="1600" b="1" dirty="0">
                <a:latin typeface="Arial" panose="020B0604020202020204" pitchFamily="34" charset="0"/>
                <a:cs typeface="Arial" panose="020B0604020202020204" pitchFamily="34" charset="0"/>
              </a:rPr>
              <a:t>need for more housing</a:t>
            </a:r>
            <a:r>
              <a:rPr lang="en-GB" sz="1600" dirty="0">
                <a:latin typeface="Arial" panose="020B0604020202020204" pitchFamily="34" charset="0"/>
                <a:cs typeface="Arial" panose="020B0604020202020204" pitchFamily="34" charset="0"/>
              </a:rPr>
              <a:t> was a recurring theme, although some respondents expressed dissatisfaction that additional housing is being built, which was perceived to contribute to borough overcrowding and depletion of green spaces.</a:t>
            </a:r>
          </a:p>
          <a:p>
            <a:r>
              <a:rPr lang="en-GB" sz="1600" dirty="0">
                <a:latin typeface="Arial" panose="020B0604020202020204" pitchFamily="34" charset="0"/>
                <a:cs typeface="Arial" panose="020B0604020202020204" pitchFamily="34" charset="0"/>
              </a:rPr>
              <a:t>Respondents living in council housing commonly expressed concerns about the quality and timeliness of </a:t>
            </a:r>
            <a:r>
              <a:rPr lang="en-GB" sz="1600" b="1" dirty="0">
                <a:latin typeface="Arial" panose="020B0604020202020204" pitchFamily="34" charset="0"/>
                <a:cs typeface="Arial" panose="020B0604020202020204" pitchFamily="34" charset="0"/>
              </a:rPr>
              <a:t>maintenance and repairs</a:t>
            </a:r>
            <a:r>
              <a:rPr lang="en-GB" sz="1600" dirty="0">
                <a:latin typeface="Arial" panose="020B0604020202020204" pitchFamily="34" charset="0"/>
                <a:cs typeface="Arial" panose="020B0604020202020204" pitchFamily="34" charset="0"/>
              </a:rPr>
              <a:t>, housing </a:t>
            </a:r>
            <a:r>
              <a:rPr lang="en-GB" sz="1600" b="1" dirty="0">
                <a:latin typeface="Arial" panose="020B0604020202020204" pitchFamily="34" charset="0"/>
                <a:cs typeface="Arial" panose="020B0604020202020204" pitchFamily="34" charset="0"/>
              </a:rPr>
              <a:t>allocation policies</a:t>
            </a:r>
            <a:r>
              <a:rPr lang="en-GB" sz="1600" dirty="0">
                <a:latin typeface="Arial" panose="020B0604020202020204" pitchFamily="34" charset="0"/>
                <a:cs typeface="Arial" panose="020B0604020202020204" pitchFamily="34" charset="0"/>
              </a:rPr>
              <a:t> and long waiting lists.  Some criticized council housing as "handouts" and the perceived prioritization of migrants over local residents.</a:t>
            </a:r>
            <a:endParaRPr lang="en-US" sz="1600"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F54AA07A-05EB-6C5A-0496-937E2B0CDF93}"/>
              </a:ext>
              <a:ext uri="{C183D7F6-B498-43B3-948B-1728B52AA6E4}">
                <adec:decorative xmlns:adec="http://schemas.microsoft.com/office/drawing/2017/decorative" val="1"/>
              </a:ext>
            </a:extLst>
          </p:cNvPr>
          <p:cNvCxnSpPr/>
          <p:nvPr/>
        </p:nvCxnSpPr>
        <p:spPr>
          <a:xfrm>
            <a:off x="5689653" y="914402"/>
            <a:ext cx="0" cy="13533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ounded Rectangular Callout 11">
            <a:extLst>
              <a:ext uri="{FF2B5EF4-FFF2-40B4-BE49-F238E27FC236}">
                <a16:creationId xmlns:a16="http://schemas.microsoft.com/office/drawing/2014/main" id="{C9F08A2D-27BC-4F70-1616-5A3539A19C1F}"/>
              </a:ext>
              <a:ext uri="{C183D7F6-B498-43B3-948B-1728B52AA6E4}">
                <adec:decorative xmlns:adec="http://schemas.microsoft.com/office/drawing/2017/decorative" val="1"/>
              </a:ext>
            </a:extLst>
          </p:cNvPr>
          <p:cNvSpPr/>
          <p:nvPr/>
        </p:nvSpPr>
        <p:spPr>
          <a:xfrm>
            <a:off x="326372" y="2781012"/>
            <a:ext cx="1709671" cy="1293971"/>
          </a:xfrm>
          <a:prstGeom prst="wedgeRoundRectCallout">
            <a:avLst>
              <a:gd name="adj1" fmla="val -37021"/>
              <a:gd name="adj2" fmla="val 58825"/>
              <a:gd name="adj3" fmla="val 16667"/>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
        <p:nvSpPr>
          <p:cNvPr id="11" name="Text Placeholder 10">
            <a:extLst>
              <a:ext uri="{FF2B5EF4-FFF2-40B4-BE49-F238E27FC236}">
                <a16:creationId xmlns:a16="http://schemas.microsoft.com/office/drawing/2014/main" id="{A1BABAC0-13B9-C3A5-91A4-89F730393F12}"/>
              </a:ext>
            </a:extLst>
          </p:cNvPr>
          <p:cNvSpPr>
            <a:spLocks noGrp="1"/>
          </p:cNvSpPr>
          <p:nvPr>
            <p:ph type="body" sz="quarter" idx="11"/>
          </p:nvPr>
        </p:nvSpPr>
        <p:spPr>
          <a:xfrm>
            <a:off x="378084" y="2845060"/>
            <a:ext cx="1490474" cy="1041140"/>
          </a:xfrm>
        </p:spPr>
        <p:txBody>
          <a:bodyPr>
            <a:noAutofit/>
          </a:bodyPr>
          <a:lstStyle/>
          <a:p>
            <a:r>
              <a:rPr lang="en-GB" dirty="0">
                <a:latin typeface="Arial"/>
                <a:cs typeface="Arial"/>
              </a:rPr>
              <a:t>“No private property developments. </a:t>
            </a:r>
            <a:r>
              <a:rPr lang="en-GB" b="1" dirty="0">
                <a:latin typeface="Arial"/>
                <a:cs typeface="Arial"/>
              </a:rPr>
              <a:t>More council housing</a:t>
            </a:r>
            <a:r>
              <a:rPr lang="en-GB" dirty="0">
                <a:latin typeface="Arial"/>
                <a:cs typeface="Arial"/>
              </a:rPr>
              <a:t>.”</a:t>
            </a:r>
            <a:endParaRPr lang="en-US" dirty="0"/>
          </a:p>
        </p:txBody>
      </p:sp>
      <p:sp>
        <p:nvSpPr>
          <p:cNvPr id="5" name="Rounded Rectangular Callout 11">
            <a:extLst>
              <a:ext uri="{FF2B5EF4-FFF2-40B4-BE49-F238E27FC236}">
                <a16:creationId xmlns:a16="http://schemas.microsoft.com/office/drawing/2014/main" id="{9D3C454B-6AB7-CA92-7B40-0F2E1D70F032}"/>
              </a:ext>
              <a:ext uri="{C183D7F6-B498-43B3-948B-1728B52AA6E4}">
                <adec:decorative xmlns:adec="http://schemas.microsoft.com/office/drawing/2017/decorative" val="1"/>
              </a:ext>
            </a:extLst>
          </p:cNvPr>
          <p:cNvSpPr/>
          <p:nvPr/>
        </p:nvSpPr>
        <p:spPr>
          <a:xfrm>
            <a:off x="2584873" y="2433806"/>
            <a:ext cx="2814079" cy="1293971"/>
          </a:xfrm>
          <a:prstGeom prst="wedgeRoundRectCallout">
            <a:avLst>
              <a:gd name="adj1" fmla="val -8768"/>
              <a:gd name="adj2" fmla="val 64036"/>
              <a:gd name="adj3" fmla="val 16667"/>
            </a:avLst>
          </a:prstGeom>
          <a:solidFill>
            <a:schemeClr val="bg2"/>
          </a:solidFill>
        </p:spPr>
        <p:txBody>
          <a:bodyPr wrap="square" lIns="91440" tIns="45720" rIns="91440" bIns="45720" anchor="t">
            <a:spAutoFit/>
          </a:bodyPr>
          <a:lstStyle/>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
        <p:nvSpPr>
          <p:cNvPr id="12" name="Text Placeholder 11">
            <a:extLst>
              <a:ext uri="{FF2B5EF4-FFF2-40B4-BE49-F238E27FC236}">
                <a16:creationId xmlns:a16="http://schemas.microsoft.com/office/drawing/2014/main" id="{6E11C6A0-78CE-8E68-C059-2E3784C24CAF}"/>
              </a:ext>
            </a:extLst>
          </p:cNvPr>
          <p:cNvSpPr>
            <a:spLocks noGrp="1"/>
          </p:cNvSpPr>
          <p:nvPr>
            <p:ph type="body" sz="quarter" idx="13"/>
          </p:nvPr>
        </p:nvSpPr>
        <p:spPr>
          <a:xfrm>
            <a:off x="2637158" y="2470710"/>
            <a:ext cx="2685026" cy="1206768"/>
          </a:xfrm>
        </p:spPr>
        <p:txBody>
          <a:bodyPr>
            <a:noAutofit/>
          </a:bodyPr>
          <a:lstStyle/>
          <a:p>
            <a:pPr marL="0" indent="0">
              <a:lnSpc>
                <a:spcPct val="100000"/>
              </a:lnSpc>
              <a:buNone/>
            </a:pPr>
            <a:r>
              <a:rPr lang="en-GB" dirty="0">
                <a:latin typeface="Arial" panose="020B0604020202020204" pitchFamily="34" charset="0"/>
                <a:cs typeface="Arial" panose="020B0604020202020204" pitchFamily="34" charset="0"/>
              </a:rPr>
              <a:t>“I would like to see </a:t>
            </a:r>
            <a:r>
              <a:rPr lang="en-GB" b="1" dirty="0">
                <a:latin typeface="Arial" panose="020B0604020202020204" pitchFamily="34" charset="0"/>
                <a:cs typeface="Arial" panose="020B0604020202020204" pitchFamily="34" charset="0"/>
              </a:rPr>
              <a:t>a great deal more council housing </a:t>
            </a:r>
            <a:r>
              <a:rPr lang="en-GB" dirty="0">
                <a:latin typeface="Arial" panose="020B0604020202020204" pitchFamily="34" charset="0"/>
                <a:cs typeface="Arial" panose="020B0604020202020204" pitchFamily="34" charset="0"/>
              </a:rPr>
              <a:t>being built and filled as I know the </a:t>
            </a:r>
            <a:r>
              <a:rPr lang="en-GB" b="1" dirty="0">
                <a:latin typeface="Arial" panose="020B0604020202020204" pitchFamily="34" charset="0"/>
                <a:cs typeface="Arial" panose="020B0604020202020204" pitchFamily="34" charset="0"/>
              </a:rPr>
              <a:t>waiting lists </a:t>
            </a:r>
            <a:r>
              <a:rPr lang="en-GB" dirty="0">
                <a:latin typeface="Arial" panose="020B0604020202020204" pitchFamily="34" charset="0"/>
                <a:cs typeface="Arial" panose="020B0604020202020204" pitchFamily="34" charset="0"/>
              </a:rPr>
              <a:t>in Islington are long, this needs to change.”</a:t>
            </a:r>
          </a:p>
        </p:txBody>
      </p:sp>
      <p:sp>
        <p:nvSpPr>
          <p:cNvPr id="8" name="Rounded Rectangular Callout 11">
            <a:extLst>
              <a:ext uri="{FF2B5EF4-FFF2-40B4-BE49-F238E27FC236}">
                <a16:creationId xmlns:a16="http://schemas.microsoft.com/office/drawing/2014/main" id="{0FD7DBBE-D3FB-7B0D-8712-D1BD2626A8B2}"/>
              </a:ext>
              <a:ext uri="{C183D7F6-B498-43B3-948B-1728B52AA6E4}">
                <adec:decorative xmlns:adec="http://schemas.microsoft.com/office/drawing/2017/decorative" val="1"/>
              </a:ext>
            </a:extLst>
          </p:cNvPr>
          <p:cNvSpPr/>
          <p:nvPr/>
        </p:nvSpPr>
        <p:spPr>
          <a:xfrm>
            <a:off x="8340676" y="2355286"/>
            <a:ext cx="3212975" cy="1770698"/>
          </a:xfrm>
          <a:prstGeom prst="wedgeRoundRectCallout">
            <a:avLst>
              <a:gd name="adj1" fmla="val -11597"/>
              <a:gd name="adj2" fmla="val 65153"/>
              <a:gd name="adj3" fmla="val 16667"/>
            </a:avLst>
          </a:prstGeom>
          <a:solidFill>
            <a:schemeClr val="bg2"/>
          </a:solidFill>
        </p:spPr>
        <p:txBody>
          <a:bodyPr wrap="square" lIns="91440" tIns="45720" rIns="91440" bIns="45720" anchor="t">
            <a:spAutoFit/>
          </a:bodyPr>
          <a:lstStyle/>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p:txBody>
      </p:sp>
      <p:sp>
        <p:nvSpPr>
          <p:cNvPr id="14" name="Text Placeholder 13">
            <a:extLst>
              <a:ext uri="{FF2B5EF4-FFF2-40B4-BE49-F238E27FC236}">
                <a16:creationId xmlns:a16="http://schemas.microsoft.com/office/drawing/2014/main" id="{55B8BB90-F7F1-45AB-1551-FD3C081BF698}"/>
              </a:ext>
            </a:extLst>
          </p:cNvPr>
          <p:cNvSpPr>
            <a:spLocks noGrp="1"/>
          </p:cNvSpPr>
          <p:nvPr>
            <p:ph type="body" sz="quarter" idx="14"/>
          </p:nvPr>
        </p:nvSpPr>
        <p:spPr>
          <a:xfrm>
            <a:off x="8387510" y="2414669"/>
            <a:ext cx="3032551" cy="1630497"/>
          </a:xfrm>
        </p:spPr>
        <p:txBody>
          <a:bodyPr>
            <a:noAutofit/>
          </a:bodyPr>
          <a:lstStyle/>
          <a:p>
            <a:pPr marL="0" indent="0">
              <a:lnSpc>
                <a:spcPct val="100000"/>
              </a:lnSpc>
              <a:buNone/>
            </a:pPr>
            <a:r>
              <a:rPr lang="en-GB" b="1" dirty="0">
                <a:latin typeface="Arial"/>
                <a:cs typeface="Arial"/>
              </a:rPr>
              <a:t>“Very poor service for social tenants.</a:t>
            </a:r>
            <a:r>
              <a:rPr lang="en-GB" dirty="0">
                <a:latin typeface="Arial"/>
                <a:cs typeface="Arial"/>
              </a:rPr>
              <a:t> I know people who have waited months to get a boiler or shower fixed or are </a:t>
            </a:r>
            <a:r>
              <a:rPr lang="en-GB" b="1" dirty="0">
                <a:latin typeface="Arial"/>
                <a:cs typeface="Arial"/>
              </a:rPr>
              <a:t>waiting years </a:t>
            </a:r>
            <a:r>
              <a:rPr lang="en-GB" dirty="0">
                <a:latin typeface="Arial"/>
                <a:cs typeface="Arial"/>
              </a:rPr>
              <a:t>to get damp and mould remedied…”</a:t>
            </a:r>
          </a:p>
          <a:p>
            <a:pPr marL="0" indent="0" algn="r">
              <a:lnSpc>
                <a:spcPct val="100000"/>
              </a:lnSpc>
              <a:buNone/>
            </a:pPr>
            <a:r>
              <a:rPr lang="en-GB" dirty="0">
                <a:latin typeface="Arial"/>
                <a:cs typeface="Arial"/>
              </a:rPr>
              <a:t>(Female, mixed ethnicity, 45-64, £40-59K)</a:t>
            </a:r>
            <a:endParaRPr lang="en-US" dirty="0"/>
          </a:p>
        </p:txBody>
      </p:sp>
      <p:sp>
        <p:nvSpPr>
          <p:cNvPr id="9" name="Rounded Rectangular Callout 11">
            <a:extLst>
              <a:ext uri="{FF2B5EF4-FFF2-40B4-BE49-F238E27FC236}">
                <a16:creationId xmlns:a16="http://schemas.microsoft.com/office/drawing/2014/main" id="{B5396ABF-DDBE-26E6-0979-2DB428E12E7F}"/>
              </a:ext>
              <a:ext uri="{C183D7F6-B498-43B3-948B-1728B52AA6E4}">
                <adec:decorative xmlns:adec="http://schemas.microsoft.com/office/drawing/2017/decorative" val="1"/>
              </a:ext>
            </a:extLst>
          </p:cNvPr>
          <p:cNvSpPr/>
          <p:nvPr/>
        </p:nvSpPr>
        <p:spPr>
          <a:xfrm>
            <a:off x="1209039" y="4328220"/>
            <a:ext cx="2306079" cy="1293971"/>
          </a:xfrm>
          <a:prstGeom prst="wedgeRoundRectCallout">
            <a:avLst>
              <a:gd name="adj1" fmla="val -8768"/>
              <a:gd name="adj2" fmla="val 64036"/>
              <a:gd name="adj3" fmla="val 16667"/>
            </a:avLst>
          </a:prstGeom>
          <a:solidFill>
            <a:schemeClr val="bg2"/>
          </a:solidFill>
        </p:spPr>
        <p:txBody>
          <a:bodyPr wrap="square" lIns="91440" tIns="45720" rIns="91440" bIns="45720" anchor="t">
            <a:spAutoFit/>
          </a:bodyPr>
          <a:lstStyle/>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p:txBody>
      </p:sp>
      <p:sp>
        <p:nvSpPr>
          <p:cNvPr id="16" name="Text Placeholder 15">
            <a:extLst>
              <a:ext uri="{FF2B5EF4-FFF2-40B4-BE49-F238E27FC236}">
                <a16:creationId xmlns:a16="http://schemas.microsoft.com/office/drawing/2014/main" id="{A0896A9A-88F5-33B9-BCD1-D48F3FFC047B}"/>
              </a:ext>
            </a:extLst>
          </p:cNvPr>
          <p:cNvSpPr>
            <a:spLocks noGrp="1"/>
          </p:cNvSpPr>
          <p:nvPr>
            <p:ph type="body" sz="quarter" idx="15"/>
          </p:nvPr>
        </p:nvSpPr>
        <p:spPr>
          <a:xfrm>
            <a:off x="1288347" y="4370395"/>
            <a:ext cx="2090957" cy="1138644"/>
          </a:xfrm>
        </p:spPr>
        <p:txBody>
          <a:bodyPr>
            <a:noAutofit/>
          </a:bodyPr>
          <a:lstStyle/>
          <a:p>
            <a:pPr marL="0" indent="0">
              <a:lnSpc>
                <a:spcPct val="100000"/>
              </a:lnSpc>
              <a:buNone/>
            </a:pPr>
            <a:r>
              <a:rPr lang="en-GB" dirty="0">
                <a:latin typeface="Arial"/>
                <a:cs typeface="Arial"/>
              </a:rPr>
              <a:t>“No more new building and </a:t>
            </a:r>
            <a:r>
              <a:rPr lang="en-GB" b="1" dirty="0">
                <a:latin typeface="Arial"/>
                <a:cs typeface="Arial"/>
              </a:rPr>
              <a:t>cramming ever more people</a:t>
            </a:r>
            <a:r>
              <a:rPr lang="en-GB" dirty="0">
                <a:latin typeface="Arial"/>
                <a:cs typeface="Arial"/>
              </a:rPr>
              <a:t> into the space we have available.”</a:t>
            </a:r>
            <a:endParaRPr lang="en-US" dirty="0"/>
          </a:p>
        </p:txBody>
      </p:sp>
      <p:sp>
        <p:nvSpPr>
          <p:cNvPr id="4" name="Rounded Rectangular Callout 11">
            <a:extLst>
              <a:ext uri="{FF2B5EF4-FFF2-40B4-BE49-F238E27FC236}">
                <a16:creationId xmlns:a16="http://schemas.microsoft.com/office/drawing/2014/main" id="{3B2A60B9-5578-A525-EC0B-DDE35603189C}"/>
              </a:ext>
              <a:ext uri="{C183D7F6-B498-43B3-948B-1728B52AA6E4}">
                <adec:decorative xmlns:adec="http://schemas.microsoft.com/office/drawing/2017/decorative" val="1"/>
              </a:ext>
            </a:extLst>
          </p:cNvPr>
          <p:cNvSpPr/>
          <p:nvPr/>
        </p:nvSpPr>
        <p:spPr>
          <a:xfrm>
            <a:off x="5687400" y="3240635"/>
            <a:ext cx="2469875" cy="2247424"/>
          </a:xfrm>
          <a:prstGeom prst="wedgeRoundRectCallout">
            <a:avLst>
              <a:gd name="adj1" fmla="val -33107"/>
              <a:gd name="adj2" fmla="val 62500"/>
              <a:gd name="adj3" fmla="val 16667"/>
            </a:avLst>
          </a:prstGeom>
          <a:solidFill>
            <a:schemeClr val="bg2"/>
          </a:solidFill>
        </p:spPr>
        <p:txBody>
          <a:bodyPr wrap="square" lIns="91440" tIns="45720" rIns="91440" bIns="45720" anchor="t">
            <a:spAutoFit/>
          </a:bodyPr>
          <a:lstStyle/>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p:txBody>
      </p:sp>
      <p:sp>
        <p:nvSpPr>
          <p:cNvPr id="18" name="Text Placeholder 17">
            <a:extLst>
              <a:ext uri="{FF2B5EF4-FFF2-40B4-BE49-F238E27FC236}">
                <a16:creationId xmlns:a16="http://schemas.microsoft.com/office/drawing/2014/main" id="{E61470F5-B88D-D988-1DC4-0B6968D08177}"/>
              </a:ext>
            </a:extLst>
          </p:cNvPr>
          <p:cNvSpPr>
            <a:spLocks noGrp="1"/>
          </p:cNvSpPr>
          <p:nvPr>
            <p:ph type="body" sz="quarter" idx="17"/>
          </p:nvPr>
        </p:nvSpPr>
        <p:spPr>
          <a:xfrm>
            <a:off x="5769297" y="3365630"/>
            <a:ext cx="2281399" cy="1991561"/>
          </a:xfrm>
        </p:spPr>
        <p:txBody>
          <a:bodyPr>
            <a:noAutofit/>
          </a:bodyPr>
          <a:lstStyle/>
          <a:p>
            <a:pPr marL="0" indent="0">
              <a:lnSpc>
                <a:spcPct val="100000"/>
              </a:lnSpc>
              <a:buNone/>
            </a:pPr>
            <a:r>
              <a:rPr lang="en-GB" dirty="0">
                <a:latin typeface="Arial"/>
                <a:ea typeface="+mn-lt"/>
                <a:cs typeface="Arial"/>
              </a:rPr>
              <a:t>"</a:t>
            </a:r>
            <a:r>
              <a:rPr lang="en-GB" dirty="0">
                <a:latin typeface="Arial"/>
                <a:cs typeface="Arial"/>
              </a:rPr>
              <a:t>We are a </a:t>
            </a:r>
            <a:r>
              <a:rPr lang="en-GB" b="1" dirty="0">
                <a:latin typeface="Arial"/>
                <a:cs typeface="Arial"/>
              </a:rPr>
              <a:t>family of four living in a one-bedroom flat </a:t>
            </a:r>
            <a:r>
              <a:rPr lang="en-GB" dirty="0">
                <a:latin typeface="Arial"/>
                <a:cs typeface="Arial"/>
              </a:rPr>
              <a:t>who have been on the </a:t>
            </a:r>
            <a:r>
              <a:rPr lang="en-GB" b="1" dirty="0">
                <a:latin typeface="Arial"/>
                <a:cs typeface="Arial"/>
              </a:rPr>
              <a:t>waiting list for housing for almost 20 years </a:t>
            </a:r>
            <a:r>
              <a:rPr lang="en-GB" dirty="0">
                <a:latin typeface="Arial"/>
                <a:cs typeface="Arial"/>
              </a:rPr>
              <a:t>no complaints, full paying rent and no one has followed up </a:t>
            </a:r>
            <a:r>
              <a:rPr lang="en-GB" b="1" dirty="0">
                <a:latin typeface="Arial"/>
                <a:cs typeface="Arial"/>
              </a:rPr>
              <a:t>we have just been forgotten.</a:t>
            </a:r>
            <a:r>
              <a:rPr lang="en-GB" dirty="0">
                <a:latin typeface="Arial"/>
                <a:cs typeface="Arial"/>
              </a:rPr>
              <a:t>”</a:t>
            </a:r>
            <a:endParaRPr lang="en-US" dirty="0"/>
          </a:p>
        </p:txBody>
      </p:sp>
      <p:sp>
        <p:nvSpPr>
          <p:cNvPr id="6" name="Rounded Rectangular Callout 11">
            <a:extLst>
              <a:ext uri="{FF2B5EF4-FFF2-40B4-BE49-F238E27FC236}">
                <a16:creationId xmlns:a16="http://schemas.microsoft.com/office/drawing/2014/main" id="{F8A88EF7-7CAD-A1F7-7358-F56FC26E9979}"/>
              </a:ext>
              <a:ext uri="{C183D7F6-B498-43B3-948B-1728B52AA6E4}">
                <adec:decorative xmlns:adec="http://schemas.microsoft.com/office/drawing/2017/decorative" val="1"/>
              </a:ext>
            </a:extLst>
          </p:cNvPr>
          <p:cNvSpPr/>
          <p:nvPr/>
        </p:nvSpPr>
        <p:spPr>
          <a:xfrm>
            <a:off x="8507290" y="4527262"/>
            <a:ext cx="3466503" cy="1293971"/>
          </a:xfrm>
          <a:prstGeom prst="wedgeRoundRectCallout">
            <a:avLst>
              <a:gd name="adj1" fmla="val -37021"/>
              <a:gd name="adj2" fmla="val 58825"/>
              <a:gd name="adj3" fmla="val 16667"/>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
        <p:nvSpPr>
          <p:cNvPr id="17" name="Text Placeholder 16">
            <a:extLst>
              <a:ext uri="{FF2B5EF4-FFF2-40B4-BE49-F238E27FC236}">
                <a16:creationId xmlns:a16="http://schemas.microsoft.com/office/drawing/2014/main" id="{ADE5D688-B527-74DB-DF53-ECDCFDF73408}"/>
              </a:ext>
            </a:extLst>
          </p:cNvPr>
          <p:cNvSpPr>
            <a:spLocks noGrp="1"/>
          </p:cNvSpPr>
          <p:nvPr>
            <p:ph type="body" sz="quarter" idx="16"/>
          </p:nvPr>
        </p:nvSpPr>
        <p:spPr>
          <a:xfrm>
            <a:off x="8547140" y="4533865"/>
            <a:ext cx="3396834" cy="1218006"/>
          </a:xfrm>
        </p:spPr>
        <p:txBody>
          <a:bodyPr>
            <a:noAutofit/>
          </a:bodyPr>
          <a:lstStyle/>
          <a:p>
            <a:pPr marL="0" indent="0">
              <a:lnSpc>
                <a:spcPct val="100000"/>
              </a:lnSpc>
              <a:buNone/>
            </a:pPr>
            <a:r>
              <a:rPr lang="en-GB" dirty="0">
                <a:latin typeface="Arial"/>
                <a:cs typeface="Arial"/>
              </a:rPr>
              <a:t>“</a:t>
            </a:r>
            <a:r>
              <a:rPr lang="en-GB" dirty="0">
                <a:latin typeface="Arial"/>
                <a:ea typeface="+mn-lt"/>
                <a:cs typeface="+mn-lt"/>
              </a:rPr>
              <a:t>Long standing residents in good stead paying full rent, etc. get no help to move or improve the quality of living.  </a:t>
            </a:r>
            <a:r>
              <a:rPr lang="en-GB" b="1" dirty="0">
                <a:latin typeface="Arial"/>
                <a:ea typeface="+mn-lt"/>
                <a:cs typeface="+mn-lt"/>
              </a:rPr>
              <a:t>Others seem to get everything for free</a:t>
            </a:r>
            <a:r>
              <a:rPr lang="en-GB" dirty="0">
                <a:latin typeface="Arial"/>
                <a:ea typeface="+mn-lt"/>
                <a:cs typeface="Arial"/>
              </a:rPr>
              <a:t>.”</a:t>
            </a:r>
            <a:endParaRPr lang="en-GB" dirty="0">
              <a:latin typeface="Arial"/>
              <a:cs typeface="Arial"/>
            </a:endParaRPr>
          </a:p>
          <a:p>
            <a:pPr marL="0" indent="0" algn="r">
              <a:lnSpc>
                <a:spcPct val="100000"/>
              </a:lnSpc>
              <a:buNone/>
            </a:pPr>
            <a:r>
              <a:rPr lang="en-GB" dirty="0">
                <a:latin typeface="Arial"/>
                <a:cs typeface="Arial"/>
              </a:rPr>
              <a:t>(Female, 45-64, £20-39K)</a:t>
            </a:r>
            <a:endParaRPr lang="en-US" dirty="0"/>
          </a:p>
        </p:txBody>
      </p:sp>
    </p:spTree>
    <p:extLst>
      <p:ext uri="{BB962C8B-B14F-4D97-AF65-F5344CB8AC3E}">
        <p14:creationId xmlns:p14="http://schemas.microsoft.com/office/powerpoint/2010/main" val="3762918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0EF4D-2BF4-1F26-2191-49E9A73DA282}"/>
              </a:ext>
            </a:extLst>
          </p:cNvPr>
          <p:cNvSpPr>
            <a:spLocks noGrp="1"/>
          </p:cNvSpPr>
          <p:nvPr>
            <p:ph type="title"/>
          </p:nvPr>
        </p:nvSpPr>
        <p:spPr>
          <a:xfrm>
            <a:off x="338328" y="319550"/>
            <a:ext cx="11254232" cy="479425"/>
          </a:xfrm>
        </p:spPr>
        <p:txBody>
          <a:bodyPr>
            <a:noAutofit/>
          </a:bodyPr>
          <a:lstStyle/>
          <a:p>
            <a:r>
              <a:rPr lang="en-GB" sz="2400" b="1" dirty="0">
                <a:solidFill>
                  <a:srgbClr val="E51F23"/>
                </a:solidFill>
                <a:latin typeface="Arial"/>
                <a:cs typeface="Arial"/>
              </a:rPr>
              <a:t>Housing: People of all ages are concerned about people experiencing homelessness</a:t>
            </a:r>
            <a:endParaRPr lang="en-US" sz="2400" b="1" dirty="0"/>
          </a:p>
        </p:txBody>
      </p:sp>
      <p:pic>
        <p:nvPicPr>
          <p:cNvPr id="33" name="Picture Placeholder 32">
            <a:extLst>
              <a:ext uri="{FF2B5EF4-FFF2-40B4-BE49-F238E27FC236}">
                <a16:creationId xmlns:a16="http://schemas.microsoft.com/office/drawing/2014/main" id="{6637E637-8BB5-3677-0FF0-177B363C47E6}"/>
              </a:ext>
              <a:ext uri="{C183D7F6-B498-43B3-948B-1728B52AA6E4}">
                <adec:decorative xmlns:adec="http://schemas.microsoft.com/office/drawing/2017/decorative" val="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6281" r="6281"/>
          <a:stretch>
            <a:fillRect/>
          </a:stretch>
        </p:blipFill>
        <p:spPr>
          <a:xfrm>
            <a:off x="10929737" y="147380"/>
            <a:ext cx="863497" cy="987553"/>
          </a:xfrm>
        </p:spPr>
      </p:pic>
      <p:sp>
        <p:nvSpPr>
          <p:cNvPr id="26" name="Rounded Rectangular Callout 11">
            <a:extLst>
              <a:ext uri="{FF2B5EF4-FFF2-40B4-BE49-F238E27FC236}">
                <a16:creationId xmlns:a16="http://schemas.microsoft.com/office/drawing/2014/main" id="{DFAD0117-71CB-A8DD-2373-EABC41B9B2CA}"/>
              </a:ext>
              <a:ext uri="{C183D7F6-B498-43B3-948B-1728B52AA6E4}">
                <adec:decorative xmlns:adec="http://schemas.microsoft.com/office/drawing/2017/decorative" val="1"/>
              </a:ext>
            </a:extLst>
          </p:cNvPr>
          <p:cNvSpPr/>
          <p:nvPr/>
        </p:nvSpPr>
        <p:spPr>
          <a:xfrm>
            <a:off x="289671" y="1192411"/>
            <a:ext cx="2579424" cy="817245"/>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p:txBody>
      </p:sp>
      <p:sp>
        <p:nvSpPr>
          <p:cNvPr id="4" name="Text Placeholder 3">
            <a:extLst>
              <a:ext uri="{FF2B5EF4-FFF2-40B4-BE49-F238E27FC236}">
                <a16:creationId xmlns:a16="http://schemas.microsoft.com/office/drawing/2014/main" id="{8C82D7D7-D58B-537F-8066-C75A93D3FA2A}"/>
              </a:ext>
            </a:extLst>
          </p:cNvPr>
          <p:cNvSpPr>
            <a:spLocks noGrp="1"/>
          </p:cNvSpPr>
          <p:nvPr>
            <p:ph type="body" sz="quarter" idx="11"/>
          </p:nvPr>
        </p:nvSpPr>
        <p:spPr>
          <a:xfrm>
            <a:off x="308510" y="1215991"/>
            <a:ext cx="2530767" cy="793665"/>
          </a:xfrm>
        </p:spPr>
        <p:txBody>
          <a:bodyPr>
            <a:noAutofit/>
          </a:bodyPr>
          <a:lstStyle/>
          <a:p>
            <a:pPr defTabSz="914377">
              <a:defRPr/>
            </a:pPr>
            <a:r>
              <a:rPr lang="en-GB" dirty="0">
                <a:latin typeface="Arial"/>
                <a:cs typeface="Arial"/>
              </a:rPr>
              <a:t>"</a:t>
            </a:r>
            <a:r>
              <a:rPr lang="en-GB" dirty="0">
                <a:latin typeface="Arial"/>
                <a:ea typeface="+mn-lt"/>
                <a:cs typeface="Arial"/>
              </a:rPr>
              <a:t>A</a:t>
            </a:r>
            <a:r>
              <a:rPr lang="en-GB" dirty="0">
                <a:latin typeface="Arial"/>
                <a:ea typeface="+mn-lt"/>
                <a:cs typeface="+mn-lt"/>
              </a:rPr>
              <a:t> homeless man got </a:t>
            </a:r>
            <a:r>
              <a:rPr lang="en-GB" b="1" dirty="0">
                <a:latin typeface="Arial"/>
                <a:ea typeface="+mn-lt"/>
                <a:cs typeface="+mn-lt"/>
              </a:rPr>
              <a:t>treated unfairly</a:t>
            </a:r>
            <a:r>
              <a:rPr lang="en-GB" dirty="0">
                <a:latin typeface="Arial"/>
                <a:ea typeface="+mn-lt"/>
                <a:cs typeface="+mn-lt"/>
              </a:rPr>
              <a:t> in the shop</a:t>
            </a:r>
            <a:r>
              <a:rPr lang="en-GB" dirty="0">
                <a:latin typeface="Arial"/>
                <a:cs typeface="Arial"/>
              </a:rPr>
              <a:t>." </a:t>
            </a:r>
            <a:endParaRPr lang="en-US" dirty="0">
              <a:latin typeface="Arial"/>
              <a:cs typeface="Arial"/>
            </a:endParaRPr>
          </a:p>
          <a:p>
            <a:pPr algn="r" defTabSz="914377">
              <a:defRPr/>
            </a:pPr>
            <a:r>
              <a:rPr lang="en-GB" dirty="0">
                <a:latin typeface="Arial"/>
                <a:cs typeface="Arial"/>
              </a:rPr>
              <a:t>(Primary school student)</a:t>
            </a:r>
            <a:endParaRPr lang="en-US" dirty="0">
              <a:latin typeface="Arial"/>
              <a:cs typeface="Arial"/>
            </a:endParaRPr>
          </a:p>
        </p:txBody>
      </p:sp>
      <p:sp>
        <p:nvSpPr>
          <p:cNvPr id="27" name="Rounded Rectangular Callout 11">
            <a:extLst>
              <a:ext uri="{FF2B5EF4-FFF2-40B4-BE49-F238E27FC236}">
                <a16:creationId xmlns:a16="http://schemas.microsoft.com/office/drawing/2014/main" id="{A2CB3105-5017-CB2B-00E5-54D365C8F45C}"/>
              </a:ext>
              <a:ext uri="{C183D7F6-B498-43B3-948B-1728B52AA6E4}">
                <adec:decorative xmlns:adec="http://schemas.microsoft.com/office/drawing/2017/decorative" val="1"/>
              </a:ext>
            </a:extLst>
          </p:cNvPr>
          <p:cNvSpPr/>
          <p:nvPr/>
        </p:nvSpPr>
        <p:spPr>
          <a:xfrm>
            <a:off x="3842482" y="1134933"/>
            <a:ext cx="3796508" cy="2247424"/>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p:txBody>
      </p:sp>
      <p:sp>
        <p:nvSpPr>
          <p:cNvPr id="5" name="Text Placeholder 4">
            <a:extLst>
              <a:ext uri="{FF2B5EF4-FFF2-40B4-BE49-F238E27FC236}">
                <a16:creationId xmlns:a16="http://schemas.microsoft.com/office/drawing/2014/main" id="{5FDD41F7-1EE3-E6D6-64F6-E96EE1E88DE1}"/>
              </a:ext>
            </a:extLst>
          </p:cNvPr>
          <p:cNvSpPr>
            <a:spLocks noGrp="1"/>
          </p:cNvSpPr>
          <p:nvPr>
            <p:ph type="body" sz="quarter" idx="13"/>
          </p:nvPr>
        </p:nvSpPr>
        <p:spPr>
          <a:xfrm>
            <a:off x="3940111" y="1179456"/>
            <a:ext cx="3569284" cy="2097723"/>
          </a:xfrm>
        </p:spPr>
        <p:txBody>
          <a:bodyPr>
            <a:noAutofit/>
          </a:bodyPr>
          <a:lstStyle/>
          <a:p>
            <a:pPr marL="0" indent="0" defTabSz="914377">
              <a:lnSpc>
                <a:spcPct val="100000"/>
              </a:lnSpc>
              <a:buNone/>
              <a:defRPr/>
            </a:pPr>
            <a:r>
              <a:rPr lang="en-GB" dirty="0">
                <a:latin typeface="Arial"/>
                <a:cs typeface="Arial"/>
              </a:rPr>
              <a:t>"</a:t>
            </a:r>
            <a:r>
              <a:rPr lang="en-GB" dirty="0">
                <a:latin typeface="Arial"/>
                <a:ea typeface="+mn-lt"/>
                <a:cs typeface="+mn-lt"/>
              </a:rPr>
              <a:t>Rough sleeping deterrents [are] demonstrating hostility to this group. Remove these and create more housing and opportunities for the homeless (temporary and permanent). ...Give them money, talk to them, give them food...</a:t>
            </a:r>
            <a:r>
              <a:rPr lang="en-GB" b="1" dirty="0">
                <a:latin typeface="Arial"/>
                <a:ea typeface="+mn-lt"/>
                <a:cs typeface="+mn-lt"/>
              </a:rPr>
              <a:t>They need more support. Stop treating them like the enemy</a:t>
            </a:r>
            <a:r>
              <a:rPr lang="en-GB" dirty="0">
                <a:latin typeface="Arial"/>
                <a:ea typeface="+mn-lt"/>
                <a:cs typeface="+mn-lt"/>
              </a:rPr>
              <a:t>.</a:t>
            </a:r>
            <a:r>
              <a:rPr lang="en-GB" dirty="0">
                <a:latin typeface="Arial"/>
                <a:cs typeface="Arial"/>
              </a:rPr>
              <a:t>."</a:t>
            </a:r>
            <a:endParaRPr lang="en-US" dirty="0">
              <a:latin typeface="Arial"/>
              <a:cs typeface="Arial"/>
            </a:endParaRPr>
          </a:p>
          <a:p>
            <a:pPr marL="0" indent="0" algn="r" defTabSz="914377">
              <a:lnSpc>
                <a:spcPct val="100000"/>
              </a:lnSpc>
              <a:buNone/>
              <a:defRPr/>
            </a:pPr>
            <a:r>
              <a:rPr lang="en-GB" dirty="0">
                <a:latin typeface="Arial"/>
                <a:cs typeface="Arial"/>
              </a:rPr>
              <a:t>(Sixth form students)</a:t>
            </a:r>
            <a:endParaRPr lang="en-US" dirty="0"/>
          </a:p>
        </p:txBody>
      </p:sp>
      <p:sp>
        <p:nvSpPr>
          <p:cNvPr id="20" name="Rounded Rectangular Callout 11">
            <a:extLst>
              <a:ext uri="{FF2B5EF4-FFF2-40B4-BE49-F238E27FC236}">
                <a16:creationId xmlns:a16="http://schemas.microsoft.com/office/drawing/2014/main" id="{A2DEE6B1-D48F-C7D5-D091-8774DBAB2BD8}"/>
              </a:ext>
              <a:ext uri="{C183D7F6-B498-43B3-948B-1728B52AA6E4}">
                <adec:decorative xmlns:adec="http://schemas.microsoft.com/office/drawing/2017/decorative" val="1"/>
              </a:ext>
            </a:extLst>
          </p:cNvPr>
          <p:cNvSpPr/>
          <p:nvPr/>
        </p:nvSpPr>
        <p:spPr>
          <a:xfrm>
            <a:off x="7748880" y="803405"/>
            <a:ext cx="2526509" cy="1055608"/>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p:txBody>
      </p:sp>
      <p:sp>
        <p:nvSpPr>
          <p:cNvPr id="6" name="Text Placeholder 5">
            <a:extLst>
              <a:ext uri="{FF2B5EF4-FFF2-40B4-BE49-F238E27FC236}">
                <a16:creationId xmlns:a16="http://schemas.microsoft.com/office/drawing/2014/main" id="{5F8E018B-185D-3BB7-1C8C-C656CD61E0D2}"/>
              </a:ext>
            </a:extLst>
          </p:cNvPr>
          <p:cNvSpPr>
            <a:spLocks noGrp="1"/>
          </p:cNvSpPr>
          <p:nvPr>
            <p:ph type="body" sz="quarter" idx="14"/>
          </p:nvPr>
        </p:nvSpPr>
        <p:spPr>
          <a:xfrm>
            <a:off x="7811996" y="823624"/>
            <a:ext cx="2368098" cy="1055607"/>
          </a:xfrm>
        </p:spPr>
        <p:txBody>
          <a:bodyPr>
            <a:noAutofit/>
          </a:bodyPr>
          <a:lstStyle/>
          <a:p>
            <a:pPr marL="0" indent="0" defTabSz="914377">
              <a:lnSpc>
                <a:spcPct val="100000"/>
              </a:lnSpc>
              <a:buNone/>
              <a:defRPr/>
            </a:pPr>
            <a:r>
              <a:rPr lang="en-GB" dirty="0">
                <a:latin typeface="Arial"/>
                <a:cs typeface="Arial"/>
              </a:rPr>
              <a:t>"Eradicate homelessness and give homeless people a </a:t>
            </a:r>
            <a:r>
              <a:rPr lang="en-GB" b="1" dirty="0">
                <a:latin typeface="Arial"/>
                <a:cs typeface="Arial"/>
              </a:rPr>
              <a:t>way out</a:t>
            </a:r>
            <a:r>
              <a:rPr lang="en-GB" dirty="0">
                <a:latin typeface="Arial"/>
                <a:cs typeface="Arial"/>
              </a:rPr>
              <a:t>."</a:t>
            </a:r>
            <a:endParaRPr lang="en-US" dirty="0">
              <a:latin typeface="Arial"/>
              <a:cs typeface="Arial"/>
            </a:endParaRPr>
          </a:p>
          <a:p>
            <a:pPr marL="0" indent="0" algn="r" defTabSz="914377">
              <a:lnSpc>
                <a:spcPct val="100000"/>
              </a:lnSpc>
              <a:buNone/>
              <a:defRPr/>
            </a:pPr>
            <a:r>
              <a:rPr lang="en-GB" dirty="0">
                <a:latin typeface="Arial"/>
                <a:cs typeface="Arial"/>
              </a:rPr>
              <a:t>(Female, 45-64)</a:t>
            </a:r>
            <a:endParaRPr lang="en-US" dirty="0"/>
          </a:p>
        </p:txBody>
      </p:sp>
      <p:sp>
        <p:nvSpPr>
          <p:cNvPr id="22" name="Rounded Rectangular Callout 11">
            <a:extLst>
              <a:ext uri="{FF2B5EF4-FFF2-40B4-BE49-F238E27FC236}">
                <a16:creationId xmlns:a16="http://schemas.microsoft.com/office/drawing/2014/main" id="{23EF6E48-C59D-AA4D-E4CA-AB4C44C72877}"/>
              </a:ext>
              <a:ext uri="{C183D7F6-B498-43B3-948B-1728B52AA6E4}">
                <adec:decorative xmlns:adec="http://schemas.microsoft.com/office/drawing/2017/decorative" val="1"/>
              </a:ext>
            </a:extLst>
          </p:cNvPr>
          <p:cNvSpPr/>
          <p:nvPr/>
        </p:nvSpPr>
        <p:spPr>
          <a:xfrm>
            <a:off x="931301" y="2184847"/>
            <a:ext cx="2738175" cy="1293971"/>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p:txBody>
      </p:sp>
      <p:sp>
        <p:nvSpPr>
          <p:cNvPr id="7" name="Text Placeholder 6">
            <a:extLst>
              <a:ext uri="{FF2B5EF4-FFF2-40B4-BE49-F238E27FC236}">
                <a16:creationId xmlns:a16="http://schemas.microsoft.com/office/drawing/2014/main" id="{A45B169E-7D10-7BC0-F28A-BF8EF6E8ABEE}"/>
              </a:ext>
            </a:extLst>
          </p:cNvPr>
          <p:cNvSpPr>
            <a:spLocks noGrp="1"/>
          </p:cNvSpPr>
          <p:nvPr>
            <p:ph type="body" sz="quarter" idx="15"/>
          </p:nvPr>
        </p:nvSpPr>
        <p:spPr>
          <a:xfrm>
            <a:off x="996183" y="2243457"/>
            <a:ext cx="2522269" cy="1119022"/>
          </a:xfrm>
        </p:spPr>
        <p:txBody>
          <a:bodyPr>
            <a:noAutofit/>
          </a:bodyPr>
          <a:lstStyle/>
          <a:p>
            <a:pPr marL="0" indent="0">
              <a:lnSpc>
                <a:spcPct val="100000"/>
              </a:lnSpc>
              <a:buNone/>
            </a:pPr>
            <a:r>
              <a:rPr lang="en-GB" dirty="0">
                <a:latin typeface="Arial"/>
                <a:cs typeface="Arial"/>
              </a:rPr>
              <a:t>"</a:t>
            </a:r>
            <a:r>
              <a:rPr lang="en-US" dirty="0">
                <a:latin typeface="Arial"/>
                <a:ea typeface="+mn-lt"/>
                <a:cs typeface="+mn-lt"/>
              </a:rPr>
              <a:t>Help to the people living on the streets to address their problems and help them to find </a:t>
            </a:r>
            <a:r>
              <a:rPr lang="en-US" b="1" dirty="0">
                <a:latin typeface="Arial"/>
                <a:ea typeface="+mn-lt"/>
                <a:cs typeface="+mn-lt"/>
              </a:rPr>
              <a:t>proper, decent living spaces</a:t>
            </a:r>
            <a:r>
              <a:rPr lang="en-GB" dirty="0">
                <a:latin typeface="Arial"/>
                <a:cs typeface="Arial"/>
              </a:rPr>
              <a:t>."      (Adult resident)</a:t>
            </a:r>
            <a:endParaRPr lang="en-US" dirty="0"/>
          </a:p>
        </p:txBody>
      </p:sp>
      <p:sp>
        <p:nvSpPr>
          <p:cNvPr id="18" name="Rounded Rectangular Callout 11">
            <a:extLst>
              <a:ext uri="{FF2B5EF4-FFF2-40B4-BE49-F238E27FC236}">
                <a16:creationId xmlns:a16="http://schemas.microsoft.com/office/drawing/2014/main" id="{2103BCBE-6A57-5631-5CD9-F416B1E5F2A6}"/>
              </a:ext>
              <a:ext uri="{C183D7F6-B498-43B3-948B-1728B52AA6E4}">
                <adec:decorative xmlns:adec="http://schemas.microsoft.com/office/drawing/2017/decorative" val="1"/>
              </a:ext>
            </a:extLst>
          </p:cNvPr>
          <p:cNvSpPr/>
          <p:nvPr/>
        </p:nvSpPr>
        <p:spPr>
          <a:xfrm>
            <a:off x="287630" y="3671489"/>
            <a:ext cx="2738175" cy="2009061"/>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p:txBody>
      </p:sp>
      <p:sp>
        <p:nvSpPr>
          <p:cNvPr id="10" name="Text Placeholder 9">
            <a:extLst>
              <a:ext uri="{FF2B5EF4-FFF2-40B4-BE49-F238E27FC236}">
                <a16:creationId xmlns:a16="http://schemas.microsoft.com/office/drawing/2014/main" id="{47752DBD-6844-A3AA-48CF-E01D727A0F79}"/>
              </a:ext>
            </a:extLst>
          </p:cNvPr>
          <p:cNvSpPr>
            <a:spLocks noGrp="1"/>
          </p:cNvSpPr>
          <p:nvPr>
            <p:ph type="body" sz="quarter" idx="17"/>
          </p:nvPr>
        </p:nvSpPr>
        <p:spPr>
          <a:xfrm>
            <a:off x="350643" y="3785076"/>
            <a:ext cx="2518451" cy="1810329"/>
          </a:xfrm>
        </p:spPr>
        <p:txBody>
          <a:bodyPr>
            <a:noAutofit/>
          </a:bodyPr>
          <a:lstStyle/>
          <a:p>
            <a:pPr marL="0" indent="0" defTabSz="914377">
              <a:lnSpc>
                <a:spcPct val="100000"/>
              </a:lnSpc>
              <a:buNone/>
              <a:defRPr/>
            </a:pPr>
            <a:r>
              <a:rPr lang="en-GB" dirty="0">
                <a:latin typeface="Arial"/>
                <a:cs typeface="Arial"/>
              </a:rPr>
              <a:t>"I see a lot of homeless people on the streets. Mostly </a:t>
            </a:r>
            <a:r>
              <a:rPr lang="en-GB" b="1" dirty="0">
                <a:latin typeface="Arial"/>
                <a:cs typeface="Arial"/>
              </a:rPr>
              <a:t>under bridges or in the streets</a:t>
            </a:r>
            <a:r>
              <a:rPr lang="en-GB" dirty="0">
                <a:latin typeface="Arial"/>
                <a:cs typeface="Arial"/>
              </a:rPr>
              <a:t>, begging for money, mostly. Sometimes I [give] them £1, </a:t>
            </a:r>
            <a:r>
              <a:rPr lang="en-GB" b="1" dirty="0">
                <a:latin typeface="Arial"/>
                <a:cs typeface="Arial"/>
              </a:rPr>
              <a:t>I feel bad</a:t>
            </a:r>
            <a:r>
              <a:rPr lang="en-GB" dirty="0">
                <a:latin typeface="Arial"/>
                <a:cs typeface="Arial"/>
              </a:rPr>
              <a:t>."</a:t>
            </a:r>
            <a:endParaRPr lang="en-US" dirty="0">
              <a:latin typeface="Arial"/>
              <a:cs typeface="Arial"/>
            </a:endParaRPr>
          </a:p>
          <a:p>
            <a:pPr marL="0" indent="0" algn="r" defTabSz="914377">
              <a:lnSpc>
                <a:spcPct val="100000"/>
              </a:lnSpc>
              <a:buNone/>
              <a:defRPr/>
            </a:pPr>
            <a:r>
              <a:rPr lang="en-GB" dirty="0">
                <a:latin typeface="Arial"/>
                <a:cs typeface="Arial"/>
              </a:rPr>
              <a:t>(Secondary school SEN student)</a:t>
            </a:r>
            <a:endParaRPr lang="en-US" dirty="0"/>
          </a:p>
        </p:txBody>
      </p:sp>
      <p:sp>
        <p:nvSpPr>
          <p:cNvPr id="19" name="Rounded Rectangular Callout 11">
            <a:extLst>
              <a:ext uri="{FF2B5EF4-FFF2-40B4-BE49-F238E27FC236}">
                <a16:creationId xmlns:a16="http://schemas.microsoft.com/office/drawing/2014/main" id="{952AAE64-EAA7-68D3-13E3-C7BB027ABD9A}"/>
              </a:ext>
              <a:ext uri="{C183D7F6-B498-43B3-948B-1728B52AA6E4}">
                <adec:decorative xmlns:adec="http://schemas.microsoft.com/office/drawing/2017/decorative" val="1"/>
              </a:ext>
            </a:extLst>
          </p:cNvPr>
          <p:cNvSpPr/>
          <p:nvPr/>
        </p:nvSpPr>
        <p:spPr>
          <a:xfrm>
            <a:off x="3610797" y="4063072"/>
            <a:ext cx="2844008" cy="1532334"/>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p:txBody>
      </p:sp>
      <p:sp>
        <p:nvSpPr>
          <p:cNvPr id="8" name="Text Placeholder 7">
            <a:extLst>
              <a:ext uri="{FF2B5EF4-FFF2-40B4-BE49-F238E27FC236}">
                <a16:creationId xmlns:a16="http://schemas.microsoft.com/office/drawing/2014/main" id="{7CBE380F-6D43-37A2-59E8-E00BE677BE54}"/>
              </a:ext>
            </a:extLst>
          </p:cNvPr>
          <p:cNvSpPr>
            <a:spLocks noGrp="1"/>
          </p:cNvSpPr>
          <p:nvPr>
            <p:ph type="body" sz="quarter" idx="16"/>
          </p:nvPr>
        </p:nvSpPr>
        <p:spPr>
          <a:xfrm>
            <a:off x="3638673" y="4087062"/>
            <a:ext cx="2738175" cy="1463858"/>
          </a:xfrm>
        </p:spPr>
        <p:txBody>
          <a:bodyPr>
            <a:noAutofit/>
          </a:bodyPr>
          <a:lstStyle/>
          <a:p>
            <a:pPr marL="0" indent="0" defTabSz="914377">
              <a:lnSpc>
                <a:spcPct val="100000"/>
              </a:lnSpc>
              <a:buNone/>
              <a:defRPr/>
            </a:pPr>
            <a:r>
              <a:rPr lang="en-GB" dirty="0">
                <a:latin typeface="Arial"/>
                <a:cs typeface="Arial"/>
              </a:rPr>
              <a:t>"[</a:t>
            </a:r>
            <a:r>
              <a:rPr lang="en-GB" dirty="0">
                <a:latin typeface="Arial"/>
                <a:ea typeface="+mn-lt"/>
                <a:cs typeface="Arial"/>
              </a:rPr>
              <a:t>I want Islington to be] a</a:t>
            </a:r>
            <a:r>
              <a:rPr lang="en-GB" dirty="0">
                <a:latin typeface="Arial"/>
                <a:ea typeface="+mn-lt"/>
                <a:cs typeface="+mn-lt"/>
              </a:rPr>
              <a:t> place that has prioritised helping the homeless, </a:t>
            </a:r>
            <a:r>
              <a:rPr lang="en-GB" b="1" dirty="0">
                <a:latin typeface="Arial"/>
                <a:ea typeface="+mn-lt"/>
                <a:cs typeface="+mn-lt"/>
              </a:rPr>
              <a:t>helping those on the margins of society</a:t>
            </a:r>
            <a:r>
              <a:rPr lang="en-GB" dirty="0">
                <a:latin typeface="Arial"/>
                <a:cs typeface="Arial"/>
              </a:rPr>
              <a:t>."</a:t>
            </a:r>
            <a:endParaRPr lang="en-US" dirty="0">
              <a:latin typeface="Arial"/>
              <a:cs typeface="Arial"/>
            </a:endParaRPr>
          </a:p>
          <a:p>
            <a:pPr marL="0" indent="0" algn="r" defTabSz="914377">
              <a:lnSpc>
                <a:spcPct val="100000"/>
              </a:lnSpc>
              <a:buNone/>
              <a:defRPr/>
            </a:pPr>
            <a:r>
              <a:rPr lang="en-GB" dirty="0">
                <a:latin typeface="Arial"/>
                <a:cs typeface="Arial"/>
              </a:rPr>
              <a:t>(White British female, 25-44, &lt;£20K)</a:t>
            </a:r>
            <a:endParaRPr lang="en-US" dirty="0"/>
          </a:p>
        </p:txBody>
      </p:sp>
      <p:sp>
        <p:nvSpPr>
          <p:cNvPr id="24" name="Rounded Rectangular Callout 11">
            <a:extLst>
              <a:ext uri="{FF2B5EF4-FFF2-40B4-BE49-F238E27FC236}">
                <a16:creationId xmlns:a16="http://schemas.microsoft.com/office/drawing/2014/main" id="{B4CB7CCD-1B4A-E658-F99D-5A8AB9589C30}"/>
              </a:ext>
              <a:ext uri="{C183D7F6-B498-43B3-948B-1728B52AA6E4}">
                <adec:decorative xmlns:adec="http://schemas.microsoft.com/office/drawing/2017/decorative" val="1"/>
              </a:ext>
            </a:extLst>
          </p:cNvPr>
          <p:cNvSpPr/>
          <p:nvPr/>
        </p:nvSpPr>
        <p:spPr>
          <a:xfrm>
            <a:off x="6944547" y="3480988"/>
            <a:ext cx="1965592" cy="1055608"/>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p:txBody>
      </p:sp>
      <p:sp>
        <p:nvSpPr>
          <p:cNvPr id="11" name="Text Placeholder 10">
            <a:extLst>
              <a:ext uri="{FF2B5EF4-FFF2-40B4-BE49-F238E27FC236}">
                <a16:creationId xmlns:a16="http://schemas.microsoft.com/office/drawing/2014/main" id="{3BE1BA34-C3DB-AF67-21B5-02377BADFE33}"/>
              </a:ext>
            </a:extLst>
          </p:cNvPr>
          <p:cNvSpPr>
            <a:spLocks noGrp="1"/>
          </p:cNvSpPr>
          <p:nvPr>
            <p:ph type="body" sz="quarter" idx="18"/>
          </p:nvPr>
        </p:nvSpPr>
        <p:spPr>
          <a:xfrm>
            <a:off x="6994243" y="3500159"/>
            <a:ext cx="1796258" cy="991512"/>
          </a:xfrm>
        </p:spPr>
        <p:txBody>
          <a:bodyPr>
            <a:noAutofit/>
          </a:bodyPr>
          <a:lstStyle/>
          <a:p>
            <a:pPr marL="0" indent="0" defTabSz="914377">
              <a:buNone/>
              <a:defRPr/>
            </a:pPr>
            <a:r>
              <a:rPr lang="en-GB" dirty="0">
                <a:latin typeface="Arial"/>
                <a:cs typeface="Arial"/>
              </a:rPr>
              <a:t>"</a:t>
            </a:r>
            <a:r>
              <a:rPr lang="en-GB" dirty="0">
                <a:latin typeface="Arial"/>
                <a:ea typeface="+mn-lt"/>
                <a:cs typeface="+mn-lt"/>
              </a:rPr>
              <a:t>Greater support for the </a:t>
            </a:r>
            <a:r>
              <a:rPr lang="en-GB" b="1" dirty="0">
                <a:latin typeface="Arial"/>
                <a:ea typeface="+mn-lt"/>
                <a:cs typeface="+mn-lt"/>
              </a:rPr>
              <a:t>homeless</a:t>
            </a:r>
            <a:r>
              <a:rPr lang="en-GB" dirty="0">
                <a:latin typeface="Arial"/>
                <a:cs typeface="Arial"/>
              </a:rPr>
              <a:t>."</a:t>
            </a:r>
            <a:endParaRPr lang="en-US" dirty="0">
              <a:latin typeface="Arial"/>
              <a:cs typeface="Arial"/>
            </a:endParaRPr>
          </a:p>
          <a:p>
            <a:pPr marL="0" indent="0" defTabSz="914377">
              <a:buNone/>
              <a:defRPr/>
            </a:pPr>
            <a:r>
              <a:rPr lang="en-GB" dirty="0">
                <a:latin typeface="Arial"/>
                <a:cs typeface="Arial"/>
              </a:rPr>
              <a:t>(White British male, 25-44, £20-39K)</a:t>
            </a:r>
            <a:endParaRPr lang="en-US" dirty="0"/>
          </a:p>
        </p:txBody>
      </p:sp>
      <p:sp>
        <p:nvSpPr>
          <p:cNvPr id="25" name="Rounded Rectangular Callout 11">
            <a:extLst>
              <a:ext uri="{FF2B5EF4-FFF2-40B4-BE49-F238E27FC236}">
                <a16:creationId xmlns:a16="http://schemas.microsoft.com/office/drawing/2014/main" id="{D8AA699D-1580-9C04-0C00-9F06607894F4}"/>
              </a:ext>
              <a:ext uri="{C183D7F6-B498-43B3-948B-1728B52AA6E4}">
                <adec:decorative xmlns:adec="http://schemas.microsoft.com/office/drawing/2017/decorative" val="1"/>
              </a:ext>
            </a:extLst>
          </p:cNvPr>
          <p:cNvSpPr/>
          <p:nvPr/>
        </p:nvSpPr>
        <p:spPr>
          <a:xfrm>
            <a:off x="9124714" y="1935822"/>
            <a:ext cx="2939258" cy="3512939"/>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spcAft>
                <a:spcPts val="600"/>
              </a:spcAft>
              <a:defRPr/>
            </a:pPr>
            <a:endParaRPr lang="en-GB" sz="1400" dirty="0">
              <a:latin typeface="Arial"/>
              <a:cs typeface="Arial"/>
            </a:endParaRPr>
          </a:p>
          <a:p>
            <a:pPr defTabSz="914377">
              <a:spcAft>
                <a:spcPts val="600"/>
              </a:spcAft>
              <a:defRPr/>
            </a:pPr>
            <a:endParaRPr lang="en-GB" sz="1400" dirty="0">
              <a:latin typeface="Arial"/>
              <a:cs typeface="Arial"/>
            </a:endParaRPr>
          </a:p>
          <a:p>
            <a:pPr defTabSz="914377">
              <a:spcAft>
                <a:spcPts val="600"/>
              </a:spcAft>
              <a:defRPr/>
            </a:pPr>
            <a:endParaRPr lang="en-GB" sz="1400" dirty="0">
              <a:latin typeface="Arial"/>
              <a:cs typeface="Arial"/>
            </a:endParaRPr>
          </a:p>
          <a:p>
            <a:pPr defTabSz="914377">
              <a:spcAft>
                <a:spcPts val="600"/>
              </a:spcAft>
              <a:defRPr/>
            </a:pPr>
            <a:endParaRPr lang="en-GB" sz="1400" dirty="0">
              <a:latin typeface="Arial"/>
              <a:cs typeface="Arial"/>
            </a:endParaRPr>
          </a:p>
          <a:p>
            <a:pPr defTabSz="914377">
              <a:spcAft>
                <a:spcPts val="600"/>
              </a:spcAft>
              <a:defRPr/>
            </a:pPr>
            <a:endParaRPr lang="en-GB" sz="1400" dirty="0">
              <a:latin typeface="Arial"/>
              <a:cs typeface="Arial"/>
            </a:endParaRPr>
          </a:p>
          <a:p>
            <a:pPr defTabSz="914377">
              <a:spcAft>
                <a:spcPts val="600"/>
              </a:spcAft>
              <a:defRPr/>
            </a:pPr>
            <a:endParaRPr lang="en-GB" sz="1400" dirty="0">
              <a:latin typeface="Arial"/>
              <a:cs typeface="Arial"/>
            </a:endParaRPr>
          </a:p>
          <a:p>
            <a:pPr defTabSz="914377">
              <a:spcAft>
                <a:spcPts val="600"/>
              </a:spcAft>
              <a:defRPr/>
            </a:pPr>
            <a:endParaRPr lang="en-GB" sz="1400" dirty="0">
              <a:latin typeface="Arial"/>
              <a:cs typeface="Arial"/>
            </a:endParaRPr>
          </a:p>
          <a:p>
            <a:pPr defTabSz="914377">
              <a:spcAft>
                <a:spcPts val="600"/>
              </a:spcAft>
              <a:defRPr/>
            </a:pPr>
            <a:endParaRPr lang="en-GB" sz="1400" dirty="0">
              <a:latin typeface="Arial"/>
              <a:cs typeface="Arial"/>
            </a:endParaRPr>
          </a:p>
          <a:p>
            <a:pPr defTabSz="914377">
              <a:spcAft>
                <a:spcPts val="600"/>
              </a:spcAft>
              <a:defRPr/>
            </a:pPr>
            <a:endParaRPr lang="en-GB" sz="1400" dirty="0">
              <a:latin typeface="Arial"/>
              <a:cs typeface="Arial"/>
            </a:endParaRPr>
          </a:p>
          <a:p>
            <a:pPr defTabSz="914377">
              <a:spcAft>
                <a:spcPts val="600"/>
              </a:spcAft>
              <a:defRPr/>
            </a:pPr>
            <a:endParaRPr lang="en-GB" sz="1400" dirty="0">
              <a:latin typeface="Arial"/>
              <a:cs typeface="Arial"/>
            </a:endParaRPr>
          </a:p>
          <a:p>
            <a:pPr defTabSz="914377">
              <a:spcAft>
                <a:spcPts val="600"/>
              </a:spcAft>
              <a:defRPr/>
            </a:pPr>
            <a:endParaRPr lang="en-GB" sz="1400" dirty="0">
              <a:latin typeface="Arial"/>
              <a:cs typeface="Arial"/>
            </a:endParaRPr>
          </a:p>
        </p:txBody>
      </p:sp>
      <p:sp>
        <p:nvSpPr>
          <p:cNvPr id="12" name="Text Placeholder 11">
            <a:extLst>
              <a:ext uri="{FF2B5EF4-FFF2-40B4-BE49-F238E27FC236}">
                <a16:creationId xmlns:a16="http://schemas.microsoft.com/office/drawing/2014/main" id="{70FAD3D5-21C1-11EE-EF22-40B008217BD3}"/>
              </a:ext>
            </a:extLst>
          </p:cNvPr>
          <p:cNvSpPr>
            <a:spLocks noGrp="1"/>
          </p:cNvSpPr>
          <p:nvPr>
            <p:ph type="body" sz="quarter" idx="19"/>
          </p:nvPr>
        </p:nvSpPr>
        <p:spPr>
          <a:xfrm>
            <a:off x="9274388" y="2035640"/>
            <a:ext cx="2646481" cy="3321551"/>
          </a:xfrm>
        </p:spPr>
        <p:txBody>
          <a:bodyPr>
            <a:noAutofit/>
          </a:bodyPr>
          <a:lstStyle/>
          <a:p>
            <a:pPr marL="0" indent="0" defTabSz="914377">
              <a:lnSpc>
                <a:spcPct val="100000"/>
              </a:lnSpc>
              <a:buNone/>
              <a:defRPr/>
            </a:pPr>
            <a:r>
              <a:rPr lang="en-GB" dirty="0">
                <a:latin typeface="Arial"/>
                <a:cs typeface="Arial"/>
              </a:rPr>
              <a:t>"</a:t>
            </a:r>
            <a:r>
              <a:rPr lang="en-GB" dirty="0">
                <a:latin typeface="Arial"/>
                <a:ea typeface="+mn-lt"/>
                <a:cs typeface="Arial"/>
              </a:rPr>
              <a:t>I've s</a:t>
            </a:r>
            <a:r>
              <a:rPr lang="en-GB" dirty="0">
                <a:latin typeface="Arial"/>
                <a:ea typeface="+mn-lt"/>
                <a:cs typeface="+mn-lt"/>
              </a:rPr>
              <a:t>een a lot of homelessness, especially under the bridge in Finsbury Park. </a:t>
            </a:r>
            <a:endParaRPr lang="en-GB" dirty="0">
              <a:latin typeface="Arial"/>
              <a:cs typeface="Calibri"/>
            </a:endParaRPr>
          </a:p>
          <a:p>
            <a:pPr marL="0" indent="0" defTabSz="914377">
              <a:lnSpc>
                <a:spcPct val="100000"/>
              </a:lnSpc>
              <a:spcBef>
                <a:spcPts val="600"/>
              </a:spcBef>
              <a:buNone/>
              <a:defRPr/>
            </a:pPr>
            <a:r>
              <a:rPr lang="en-US" dirty="0">
                <a:latin typeface="Arial"/>
                <a:cs typeface="Arial"/>
              </a:rPr>
              <a:t>...</a:t>
            </a:r>
            <a:r>
              <a:rPr lang="en-GB" dirty="0">
                <a:latin typeface="Arial"/>
                <a:ea typeface="+mn-lt"/>
                <a:cs typeface="+mn-lt"/>
              </a:rPr>
              <a:t>What’s the point in giving them money, if they're going to spend it on cigarettes?</a:t>
            </a:r>
            <a:endParaRPr lang="en-GB" dirty="0">
              <a:latin typeface="Arial"/>
              <a:cs typeface="Arial"/>
            </a:endParaRPr>
          </a:p>
          <a:p>
            <a:pPr marL="0" indent="0" defTabSz="914377">
              <a:lnSpc>
                <a:spcPct val="100000"/>
              </a:lnSpc>
              <a:spcBef>
                <a:spcPts val="600"/>
              </a:spcBef>
              <a:buNone/>
              <a:defRPr/>
            </a:pPr>
            <a:r>
              <a:rPr lang="en-GB" dirty="0">
                <a:latin typeface="Arial"/>
                <a:cs typeface="Calibri"/>
              </a:rPr>
              <a:t>...</a:t>
            </a:r>
            <a:r>
              <a:rPr lang="en-GB" dirty="0">
                <a:latin typeface="Arial"/>
                <a:ea typeface="+mn-lt"/>
                <a:cs typeface="+mn-lt"/>
              </a:rPr>
              <a:t>I think homeless people should get treated right; when they apply for a job, the employer may say ‘we don’t want you’</a:t>
            </a:r>
            <a:r>
              <a:rPr lang="en-GB" dirty="0">
                <a:latin typeface="Arial"/>
                <a:ea typeface="+mn-lt"/>
                <a:cs typeface="Arial"/>
              </a:rPr>
              <a:t>."</a:t>
            </a:r>
            <a:endParaRPr lang="en-US" dirty="0">
              <a:latin typeface="Arial"/>
              <a:cs typeface="Arial"/>
            </a:endParaRPr>
          </a:p>
          <a:p>
            <a:pPr marL="0" indent="0" algn="r" defTabSz="914377">
              <a:lnSpc>
                <a:spcPct val="100000"/>
              </a:lnSpc>
              <a:buNone/>
              <a:defRPr/>
            </a:pPr>
            <a:r>
              <a:rPr lang="en-GB" dirty="0">
                <a:latin typeface="Arial"/>
                <a:cs typeface="Arial"/>
              </a:rPr>
              <a:t>(Primary school student discussion)</a:t>
            </a:r>
            <a:endParaRPr lang="en-US" dirty="0"/>
          </a:p>
        </p:txBody>
      </p:sp>
      <p:sp>
        <p:nvSpPr>
          <p:cNvPr id="23" name="Rounded Rectangular Callout 11">
            <a:extLst>
              <a:ext uri="{FF2B5EF4-FFF2-40B4-BE49-F238E27FC236}">
                <a16:creationId xmlns:a16="http://schemas.microsoft.com/office/drawing/2014/main" id="{E5E25DC3-753D-7D60-C5AF-162F1982FD2E}"/>
              </a:ext>
              <a:ext uri="{C183D7F6-B498-43B3-948B-1728B52AA6E4}">
                <adec:decorative xmlns:adec="http://schemas.microsoft.com/office/drawing/2017/decorative" val="1"/>
              </a:ext>
            </a:extLst>
          </p:cNvPr>
          <p:cNvSpPr/>
          <p:nvPr/>
        </p:nvSpPr>
        <p:spPr>
          <a:xfrm>
            <a:off x="6595296" y="4740404"/>
            <a:ext cx="2145509" cy="1293971"/>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p:txBody>
      </p:sp>
      <p:sp>
        <p:nvSpPr>
          <p:cNvPr id="13" name="Text Placeholder 12">
            <a:extLst>
              <a:ext uri="{FF2B5EF4-FFF2-40B4-BE49-F238E27FC236}">
                <a16:creationId xmlns:a16="http://schemas.microsoft.com/office/drawing/2014/main" id="{DB054290-293D-E430-5791-FACA24AE7BF4}"/>
              </a:ext>
            </a:extLst>
          </p:cNvPr>
          <p:cNvSpPr>
            <a:spLocks noGrp="1"/>
          </p:cNvSpPr>
          <p:nvPr>
            <p:ph type="body" sz="quarter" idx="20"/>
          </p:nvPr>
        </p:nvSpPr>
        <p:spPr>
          <a:xfrm>
            <a:off x="6679966" y="4757398"/>
            <a:ext cx="2026712" cy="1247338"/>
          </a:xfrm>
        </p:spPr>
        <p:txBody>
          <a:bodyPr>
            <a:noAutofit/>
          </a:bodyPr>
          <a:lstStyle/>
          <a:p>
            <a:pPr marL="0" indent="0" defTabSz="914377">
              <a:lnSpc>
                <a:spcPct val="100000"/>
              </a:lnSpc>
              <a:buNone/>
              <a:defRPr/>
            </a:pPr>
            <a:r>
              <a:rPr lang="en-GB" dirty="0">
                <a:latin typeface="Arial"/>
                <a:cs typeface="Arial"/>
              </a:rPr>
              <a:t>"</a:t>
            </a:r>
            <a:r>
              <a:rPr lang="en-GB" dirty="0">
                <a:latin typeface="Arial"/>
                <a:ea typeface="+mn-lt"/>
                <a:cs typeface="+mn-lt"/>
              </a:rPr>
              <a:t>What I have noticed is </a:t>
            </a:r>
            <a:r>
              <a:rPr lang="en-GB" b="1" dirty="0">
                <a:latin typeface="Arial"/>
                <a:ea typeface="+mn-lt"/>
                <a:cs typeface="+mn-lt"/>
              </a:rPr>
              <a:t>hostile architecture to keep house-less people away</a:t>
            </a:r>
            <a:r>
              <a:rPr lang="en-GB" dirty="0">
                <a:latin typeface="Arial"/>
                <a:cs typeface="Arial"/>
              </a:rPr>
              <a:t>."</a:t>
            </a:r>
            <a:endParaRPr lang="en-US" dirty="0">
              <a:latin typeface="Arial"/>
              <a:cs typeface="Arial"/>
            </a:endParaRPr>
          </a:p>
          <a:p>
            <a:pPr marL="0" indent="0" algn="r" defTabSz="914377">
              <a:lnSpc>
                <a:spcPct val="100000"/>
              </a:lnSpc>
              <a:buNone/>
              <a:defRPr/>
            </a:pPr>
            <a:r>
              <a:rPr lang="en-GB" dirty="0">
                <a:latin typeface="Arial"/>
                <a:cs typeface="Arial"/>
              </a:rPr>
              <a:t>(Adult resident)</a:t>
            </a:r>
            <a:endParaRPr lang="en-US" dirty="0"/>
          </a:p>
        </p:txBody>
      </p:sp>
    </p:spTree>
    <p:extLst>
      <p:ext uri="{BB962C8B-B14F-4D97-AF65-F5344CB8AC3E}">
        <p14:creationId xmlns:p14="http://schemas.microsoft.com/office/powerpoint/2010/main" val="24937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F002A-AD9A-C756-0041-0F35319E49AC}"/>
              </a:ext>
            </a:extLst>
          </p:cNvPr>
          <p:cNvSpPr>
            <a:spLocks noGrp="1"/>
          </p:cNvSpPr>
          <p:nvPr>
            <p:ph type="title"/>
          </p:nvPr>
        </p:nvSpPr>
        <p:spPr/>
        <p:txBody>
          <a:bodyPr>
            <a:normAutofit/>
          </a:bodyPr>
          <a:lstStyle/>
          <a:p>
            <a:r>
              <a:rPr lang="en-GB" sz="2400" b="1" dirty="0">
                <a:solidFill>
                  <a:srgbClr val="E51F23"/>
                </a:solidFill>
                <a:latin typeface="Arial"/>
                <a:cs typeface="Arial"/>
              </a:rPr>
              <a:t>Safety</a:t>
            </a:r>
            <a:endParaRPr lang="en-US" sz="2400" b="1" dirty="0">
              <a:solidFill>
                <a:srgbClr val="E51F23"/>
              </a:solidFill>
              <a:latin typeface="Arial"/>
              <a:cs typeface="Arial"/>
            </a:endParaRPr>
          </a:p>
        </p:txBody>
      </p:sp>
      <p:pic>
        <p:nvPicPr>
          <p:cNvPr id="19" name="Picture Placeholder 18">
            <a:extLst>
              <a:ext uri="{FF2B5EF4-FFF2-40B4-BE49-F238E27FC236}">
                <a16:creationId xmlns:a16="http://schemas.microsoft.com/office/drawing/2014/main" id="{1DE53C92-A021-9FA8-F12B-FCA9FEAF1EF0}"/>
              </a:ext>
              <a:ext uri="{C183D7F6-B498-43B3-948B-1728B52AA6E4}">
                <adec:decorative xmlns:adec="http://schemas.microsoft.com/office/drawing/2017/decorative" val="1"/>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6502" r="6502"/>
          <a:stretch>
            <a:fillRect/>
          </a:stretch>
        </p:blipFill>
        <p:spPr>
          <a:xfrm>
            <a:off x="11098630" y="208521"/>
            <a:ext cx="674479" cy="750684"/>
          </a:xfrm>
        </p:spPr>
      </p:pic>
      <p:sp>
        <p:nvSpPr>
          <p:cNvPr id="3" name="Text Placeholder 2">
            <a:extLst>
              <a:ext uri="{FF2B5EF4-FFF2-40B4-BE49-F238E27FC236}">
                <a16:creationId xmlns:a16="http://schemas.microsoft.com/office/drawing/2014/main" id="{D4438122-884B-63A4-0AB3-4DBD60CC3ED3}"/>
              </a:ext>
            </a:extLst>
          </p:cNvPr>
          <p:cNvSpPr>
            <a:spLocks noGrp="1"/>
          </p:cNvSpPr>
          <p:nvPr>
            <p:ph type="body" sz="quarter" idx="10"/>
          </p:nvPr>
        </p:nvSpPr>
        <p:spPr>
          <a:xfrm>
            <a:off x="338328" y="914400"/>
            <a:ext cx="10760302" cy="950023"/>
          </a:xfrm>
        </p:spPr>
        <p:txBody>
          <a:bodyPr>
            <a:normAutofit/>
          </a:bodyPr>
          <a:lstStyle/>
          <a:p>
            <a:r>
              <a:rPr lang="en-GB" sz="1600" dirty="0">
                <a:latin typeface="Arial"/>
                <a:cs typeface="Arial"/>
              </a:rPr>
              <a:t>Safety and reduced crime was raised by adults and students, more often by females than males. Some respondents felt more police were needed, although others (fewer) expressed concerns about police behaviour or emphasised the need to address underlying drivers of crime.</a:t>
            </a:r>
            <a:endParaRPr lang="en-US" sz="1600" dirty="0"/>
          </a:p>
        </p:txBody>
      </p:sp>
      <p:sp>
        <p:nvSpPr>
          <p:cNvPr id="27" name="Rounded Rectangular Callout 11">
            <a:extLst>
              <a:ext uri="{FF2B5EF4-FFF2-40B4-BE49-F238E27FC236}">
                <a16:creationId xmlns:a16="http://schemas.microsoft.com/office/drawing/2014/main" id="{F339B9BA-1A9C-5F55-0B54-6775F9E47C2F}"/>
              </a:ext>
              <a:ext uri="{C183D7F6-B498-43B3-948B-1728B52AA6E4}">
                <adec:decorative xmlns:adec="http://schemas.microsoft.com/office/drawing/2017/decorative" val="1"/>
              </a:ext>
            </a:extLst>
          </p:cNvPr>
          <p:cNvSpPr/>
          <p:nvPr/>
        </p:nvSpPr>
        <p:spPr>
          <a:xfrm>
            <a:off x="320113" y="1824540"/>
            <a:ext cx="3643822" cy="1532334"/>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p:txBody>
      </p:sp>
      <p:sp>
        <p:nvSpPr>
          <p:cNvPr id="4" name="Text Placeholder 3">
            <a:extLst>
              <a:ext uri="{FF2B5EF4-FFF2-40B4-BE49-F238E27FC236}">
                <a16:creationId xmlns:a16="http://schemas.microsoft.com/office/drawing/2014/main" id="{2320E7FA-262E-7CDC-1333-09ADA1E96833}"/>
              </a:ext>
            </a:extLst>
          </p:cNvPr>
          <p:cNvSpPr>
            <a:spLocks noGrp="1"/>
          </p:cNvSpPr>
          <p:nvPr>
            <p:ph type="body" sz="quarter" idx="11"/>
          </p:nvPr>
        </p:nvSpPr>
        <p:spPr>
          <a:xfrm>
            <a:off x="310313" y="1871230"/>
            <a:ext cx="3643822" cy="1485644"/>
          </a:xfrm>
        </p:spPr>
        <p:txBody>
          <a:bodyPr>
            <a:noAutofit/>
          </a:bodyPr>
          <a:lstStyle/>
          <a:p>
            <a:pPr defTabSz="914377">
              <a:defRPr/>
            </a:pPr>
            <a:r>
              <a:rPr lang="en-US" dirty="0">
                <a:latin typeface="Arial"/>
                <a:cs typeface="Arial"/>
              </a:rPr>
              <a:t>"</a:t>
            </a:r>
            <a:r>
              <a:rPr lang="en-GB" b="1" dirty="0">
                <a:latin typeface="Arial"/>
                <a:ea typeface="+mn-lt"/>
                <a:cs typeface="+mn-lt"/>
              </a:rPr>
              <a:t>I got mugged and don't want to leave the house</a:t>
            </a:r>
            <a:r>
              <a:rPr lang="en-GB" dirty="0">
                <a:latin typeface="Arial"/>
                <a:ea typeface="+mn-lt"/>
                <a:cs typeface="+mn-lt"/>
              </a:rPr>
              <a:t>, it's a massive problem for people my age. I think there needs to be more done to address this like </a:t>
            </a:r>
            <a:r>
              <a:rPr lang="en-GB" b="1" dirty="0">
                <a:latin typeface="Arial"/>
                <a:ea typeface="+mn-lt"/>
                <a:cs typeface="+mn-lt"/>
              </a:rPr>
              <a:t>restricting who can buy knives</a:t>
            </a:r>
            <a:r>
              <a:rPr lang="en-GB" dirty="0">
                <a:latin typeface="Arial"/>
                <a:ea typeface="+mn-lt"/>
                <a:cs typeface="+mn-lt"/>
              </a:rPr>
              <a:t>." </a:t>
            </a:r>
          </a:p>
          <a:p>
            <a:pPr algn="r" defTabSz="914377">
              <a:defRPr/>
            </a:pPr>
            <a:r>
              <a:rPr lang="en-GB" dirty="0">
                <a:latin typeface="Arial"/>
                <a:ea typeface="+mn-lt"/>
                <a:cs typeface="+mn-lt"/>
              </a:rPr>
              <a:t>(Secondary school student)</a:t>
            </a:r>
            <a:endParaRPr lang="en-US" dirty="0"/>
          </a:p>
        </p:txBody>
      </p:sp>
      <p:sp>
        <p:nvSpPr>
          <p:cNvPr id="22" name="Rounded Rectangular Callout 11">
            <a:extLst>
              <a:ext uri="{FF2B5EF4-FFF2-40B4-BE49-F238E27FC236}">
                <a16:creationId xmlns:a16="http://schemas.microsoft.com/office/drawing/2014/main" id="{F6128B83-C312-98EF-3663-7FB9F231C830}"/>
              </a:ext>
              <a:ext uri="{C183D7F6-B498-43B3-948B-1728B52AA6E4}">
                <adec:decorative xmlns:adec="http://schemas.microsoft.com/office/drawing/2017/decorative" val="1"/>
              </a:ext>
            </a:extLst>
          </p:cNvPr>
          <p:cNvSpPr/>
          <p:nvPr/>
        </p:nvSpPr>
        <p:spPr>
          <a:xfrm>
            <a:off x="4087381" y="1728596"/>
            <a:ext cx="3867847" cy="1055608"/>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1400" dirty="0">
              <a:latin typeface="Arial"/>
              <a:cs typeface="Arial"/>
            </a:endParaRPr>
          </a:p>
          <a:p>
            <a:pPr>
              <a:defRPr/>
            </a:pPr>
            <a:endParaRPr lang="en-GB" sz="1400" dirty="0">
              <a:latin typeface="Arial"/>
              <a:cs typeface="Arial"/>
            </a:endParaRPr>
          </a:p>
          <a:p>
            <a:pPr>
              <a:defRPr/>
            </a:pPr>
            <a:endParaRPr lang="en-GB" sz="1400" dirty="0">
              <a:latin typeface="Arial"/>
              <a:cs typeface="Arial"/>
            </a:endParaRPr>
          </a:p>
          <a:p>
            <a:pPr>
              <a:defRPr/>
            </a:pPr>
            <a:endParaRPr lang="en-GB" sz="1400" dirty="0">
              <a:latin typeface="Arial"/>
              <a:cs typeface="Arial"/>
            </a:endParaRPr>
          </a:p>
        </p:txBody>
      </p:sp>
      <p:sp>
        <p:nvSpPr>
          <p:cNvPr id="5" name="Text Placeholder 4">
            <a:extLst>
              <a:ext uri="{FF2B5EF4-FFF2-40B4-BE49-F238E27FC236}">
                <a16:creationId xmlns:a16="http://schemas.microsoft.com/office/drawing/2014/main" id="{7A101F55-E415-D536-EB2F-06C0ACA48592}"/>
              </a:ext>
            </a:extLst>
          </p:cNvPr>
          <p:cNvSpPr>
            <a:spLocks noGrp="1"/>
          </p:cNvSpPr>
          <p:nvPr>
            <p:ph type="body" sz="quarter" idx="13"/>
          </p:nvPr>
        </p:nvSpPr>
        <p:spPr>
          <a:xfrm>
            <a:off x="4127277" y="1734302"/>
            <a:ext cx="3643822" cy="942534"/>
          </a:xfrm>
        </p:spPr>
        <p:txBody>
          <a:bodyPr>
            <a:noAutofit/>
          </a:bodyPr>
          <a:lstStyle/>
          <a:p>
            <a:pPr marL="0" indent="0">
              <a:lnSpc>
                <a:spcPct val="100000"/>
              </a:lnSpc>
              <a:buNone/>
              <a:defRPr/>
            </a:pPr>
            <a:r>
              <a:rPr lang="en-GB" dirty="0">
                <a:latin typeface="Arial"/>
                <a:cs typeface="Arial"/>
              </a:rPr>
              <a:t>“</a:t>
            </a:r>
            <a:r>
              <a:rPr lang="en-GB" b="1" dirty="0">
                <a:latin typeface="Arial"/>
                <a:ea typeface="+mn-lt"/>
                <a:cs typeface="+mn-lt"/>
              </a:rPr>
              <a:t>Police powers need to be cut</a:t>
            </a:r>
            <a:r>
              <a:rPr lang="en-GB" dirty="0">
                <a:latin typeface="Arial"/>
                <a:ea typeface="+mn-lt"/>
                <a:cs typeface="+mn-lt"/>
              </a:rPr>
              <a:t> particularly in relation to stop and search</a:t>
            </a:r>
            <a:r>
              <a:rPr lang="en-GB" dirty="0">
                <a:latin typeface="Arial"/>
                <a:cs typeface="Calibri"/>
              </a:rPr>
              <a:t>.</a:t>
            </a:r>
            <a:r>
              <a:rPr lang="en-GB" dirty="0">
                <a:latin typeface="Arial"/>
                <a:cs typeface="Arial"/>
              </a:rPr>
              <a:t>"</a:t>
            </a:r>
          </a:p>
          <a:p>
            <a:pPr marL="0" indent="0" algn="r">
              <a:lnSpc>
                <a:spcPct val="100000"/>
              </a:lnSpc>
              <a:buNone/>
              <a:defRPr/>
            </a:pPr>
            <a:r>
              <a:rPr lang="en-GB" dirty="0">
                <a:latin typeface="Arial"/>
                <a:cs typeface="Arial"/>
              </a:rPr>
              <a:t>(Black British Caribbean female, 45-64, £40-59K)</a:t>
            </a:r>
            <a:endParaRPr lang="en-US" dirty="0"/>
          </a:p>
        </p:txBody>
      </p:sp>
      <p:sp>
        <p:nvSpPr>
          <p:cNvPr id="25" name="Rounded Rectangular Callout 11">
            <a:extLst>
              <a:ext uri="{FF2B5EF4-FFF2-40B4-BE49-F238E27FC236}">
                <a16:creationId xmlns:a16="http://schemas.microsoft.com/office/drawing/2014/main" id="{969DCF12-A9C5-1414-F05B-FD5E1062DB0C}"/>
              </a:ext>
              <a:ext uri="{C183D7F6-B498-43B3-948B-1728B52AA6E4}">
                <adec:decorative xmlns:adec="http://schemas.microsoft.com/office/drawing/2017/decorative" val="1"/>
              </a:ext>
            </a:extLst>
          </p:cNvPr>
          <p:cNvSpPr/>
          <p:nvPr/>
        </p:nvSpPr>
        <p:spPr>
          <a:xfrm>
            <a:off x="8104620" y="1441583"/>
            <a:ext cx="3760674" cy="1293971"/>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p:txBody>
      </p:sp>
      <p:sp>
        <p:nvSpPr>
          <p:cNvPr id="6" name="Text Placeholder 5">
            <a:extLst>
              <a:ext uri="{FF2B5EF4-FFF2-40B4-BE49-F238E27FC236}">
                <a16:creationId xmlns:a16="http://schemas.microsoft.com/office/drawing/2014/main" id="{3364B231-2C95-394D-F3AC-0980A1FD1DD6}"/>
              </a:ext>
            </a:extLst>
          </p:cNvPr>
          <p:cNvSpPr>
            <a:spLocks noGrp="1"/>
          </p:cNvSpPr>
          <p:nvPr>
            <p:ph type="body" sz="quarter" idx="14"/>
          </p:nvPr>
        </p:nvSpPr>
        <p:spPr>
          <a:xfrm>
            <a:off x="8194071" y="1489170"/>
            <a:ext cx="3454589" cy="1187666"/>
          </a:xfrm>
        </p:spPr>
        <p:txBody>
          <a:bodyPr>
            <a:noAutofit/>
          </a:bodyPr>
          <a:lstStyle/>
          <a:p>
            <a:pPr marL="0" indent="0">
              <a:lnSpc>
                <a:spcPct val="100000"/>
              </a:lnSpc>
              <a:buNone/>
            </a:pPr>
            <a:r>
              <a:rPr lang="en-GB" dirty="0">
                <a:latin typeface="Arial"/>
                <a:cs typeface="Arial"/>
              </a:rPr>
              <a:t>“</a:t>
            </a:r>
            <a:r>
              <a:rPr lang="en-GB" dirty="0">
                <a:latin typeface="Arial"/>
                <a:ea typeface="+mn-lt"/>
                <a:cs typeface="+mn-lt"/>
              </a:rPr>
              <a:t>More </a:t>
            </a:r>
            <a:r>
              <a:rPr lang="en-GB" b="1" dirty="0">
                <a:latin typeface="Arial"/>
                <a:ea typeface="+mn-lt"/>
                <a:cs typeface="+mn-lt"/>
              </a:rPr>
              <a:t>community safety</a:t>
            </a:r>
            <a:r>
              <a:rPr lang="en-GB" dirty="0">
                <a:latin typeface="Arial"/>
                <a:ea typeface="+mn-lt"/>
                <a:cs typeface="+mn-lt"/>
              </a:rPr>
              <a:t> measures. Feeling safe; there is a lot of crime and anti-social behaviour. </a:t>
            </a:r>
            <a:r>
              <a:rPr lang="en-GB" b="1" dirty="0">
                <a:latin typeface="Arial"/>
                <a:ea typeface="+mn-lt"/>
                <a:cs typeface="+mn-lt"/>
              </a:rPr>
              <a:t>Better communication</a:t>
            </a:r>
            <a:r>
              <a:rPr lang="en-GB" dirty="0">
                <a:latin typeface="Arial"/>
                <a:ea typeface="+mn-lt"/>
                <a:cs typeface="+mn-lt"/>
              </a:rPr>
              <a:t> between council/police and residents.</a:t>
            </a:r>
            <a:r>
              <a:rPr lang="en-GB" dirty="0">
                <a:latin typeface="Arial"/>
                <a:ea typeface="+mn-lt"/>
                <a:cs typeface="Arial"/>
              </a:rPr>
              <a:t>" (Pakistani female, 45-64)</a:t>
            </a:r>
            <a:endParaRPr lang="en-US" dirty="0"/>
          </a:p>
        </p:txBody>
      </p:sp>
      <p:sp>
        <p:nvSpPr>
          <p:cNvPr id="23" name="Rounded Rectangular Callout 11">
            <a:extLst>
              <a:ext uri="{FF2B5EF4-FFF2-40B4-BE49-F238E27FC236}">
                <a16:creationId xmlns:a16="http://schemas.microsoft.com/office/drawing/2014/main" id="{1531537A-95BC-95A3-9884-E46784D9EF43}"/>
              </a:ext>
              <a:ext uri="{C183D7F6-B498-43B3-948B-1728B52AA6E4}">
                <adec:decorative xmlns:adec="http://schemas.microsoft.com/office/drawing/2017/decorative" val="1"/>
              </a:ext>
            </a:extLst>
          </p:cNvPr>
          <p:cNvSpPr/>
          <p:nvPr/>
        </p:nvSpPr>
        <p:spPr>
          <a:xfrm>
            <a:off x="147876" y="3638829"/>
            <a:ext cx="2637312" cy="817245"/>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p:txBody>
      </p:sp>
      <p:sp>
        <p:nvSpPr>
          <p:cNvPr id="8" name="Text Placeholder 7">
            <a:extLst>
              <a:ext uri="{FF2B5EF4-FFF2-40B4-BE49-F238E27FC236}">
                <a16:creationId xmlns:a16="http://schemas.microsoft.com/office/drawing/2014/main" id="{E4935EC0-8973-8548-64FD-BE9884598009}"/>
              </a:ext>
            </a:extLst>
          </p:cNvPr>
          <p:cNvSpPr>
            <a:spLocks noGrp="1"/>
          </p:cNvSpPr>
          <p:nvPr>
            <p:ph type="body" sz="quarter" idx="15"/>
          </p:nvPr>
        </p:nvSpPr>
        <p:spPr>
          <a:xfrm>
            <a:off x="191710" y="3678428"/>
            <a:ext cx="2521671" cy="654316"/>
          </a:xfrm>
        </p:spPr>
        <p:txBody>
          <a:bodyPr>
            <a:noAutofit/>
          </a:bodyPr>
          <a:lstStyle/>
          <a:p>
            <a:pPr marL="0" indent="0">
              <a:lnSpc>
                <a:spcPct val="100000"/>
              </a:lnSpc>
              <a:buNone/>
            </a:pPr>
            <a:r>
              <a:rPr lang="en-GB" dirty="0">
                <a:latin typeface="Arial"/>
                <a:cs typeface="Arial"/>
              </a:rPr>
              <a:t>“</a:t>
            </a:r>
            <a:r>
              <a:rPr lang="en-GB" dirty="0">
                <a:latin typeface="Arial"/>
                <a:cs typeface="Calibri"/>
              </a:rPr>
              <a:t>Reduced</a:t>
            </a:r>
            <a:r>
              <a:rPr lang="en-GB" dirty="0">
                <a:latin typeface="Arial"/>
                <a:ea typeface="+mn-lt"/>
                <a:cs typeface="+mn-lt"/>
              </a:rPr>
              <a:t> crime, specifically </a:t>
            </a:r>
            <a:r>
              <a:rPr lang="en-GB" b="1" dirty="0">
                <a:latin typeface="Arial"/>
                <a:ea typeface="+mn-lt"/>
                <a:cs typeface="+mn-lt"/>
              </a:rPr>
              <a:t>drug dealing, mugging and burglary</a:t>
            </a:r>
            <a:r>
              <a:rPr lang="en-GB" dirty="0">
                <a:latin typeface="Arial"/>
                <a:cs typeface="Arial"/>
              </a:rPr>
              <a:t>." (Female)</a:t>
            </a:r>
            <a:endParaRPr lang="en-US" dirty="0"/>
          </a:p>
        </p:txBody>
      </p:sp>
      <p:sp>
        <p:nvSpPr>
          <p:cNvPr id="24" name="Rounded Rectangular Callout 11">
            <a:extLst>
              <a:ext uri="{FF2B5EF4-FFF2-40B4-BE49-F238E27FC236}">
                <a16:creationId xmlns:a16="http://schemas.microsoft.com/office/drawing/2014/main" id="{E1D9A3A2-6AB8-5B9A-A9DC-2AB6FD7E70BE}"/>
              </a:ext>
              <a:ext uri="{C183D7F6-B498-43B3-948B-1728B52AA6E4}">
                <adec:decorative xmlns:adec="http://schemas.microsoft.com/office/drawing/2017/decorative" val="1"/>
              </a:ext>
            </a:extLst>
          </p:cNvPr>
          <p:cNvSpPr/>
          <p:nvPr/>
        </p:nvSpPr>
        <p:spPr>
          <a:xfrm>
            <a:off x="3148287" y="3409141"/>
            <a:ext cx="2163229" cy="2227778"/>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p:txBody>
      </p:sp>
      <p:sp>
        <p:nvSpPr>
          <p:cNvPr id="10" name="Text Placeholder 9">
            <a:extLst>
              <a:ext uri="{FF2B5EF4-FFF2-40B4-BE49-F238E27FC236}">
                <a16:creationId xmlns:a16="http://schemas.microsoft.com/office/drawing/2014/main" id="{2D00C128-B06F-A790-B95C-B338EDE38710}"/>
              </a:ext>
            </a:extLst>
          </p:cNvPr>
          <p:cNvSpPr>
            <a:spLocks noGrp="1"/>
          </p:cNvSpPr>
          <p:nvPr>
            <p:ph type="body" sz="quarter" idx="17"/>
          </p:nvPr>
        </p:nvSpPr>
        <p:spPr>
          <a:xfrm>
            <a:off x="3211576" y="3492137"/>
            <a:ext cx="1956771" cy="1974385"/>
          </a:xfrm>
        </p:spPr>
        <p:txBody>
          <a:bodyPr>
            <a:noAutofit/>
          </a:bodyPr>
          <a:lstStyle/>
          <a:p>
            <a:pPr marL="0" indent="0" defTabSz="914377">
              <a:lnSpc>
                <a:spcPct val="100000"/>
              </a:lnSpc>
              <a:buNone/>
              <a:defRPr/>
            </a:pPr>
            <a:r>
              <a:rPr lang="en-GB" dirty="0">
                <a:latin typeface="Arial"/>
                <a:cs typeface="Arial"/>
              </a:rPr>
              <a:t>“</a:t>
            </a:r>
            <a:r>
              <a:rPr lang="en-GB" dirty="0">
                <a:latin typeface="Arial"/>
                <a:ea typeface="+mn-lt"/>
                <a:cs typeface="+mn-lt"/>
              </a:rPr>
              <a:t>Less violence and anti-social behaviour, particularly with </a:t>
            </a:r>
            <a:r>
              <a:rPr lang="en-GB" b="1" dirty="0">
                <a:latin typeface="Arial"/>
                <a:ea typeface="+mn-lt"/>
                <a:cs typeface="+mn-lt"/>
              </a:rPr>
              <a:t>young people</a:t>
            </a:r>
            <a:r>
              <a:rPr lang="en-GB" dirty="0">
                <a:latin typeface="Arial"/>
                <a:ea typeface="+mn-lt"/>
                <a:cs typeface="+mn-lt"/>
              </a:rPr>
              <a:t> and each other - particularly on </a:t>
            </a:r>
            <a:r>
              <a:rPr lang="en-GB" b="1" dirty="0">
                <a:latin typeface="Arial"/>
                <a:ea typeface="+mn-lt"/>
                <a:cs typeface="+mn-lt"/>
              </a:rPr>
              <a:t>estates.</a:t>
            </a:r>
            <a:r>
              <a:rPr lang="en-GB" dirty="0">
                <a:latin typeface="Arial"/>
                <a:ea typeface="+mn-lt"/>
                <a:cs typeface="+mn-lt"/>
              </a:rPr>
              <a:t> I want it to be safe when I go out</a:t>
            </a:r>
            <a:r>
              <a:rPr lang="en-GB" dirty="0">
                <a:latin typeface="Arial"/>
                <a:cs typeface="Calibri"/>
              </a:rPr>
              <a:t>.</a:t>
            </a:r>
            <a:r>
              <a:rPr lang="en-GB" dirty="0">
                <a:latin typeface="Arial"/>
                <a:cs typeface="Arial"/>
              </a:rPr>
              <a:t>" </a:t>
            </a:r>
          </a:p>
          <a:p>
            <a:pPr marL="0" indent="0" algn="r" defTabSz="914377">
              <a:lnSpc>
                <a:spcPct val="100000"/>
              </a:lnSpc>
              <a:buNone/>
              <a:defRPr/>
            </a:pPr>
            <a:r>
              <a:rPr lang="en-GB" dirty="0">
                <a:latin typeface="Arial"/>
                <a:cs typeface="Arial"/>
              </a:rPr>
              <a:t>(Adult resident)</a:t>
            </a:r>
            <a:endParaRPr lang="en-US" dirty="0"/>
          </a:p>
        </p:txBody>
      </p:sp>
      <p:sp>
        <p:nvSpPr>
          <p:cNvPr id="20" name="Rounded Rectangular Callout 11">
            <a:extLst>
              <a:ext uri="{FF2B5EF4-FFF2-40B4-BE49-F238E27FC236}">
                <a16:creationId xmlns:a16="http://schemas.microsoft.com/office/drawing/2014/main" id="{6EADB456-8A61-5DC6-31AE-9E5ED8903927}"/>
              </a:ext>
              <a:ext uri="{C183D7F6-B498-43B3-948B-1728B52AA6E4}">
                <adec:decorative xmlns:adec="http://schemas.microsoft.com/office/drawing/2017/decorative" val="1"/>
              </a:ext>
            </a:extLst>
          </p:cNvPr>
          <p:cNvSpPr/>
          <p:nvPr/>
        </p:nvSpPr>
        <p:spPr>
          <a:xfrm>
            <a:off x="5555820" y="2977293"/>
            <a:ext cx="2337664" cy="1770698"/>
          </a:xfrm>
          <a:prstGeom prst="wedgeRoundRectCallout">
            <a:avLst/>
          </a:prstGeom>
          <a:solidFill>
            <a:schemeClr val="bg2"/>
          </a:solidFill>
        </p:spPr>
        <p:txBody>
          <a:bodyPr wrap="square" lIns="91440" tIns="45720" rIns="91440" bIns="45720" anchor="t">
            <a:spAutoFit/>
          </a:bodyPr>
          <a:lstStyle/>
          <a:p>
            <a:pPr>
              <a:defRPr/>
            </a:pPr>
            <a:endParaRPr lang="en-GB" sz="1400" dirty="0">
              <a:latin typeface="Arial"/>
              <a:cs typeface="Arial"/>
            </a:endParaRPr>
          </a:p>
          <a:p>
            <a:pPr>
              <a:defRPr/>
            </a:pPr>
            <a:endParaRPr lang="en-GB" sz="1400" dirty="0">
              <a:latin typeface="Arial"/>
              <a:cs typeface="Arial"/>
            </a:endParaRPr>
          </a:p>
          <a:p>
            <a:pPr>
              <a:defRPr/>
            </a:pPr>
            <a:endParaRPr lang="en-GB" sz="1400" dirty="0">
              <a:latin typeface="Arial"/>
              <a:cs typeface="Arial"/>
            </a:endParaRPr>
          </a:p>
          <a:p>
            <a:pPr>
              <a:defRPr/>
            </a:pPr>
            <a:endParaRPr lang="en-GB" sz="1400" dirty="0">
              <a:latin typeface="Arial"/>
              <a:cs typeface="Arial"/>
            </a:endParaRPr>
          </a:p>
          <a:p>
            <a:pPr>
              <a:defRPr/>
            </a:pPr>
            <a:endParaRPr lang="en-GB" sz="1400" dirty="0">
              <a:latin typeface="Arial"/>
              <a:cs typeface="Arial"/>
            </a:endParaRPr>
          </a:p>
          <a:p>
            <a:pPr>
              <a:defRPr/>
            </a:pPr>
            <a:endParaRPr lang="en-GB" sz="1400" dirty="0">
              <a:latin typeface="Arial"/>
              <a:cs typeface="Arial"/>
            </a:endParaRPr>
          </a:p>
          <a:p>
            <a:pPr>
              <a:defRPr/>
            </a:pPr>
            <a:endParaRPr lang="en-GB" sz="1400" dirty="0">
              <a:latin typeface="Arial"/>
              <a:cs typeface="Arial"/>
            </a:endParaRPr>
          </a:p>
        </p:txBody>
      </p:sp>
      <p:sp>
        <p:nvSpPr>
          <p:cNvPr id="9" name="Text Placeholder 8">
            <a:extLst>
              <a:ext uri="{FF2B5EF4-FFF2-40B4-BE49-F238E27FC236}">
                <a16:creationId xmlns:a16="http://schemas.microsoft.com/office/drawing/2014/main" id="{1E4BDDFC-5733-CD2A-B860-054CD8A76115}"/>
              </a:ext>
            </a:extLst>
          </p:cNvPr>
          <p:cNvSpPr>
            <a:spLocks noGrp="1"/>
          </p:cNvSpPr>
          <p:nvPr>
            <p:ph type="body" sz="quarter" idx="16"/>
          </p:nvPr>
        </p:nvSpPr>
        <p:spPr>
          <a:xfrm>
            <a:off x="5701533" y="3073113"/>
            <a:ext cx="2069565" cy="1542870"/>
          </a:xfrm>
        </p:spPr>
        <p:txBody>
          <a:bodyPr>
            <a:noAutofit/>
          </a:bodyPr>
          <a:lstStyle/>
          <a:p>
            <a:pPr marL="0" indent="0">
              <a:lnSpc>
                <a:spcPct val="100000"/>
              </a:lnSpc>
              <a:buNone/>
              <a:defRPr/>
            </a:pPr>
            <a:r>
              <a:rPr lang="en-US" dirty="0">
                <a:latin typeface="Arial"/>
                <a:cs typeface="Arial"/>
              </a:rPr>
              <a:t>"</a:t>
            </a:r>
            <a:r>
              <a:rPr lang="en-US" dirty="0">
                <a:latin typeface="Arial"/>
                <a:ea typeface="+mn-lt"/>
                <a:cs typeface="+mn-lt"/>
              </a:rPr>
              <a:t>Bring back </a:t>
            </a:r>
            <a:r>
              <a:rPr lang="en-US" b="1" dirty="0">
                <a:latin typeface="Arial"/>
                <a:ea typeface="+mn-lt"/>
                <a:cs typeface="+mn-lt"/>
              </a:rPr>
              <a:t>youth clubs and community policing</a:t>
            </a:r>
            <a:r>
              <a:rPr lang="en-US" dirty="0">
                <a:latin typeface="Arial"/>
                <a:ea typeface="+mn-lt"/>
                <a:cs typeface="+mn-lt"/>
              </a:rPr>
              <a:t>. Police walking the street and having a presence to keep everyone safe.</a:t>
            </a:r>
            <a:r>
              <a:rPr lang="en-US" dirty="0">
                <a:latin typeface="Arial"/>
                <a:ea typeface="+mn-lt"/>
                <a:cs typeface="Arial"/>
              </a:rPr>
              <a:t>"</a:t>
            </a:r>
            <a:r>
              <a:rPr lang="en-US" dirty="0">
                <a:latin typeface="Arial"/>
                <a:cs typeface="Arial"/>
              </a:rPr>
              <a:t> </a:t>
            </a:r>
          </a:p>
          <a:p>
            <a:pPr marL="0" indent="0" algn="r">
              <a:lnSpc>
                <a:spcPct val="100000"/>
              </a:lnSpc>
              <a:spcAft>
                <a:spcPts val="600"/>
              </a:spcAft>
              <a:buNone/>
              <a:defRPr/>
            </a:pPr>
            <a:r>
              <a:rPr lang="en-GB" dirty="0">
                <a:latin typeface="Arial"/>
                <a:cs typeface="Arial"/>
              </a:rPr>
              <a:t>(Male, 45-64)</a:t>
            </a:r>
            <a:endParaRPr lang="en-US" dirty="0"/>
          </a:p>
        </p:txBody>
      </p:sp>
      <p:sp>
        <p:nvSpPr>
          <p:cNvPr id="28" name="Rounded Rectangular Callout 11">
            <a:extLst>
              <a:ext uri="{FF2B5EF4-FFF2-40B4-BE49-F238E27FC236}">
                <a16:creationId xmlns:a16="http://schemas.microsoft.com/office/drawing/2014/main" id="{B914B805-B223-1E9A-4D08-3CCB940F6D91}"/>
              </a:ext>
              <a:ext uri="{C183D7F6-B498-43B3-948B-1728B52AA6E4}">
                <adec:decorative xmlns:adec="http://schemas.microsoft.com/office/drawing/2017/decorative" val="1"/>
              </a:ext>
            </a:extLst>
          </p:cNvPr>
          <p:cNvSpPr/>
          <p:nvPr/>
        </p:nvSpPr>
        <p:spPr>
          <a:xfrm>
            <a:off x="539781" y="4615983"/>
            <a:ext cx="2486354" cy="1293971"/>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p:txBody>
      </p:sp>
      <p:sp>
        <p:nvSpPr>
          <p:cNvPr id="12" name="Text Placeholder 11">
            <a:extLst>
              <a:ext uri="{FF2B5EF4-FFF2-40B4-BE49-F238E27FC236}">
                <a16:creationId xmlns:a16="http://schemas.microsoft.com/office/drawing/2014/main" id="{A3ACB840-1E84-DF01-1C06-38553A2C6E42}"/>
              </a:ext>
            </a:extLst>
          </p:cNvPr>
          <p:cNvSpPr>
            <a:spLocks noGrp="1"/>
          </p:cNvSpPr>
          <p:nvPr>
            <p:ph type="body" sz="quarter" idx="19"/>
          </p:nvPr>
        </p:nvSpPr>
        <p:spPr>
          <a:xfrm>
            <a:off x="575071" y="4688333"/>
            <a:ext cx="2420359" cy="1118587"/>
          </a:xfrm>
        </p:spPr>
        <p:txBody>
          <a:bodyPr>
            <a:noAutofit/>
          </a:bodyPr>
          <a:lstStyle/>
          <a:p>
            <a:pPr marL="0" indent="0" defTabSz="914377">
              <a:lnSpc>
                <a:spcPct val="100000"/>
              </a:lnSpc>
              <a:buNone/>
              <a:defRPr/>
            </a:pPr>
            <a:r>
              <a:rPr lang="en-US" dirty="0">
                <a:latin typeface="Arial"/>
                <a:ea typeface="+mn-lt"/>
                <a:cs typeface="+mn-lt"/>
              </a:rPr>
              <a:t>"There is trouble [in] parks, for </a:t>
            </a:r>
            <a:r>
              <a:rPr lang="en-US" b="1" dirty="0">
                <a:latin typeface="Arial"/>
                <a:ea typeface="+mn-lt"/>
                <a:cs typeface="+mn-lt"/>
              </a:rPr>
              <a:t>women being alone in a park there is danger</a:t>
            </a:r>
            <a:r>
              <a:rPr lang="en-GB" dirty="0">
                <a:latin typeface="Arial"/>
                <a:ea typeface="+mn-lt"/>
                <a:cs typeface="+mn-lt"/>
              </a:rPr>
              <a:t>." </a:t>
            </a:r>
            <a:endParaRPr lang="en-US" dirty="0">
              <a:latin typeface="Arial"/>
              <a:ea typeface="+mn-lt"/>
              <a:cs typeface="+mn-lt"/>
            </a:endParaRPr>
          </a:p>
          <a:p>
            <a:pPr marL="0" indent="0" defTabSz="914377">
              <a:lnSpc>
                <a:spcPct val="100000"/>
              </a:lnSpc>
              <a:buNone/>
              <a:defRPr/>
            </a:pPr>
            <a:r>
              <a:rPr lang="en-GB" dirty="0">
                <a:latin typeface="Arial"/>
                <a:ea typeface="+mn-lt"/>
                <a:cs typeface="+mn-lt"/>
              </a:rPr>
              <a:t>(</a:t>
            </a:r>
            <a:r>
              <a:rPr lang="en-GB" dirty="0" err="1">
                <a:latin typeface="Arial"/>
                <a:ea typeface="+mn-lt"/>
                <a:cs typeface="+mn-lt"/>
              </a:rPr>
              <a:t>Elfrida</a:t>
            </a:r>
            <a:r>
              <a:rPr lang="en-GB" dirty="0">
                <a:latin typeface="Arial"/>
                <a:ea typeface="+mn-lt"/>
                <a:cs typeface="+mn-lt"/>
              </a:rPr>
              <a:t> Power and Control Group member)</a:t>
            </a:r>
            <a:endParaRPr lang="en-US" dirty="0"/>
          </a:p>
        </p:txBody>
      </p:sp>
      <p:sp>
        <p:nvSpPr>
          <p:cNvPr id="21" name="Rounded Rectangular Callout 11">
            <a:extLst>
              <a:ext uri="{FF2B5EF4-FFF2-40B4-BE49-F238E27FC236}">
                <a16:creationId xmlns:a16="http://schemas.microsoft.com/office/drawing/2014/main" id="{6CCB7E32-B190-D18F-64A1-7693DAFCF6C4}"/>
              </a:ext>
              <a:ext uri="{C183D7F6-B498-43B3-948B-1728B52AA6E4}">
                <adec:decorative xmlns:adec="http://schemas.microsoft.com/office/drawing/2017/decorative" val="1"/>
              </a:ext>
            </a:extLst>
          </p:cNvPr>
          <p:cNvSpPr/>
          <p:nvPr/>
        </p:nvSpPr>
        <p:spPr>
          <a:xfrm>
            <a:off x="5559396" y="5044168"/>
            <a:ext cx="2066906" cy="817245"/>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p:txBody>
      </p:sp>
      <p:sp>
        <p:nvSpPr>
          <p:cNvPr id="13" name="Text Placeholder 12">
            <a:extLst>
              <a:ext uri="{FF2B5EF4-FFF2-40B4-BE49-F238E27FC236}">
                <a16:creationId xmlns:a16="http://schemas.microsoft.com/office/drawing/2014/main" id="{1F92FC80-3D72-0B2D-FDDD-A4EB9AFD1B47}"/>
              </a:ext>
            </a:extLst>
          </p:cNvPr>
          <p:cNvSpPr>
            <a:spLocks noGrp="1"/>
          </p:cNvSpPr>
          <p:nvPr>
            <p:ph type="body" sz="quarter" idx="20"/>
          </p:nvPr>
        </p:nvSpPr>
        <p:spPr>
          <a:xfrm>
            <a:off x="5646665" y="5089079"/>
            <a:ext cx="1979637" cy="817245"/>
          </a:xfrm>
        </p:spPr>
        <p:txBody>
          <a:bodyPr>
            <a:noAutofit/>
          </a:bodyPr>
          <a:lstStyle/>
          <a:p>
            <a:pPr marL="0" indent="0" defTabSz="914377">
              <a:buNone/>
              <a:defRPr/>
            </a:pPr>
            <a:r>
              <a:rPr lang="en-US" dirty="0">
                <a:latin typeface="Arial"/>
                <a:cs typeface="Arial"/>
              </a:rPr>
              <a:t>"</a:t>
            </a:r>
            <a:r>
              <a:rPr lang="en-US" b="1" dirty="0">
                <a:latin typeface="Arial"/>
                <a:ea typeface="+mn-lt"/>
                <a:cs typeface="Arial"/>
              </a:rPr>
              <a:t>I</a:t>
            </a:r>
            <a:r>
              <a:rPr lang="en-US" b="1" dirty="0">
                <a:latin typeface="Arial"/>
                <a:ea typeface="+mn-lt"/>
                <a:cs typeface="+mn-lt"/>
              </a:rPr>
              <a:t> feel it is safe</a:t>
            </a:r>
            <a:r>
              <a:rPr lang="en-US" dirty="0">
                <a:latin typeface="Arial"/>
                <a:ea typeface="+mn-lt"/>
                <a:cs typeface="+mn-lt"/>
              </a:rPr>
              <a:t>...for all who live here.</a:t>
            </a:r>
            <a:r>
              <a:rPr lang="en-GB" dirty="0">
                <a:latin typeface="Arial"/>
                <a:cs typeface="Arial"/>
              </a:rPr>
              <a:t>" </a:t>
            </a:r>
            <a:endParaRPr lang="en-US" dirty="0">
              <a:latin typeface="Arial"/>
              <a:cs typeface="Arial"/>
            </a:endParaRPr>
          </a:p>
          <a:p>
            <a:pPr marL="0" indent="0" defTabSz="914377">
              <a:buNone/>
              <a:defRPr/>
            </a:pPr>
            <a:r>
              <a:rPr lang="en-GB" dirty="0">
                <a:latin typeface="Arial"/>
                <a:ea typeface="+mn-lt"/>
                <a:cs typeface="Arial"/>
              </a:rPr>
              <a:t>(Indian female, 25-44)</a:t>
            </a:r>
            <a:endParaRPr lang="en-US" dirty="0"/>
          </a:p>
        </p:txBody>
      </p:sp>
      <p:sp>
        <p:nvSpPr>
          <p:cNvPr id="26" name="Rounded Rectangular Callout 11">
            <a:extLst>
              <a:ext uri="{FF2B5EF4-FFF2-40B4-BE49-F238E27FC236}">
                <a16:creationId xmlns:a16="http://schemas.microsoft.com/office/drawing/2014/main" id="{4FCE5C2F-C6D0-F02E-7A04-83D21715A8D9}"/>
              </a:ext>
              <a:ext uri="{C183D7F6-B498-43B3-948B-1728B52AA6E4}">
                <adec:decorative xmlns:adec="http://schemas.microsoft.com/office/drawing/2017/decorative" val="1"/>
              </a:ext>
            </a:extLst>
          </p:cNvPr>
          <p:cNvSpPr/>
          <p:nvPr/>
        </p:nvSpPr>
        <p:spPr>
          <a:xfrm>
            <a:off x="8104620" y="3370829"/>
            <a:ext cx="3855924" cy="2485787"/>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sz="1400" dirty="0">
              <a:latin typeface="Arial"/>
              <a:cs typeface="Calibri"/>
            </a:endParaRPr>
          </a:p>
          <a:p>
            <a:pPr defTabSz="914377">
              <a:defRPr/>
            </a:pPr>
            <a:endParaRPr lang="en-GB" sz="1400" dirty="0">
              <a:latin typeface="Arial"/>
              <a:cs typeface="Calibri"/>
            </a:endParaRPr>
          </a:p>
          <a:p>
            <a:pPr defTabSz="914377">
              <a:defRPr/>
            </a:pPr>
            <a:endParaRPr lang="en-GB" sz="1400" dirty="0">
              <a:latin typeface="Arial"/>
              <a:cs typeface="Calibri"/>
            </a:endParaRPr>
          </a:p>
          <a:p>
            <a:pPr defTabSz="914377">
              <a:defRPr/>
            </a:pPr>
            <a:endParaRPr lang="en-GB" sz="1400" dirty="0">
              <a:latin typeface="Arial"/>
              <a:cs typeface="Calibri"/>
            </a:endParaRPr>
          </a:p>
          <a:p>
            <a:pPr defTabSz="914377">
              <a:defRPr/>
            </a:pPr>
            <a:endParaRPr lang="en-GB" sz="1400" dirty="0">
              <a:latin typeface="Arial"/>
              <a:cs typeface="Calibri"/>
            </a:endParaRPr>
          </a:p>
          <a:p>
            <a:pPr defTabSz="914377">
              <a:defRPr/>
            </a:pPr>
            <a:endParaRPr lang="en-GB" sz="1400" dirty="0">
              <a:latin typeface="Arial"/>
              <a:cs typeface="Calibri"/>
            </a:endParaRPr>
          </a:p>
          <a:p>
            <a:pPr defTabSz="914377">
              <a:defRPr/>
            </a:pPr>
            <a:endParaRPr lang="en-GB" sz="1400" dirty="0">
              <a:latin typeface="Arial"/>
              <a:cs typeface="Calibri"/>
            </a:endParaRPr>
          </a:p>
          <a:p>
            <a:pPr defTabSz="914377">
              <a:defRPr/>
            </a:pPr>
            <a:endParaRPr lang="en-GB" sz="1400" dirty="0">
              <a:latin typeface="Arial"/>
              <a:cs typeface="Calibri"/>
            </a:endParaRPr>
          </a:p>
          <a:p>
            <a:pPr defTabSz="914377">
              <a:defRPr/>
            </a:pPr>
            <a:endParaRPr lang="en-GB" sz="1400" dirty="0">
              <a:latin typeface="Arial"/>
              <a:cs typeface="Calibri"/>
            </a:endParaRPr>
          </a:p>
          <a:p>
            <a:pPr defTabSz="914377">
              <a:defRPr/>
            </a:pPr>
            <a:endParaRPr lang="en-GB" sz="1400" dirty="0">
              <a:latin typeface="Arial"/>
              <a:cs typeface="Calibri"/>
            </a:endParaRPr>
          </a:p>
        </p:txBody>
      </p:sp>
      <p:sp>
        <p:nvSpPr>
          <p:cNvPr id="11" name="Text Placeholder 10">
            <a:extLst>
              <a:ext uri="{FF2B5EF4-FFF2-40B4-BE49-F238E27FC236}">
                <a16:creationId xmlns:a16="http://schemas.microsoft.com/office/drawing/2014/main" id="{F3A77F3C-F9FF-1181-B206-7F13195E7506}"/>
              </a:ext>
            </a:extLst>
          </p:cNvPr>
          <p:cNvSpPr>
            <a:spLocks noGrp="1"/>
          </p:cNvSpPr>
          <p:nvPr>
            <p:ph type="body" sz="quarter" idx="18"/>
          </p:nvPr>
        </p:nvSpPr>
        <p:spPr>
          <a:xfrm>
            <a:off x="8194070" y="3422564"/>
            <a:ext cx="3603678" cy="2126116"/>
          </a:xfrm>
        </p:spPr>
        <p:txBody>
          <a:bodyPr>
            <a:noAutofit/>
          </a:bodyPr>
          <a:lstStyle/>
          <a:p>
            <a:pPr marL="0" indent="0" defTabSz="914377">
              <a:lnSpc>
                <a:spcPct val="100000"/>
              </a:lnSpc>
              <a:buNone/>
              <a:defRPr/>
            </a:pPr>
            <a:r>
              <a:rPr lang="en-GB" dirty="0">
                <a:latin typeface="Arial"/>
                <a:cs typeface="Arial"/>
              </a:rPr>
              <a:t>“</a:t>
            </a:r>
            <a:r>
              <a:rPr lang="en-GB" dirty="0">
                <a:latin typeface="Arial"/>
                <a:ea typeface="+mn-lt"/>
                <a:cs typeface="+mn-lt"/>
              </a:rPr>
              <a:t>ASB tends to emanate from a small number of known people and occasional bored teenagers. We need existing resources aimed at the first group to work together more effectively. Sadly some of the funding for this - such as health - is not in council hands. </a:t>
            </a:r>
            <a:r>
              <a:rPr lang="en-GB" b="1" dirty="0">
                <a:latin typeface="Arial"/>
                <a:ea typeface="+mn-lt"/>
                <a:cs typeface="+mn-lt"/>
              </a:rPr>
              <a:t>We don’t need more police</a:t>
            </a:r>
            <a:r>
              <a:rPr lang="en-GB" dirty="0">
                <a:latin typeface="Arial"/>
                <a:ea typeface="+mn-lt"/>
                <a:cs typeface="+mn-lt"/>
              </a:rPr>
              <a:t>. They do nothing. We need to </a:t>
            </a:r>
            <a:r>
              <a:rPr lang="en-GB" b="1" dirty="0">
                <a:latin typeface="Arial"/>
                <a:ea typeface="+mn-lt"/>
                <a:cs typeface="+mn-lt"/>
              </a:rPr>
              <a:t>remove the realities that drive up crime</a:t>
            </a:r>
            <a:r>
              <a:rPr lang="en-GB" dirty="0">
                <a:latin typeface="Arial"/>
                <a:ea typeface="+mn-lt"/>
                <a:cs typeface="+mn-lt"/>
              </a:rPr>
              <a:t>."</a:t>
            </a:r>
            <a:endParaRPr lang="en-US" dirty="0">
              <a:latin typeface="Arial"/>
              <a:ea typeface="+mn-lt"/>
              <a:cs typeface="Arial"/>
            </a:endParaRPr>
          </a:p>
          <a:p>
            <a:pPr marL="0" indent="0" algn="r" defTabSz="914377">
              <a:lnSpc>
                <a:spcPct val="100000"/>
              </a:lnSpc>
              <a:buNone/>
              <a:defRPr/>
            </a:pPr>
            <a:r>
              <a:rPr lang="en-GB" dirty="0">
                <a:latin typeface="Arial"/>
                <a:cs typeface="Calibri"/>
              </a:rPr>
              <a:t>(Adult resident)</a:t>
            </a:r>
          </a:p>
        </p:txBody>
      </p:sp>
    </p:spTree>
    <p:extLst>
      <p:ext uri="{BB962C8B-B14F-4D97-AF65-F5344CB8AC3E}">
        <p14:creationId xmlns:p14="http://schemas.microsoft.com/office/powerpoint/2010/main" val="2616008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A69DA-5690-425D-3954-D857DBA7F1F8}"/>
              </a:ext>
            </a:extLst>
          </p:cNvPr>
          <p:cNvSpPr>
            <a:spLocks noGrp="1"/>
          </p:cNvSpPr>
          <p:nvPr>
            <p:ph type="title"/>
          </p:nvPr>
        </p:nvSpPr>
        <p:spPr/>
        <p:txBody>
          <a:bodyPr vert="horz" lIns="91440" tIns="45720" rIns="91440" bIns="45720" rtlCol="0" anchor="ctr">
            <a:normAutofit/>
          </a:bodyPr>
          <a:lstStyle/>
          <a:p>
            <a:r>
              <a:rPr lang="en-GB" sz="2400" b="1" dirty="0">
                <a:solidFill>
                  <a:srgbClr val="E51F23"/>
                </a:solidFill>
                <a:latin typeface="Arial"/>
                <a:cs typeface="Arial"/>
              </a:rPr>
              <a:t>Environment</a:t>
            </a:r>
            <a:endParaRPr lang="en-US" sz="2400" b="1" dirty="0">
              <a:solidFill>
                <a:srgbClr val="E51F23"/>
              </a:solidFill>
              <a:latin typeface="Arial"/>
              <a:cs typeface="Arial"/>
            </a:endParaRPr>
          </a:p>
        </p:txBody>
      </p:sp>
      <p:pic>
        <p:nvPicPr>
          <p:cNvPr id="49" name="Picture Placeholder 48">
            <a:extLst>
              <a:ext uri="{FF2B5EF4-FFF2-40B4-BE49-F238E27FC236}">
                <a16:creationId xmlns:a16="http://schemas.microsoft.com/office/drawing/2014/main" id="{AC961B8A-2C38-CA93-731F-CE7CE9AF0D2E}"/>
              </a:ext>
              <a:ext uri="{C183D7F6-B498-43B3-948B-1728B52AA6E4}">
                <adec:decorative xmlns:adec="http://schemas.microsoft.com/office/drawing/2017/decorative" val="1"/>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3350" r="3350"/>
          <a:stretch>
            <a:fillRect/>
          </a:stretch>
        </p:blipFill>
        <p:spPr>
          <a:xfrm>
            <a:off x="11187970" y="85449"/>
            <a:ext cx="788565" cy="845196"/>
          </a:xfrm>
        </p:spPr>
      </p:pic>
      <p:sp>
        <p:nvSpPr>
          <p:cNvPr id="3" name="Text Placeholder 2">
            <a:extLst>
              <a:ext uri="{FF2B5EF4-FFF2-40B4-BE49-F238E27FC236}">
                <a16:creationId xmlns:a16="http://schemas.microsoft.com/office/drawing/2014/main" id="{98D0CC8E-24DE-61F2-ECC7-19BC51033184}"/>
              </a:ext>
            </a:extLst>
          </p:cNvPr>
          <p:cNvSpPr>
            <a:spLocks noGrp="1"/>
          </p:cNvSpPr>
          <p:nvPr>
            <p:ph type="body" sz="quarter" idx="10"/>
          </p:nvPr>
        </p:nvSpPr>
        <p:spPr>
          <a:xfrm>
            <a:off x="338328" y="914401"/>
            <a:ext cx="10849643" cy="577406"/>
          </a:xfrm>
        </p:spPr>
        <p:txBody>
          <a:bodyPr>
            <a:normAutofit lnSpcReduction="10000"/>
          </a:bodyPr>
          <a:lstStyle/>
          <a:p>
            <a:r>
              <a:rPr lang="en-GB" sz="1600" dirty="0">
                <a:latin typeface="Arial"/>
                <a:cs typeface="Arial"/>
              </a:rPr>
              <a:t>When talking about the future of Islington, a greener, cleaner, less polluted environment was raised most frequently, although it was rated a lower priority relative to housing and safety.</a:t>
            </a:r>
            <a:endParaRPr lang="en-US" sz="1600" dirty="0"/>
          </a:p>
        </p:txBody>
      </p:sp>
      <p:sp>
        <p:nvSpPr>
          <p:cNvPr id="31" name="Rounded Rectangular Callout 10">
            <a:extLst>
              <a:ext uri="{FF2B5EF4-FFF2-40B4-BE49-F238E27FC236}">
                <a16:creationId xmlns:a16="http://schemas.microsoft.com/office/drawing/2014/main" id="{E3612B4F-9BAD-4456-D4EB-D84BE26794D6}"/>
              </a:ext>
              <a:ext uri="{C183D7F6-B498-43B3-948B-1728B52AA6E4}">
                <adec:decorative xmlns:adec="http://schemas.microsoft.com/office/drawing/2017/decorative" val="1"/>
              </a:ext>
            </a:extLst>
          </p:cNvPr>
          <p:cNvSpPr/>
          <p:nvPr/>
        </p:nvSpPr>
        <p:spPr>
          <a:xfrm>
            <a:off x="467991" y="1545234"/>
            <a:ext cx="2232737" cy="817245"/>
          </a:xfrm>
          <a:prstGeom prst="wedgeRoundRectCallout">
            <a:avLst>
              <a:gd name="adj1" fmla="val -10218"/>
              <a:gd name="adj2" fmla="val 85573"/>
              <a:gd name="adj3" fmla="val 16667"/>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dirty="0">
              <a:latin typeface="Arial"/>
              <a:cs typeface="Arial"/>
            </a:endParaRPr>
          </a:p>
          <a:p>
            <a:endParaRPr lang="en-GB" sz="1400" dirty="0">
              <a:latin typeface="Arial"/>
              <a:cs typeface="Arial"/>
            </a:endParaRPr>
          </a:p>
          <a:p>
            <a:endParaRPr lang="en-GB" sz="1400" dirty="0">
              <a:latin typeface="Arial"/>
              <a:cs typeface="Arial"/>
            </a:endParaRPr>
          </a:p>
        </p:txBody>
      </p:sp>
      <p:sp>
        <p:nvSpPr>
          <p:cNvPr id="4" name="Text Placeholder 3">
            <a:extLst>
              <a:ext uri="{FF2B5EF4-FFF2-40B4-BE49-F238E27FC236}">
                <a16:creationId xmlns:a16="http://schemas.microsoft.com/office/drawing/2014/main" id="{D3C8354C-1D8E-4C3C-5BC1-0BBECA8B98BE}"/>
              </a:ext>
              <a:ext uri="{C183D7F6-B498-43B3-948B-1728B52AA6E4}">
                <adec:decorative xmlns:adec="http://schemas.microsoft.com/office/drawing/2017/decorative" val="0"/>
              </a:ext>
            </a:extLst>
          </p:cNvPr>
          <p:cNvSpPr>
            <a:spLocks noGrp="1"/>
          </p:cNvSpPr>
          <p:nvPr>
            <p:ph type="body" sz="quarter" idx="11"/>
          </p:nvPr>
        </p:nvSpPr>
        <p:spPr>
          <a:xfrm>
            <a:off x="497107" y="1529151"/>
            <a:ext cx="2122262" cy="785484"/>
          </a:xfrm>
        </p:spPr>
        <p:txBody>
          <a:bodyPr>
            <a:noAutofit/>
          </a:bodyPr>
          <a:lstStyle/>
          <a:p>
            <a:r>
              <a:rPr lang="en-GB" dirty="0">
                <a:latin typeface="Arial"/>
                <a:cs typeface="Arial"/>
              </a:rPr>
              <a:t>“More green with </a:t>
            </a:r>
            <a:r>
              <a:rPr lang="en-GB" b="1" dirty="0">
                <a:latin typeface="Arial"/>
                <a:cs typeface="Arial"/>
              </a:rPr>
              <a:t>loads of parks and trees"</a:t>
            </a:r>
          </a:p>
          <a:p>
            <a:pPr algn="r"/>
            <a:r>
              <a:rPr lang="en-GB" dirty="0">
                <a:latin typeface="Arial"/>
                <a:cs typeface="Arial"/>
              </a:rPr>
              <a:t>(Mixed ethnicity, 25-44)</a:t>
            </a:r>
            <a:endParaRPr lang="en-US" dirty="0"/>
          </a:p>
        </p:txBody>
      </p:sp>
      <p:sp>
        <p:nvSpPr>
          <p:cNvPr id="38" name="Rounded Rectangular Callout 11">
            <a:extLst>
              <a:ext uri="{FF2B5EF4-FFF2-40B4-BE49-F238E27FC236}">
                <a16:creationId xmlns:a16="http://schemas.microsoft.com/office/drawing/2014/main" id="{32D36787-D3AE-077D-4EC5-8238613E5915}"/>
              </a:ext>
              <a:ext uri="{C183D7F6-B498-43B3-948B-1728B52AA6E4}">
                <adec:decorative xmlns:adec="http://schemas.microsoft.com/office/drawing/2017/decorative" val="1"/>
              </a:ext>
            </a:extLst>
          </p:cNvPr>
          <p:cNvSpPr/>
          <p:nvPr/>
        </p:nvSpPr>
        <p:spPr>
          <a:xfrm>
            <a:off x="2900213" y="1569645"/>
            <a:ext cx="2691238" cy="1055608"/>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p:txBody>
      </p:sp>
      <p:sp>
        <p:nvSpPr>
          <p:cNvPr id="5" name="Text Placeholder 4">
            <a:extLst>
              <a:ext uri="{FF2B5EF4-FFF2-40B4-BE49-F238E27FC236}">
                <a16:creationId xmlns:a16="http://schemas.microsoft.com/office/drawing/2014/main" id="{865F1905-E0CB-8506-B0F1-1B84D3BEB8C6}"/>
              </a:ext>
            </a:extLst>
          </p:cNvPr>
          <p:cNvSpPr>
            <a:spLocks noGrp="1"/>
          </p:cNvSpPr>
          <p:nvPr>
            <p:ph type="body" sz="quarter" idx="13"/>
          </p:nvPr>
        </p:nvSpPr>
        <p:spPr>
          <a:xfrm>
            <a:off x="2945569" y="1564722"/>
            <a:ext cx="2550770" cy="927981"/>
          </a:xfrm>
        </p:spPr>
        <p:txBody>
          <a:bodyPr>
            <a:noAutofit/>
          </a:bodyPr>
          <a:lstStyle/>
          <a:p>
            <a:pPr marL="0" indent="0" defTabSz="914377">
              <a:lnSpc>
                <a:spcPct val="100000"/>
              </a:lnSpc>
              <a:buNone/>
              <a:defRPr/>
            </a:pPr>
            <a:r>
              <a:rPr lang="en-GB" dirty="0">
                <a:latin typeface="Arial"/>
                <a:cs typeface="Arial"/>
              </a:rPr>
              <a:t> "Making sure we all look after the environment and investing in things like </a:t>
            </a:r>
            <a:r>
              <a:rPr lang="en-GB" b="1" dirty="0">
                <a:latin typeface="Arial"/>
                <a:cs typeface="Arial"/>
              </a:rPr>
              <a:t>solar power</a:t>
            </a:r>
            <a:r>
              <a:rPr lang="en-GB" dirty="0">
                <a:latin typeface="Arial"/>
                <a:cs typeface="Arial"/>
              </a:rPr>
              <a:t>"</a:t>
            </a:r>
            <a:endParaRPr lang="en-US" dirty="0"/>
          </a:p>
          <a:p>
            <a:pPr marL="0" indent="0" algn="r" defTabSz="914377">
              <a:lnSpc>
                <a:spcPct val="100000"/>
              </a:lnSpc>
              <a:buNone/>
              <a:defRPr/>
            </a:pPr>
            <a:r>
              <a:rPr lang="en-GB" dirty="0">
                <a:latin typeface="Arial"/>
                <a:cs typeface="Arial"/>
              </a:rPr>
              <a:t>(Primary school student)</a:t>
            </a:r>
            <a:endParaRPr lang="en-US" dirty="0"/>
          </a:p>
        </p:txBody>
      </p:sp>
      <p:sp>
        <p:nvSpPr>
          <p:cNvPr id="39" name="Rounded Rectangular Callout 11">
            <a:extLst>
              <a:ext uri="{FF2B5EF4-FFF2-40B4-BE49-F238E27FC236}">
                <a16:creationId xmlns:a16="http://schemas.microsoft.com/office/drawing/2014/main" id="{C2CB4DDD-5F5B-CB4B-E7C6-566C35D9C80E}"/>
              </a:ext>
              <a:ext uri="{C183D7F6-B498-43B3-948B-1728B52AA6E4}">
                <adec:decorative xmlns:adec="http://schemas.microsoft.com/office/drawing/2017/decorative" val="1"/>
              </a:ext>
            </a:extLst>
          </p:cNvPr>
          <p:cNvSpPr/>
          <p:nvPr/>
        </p:nvSpPr>
        <p:spPr>
          <a:xfrm>
            <a:off x="5883295" y="1872291"/>
            <a:ext cx="2433506" cy="578882"/>
          </a:xfrm>
          <a:prstGeom prst="wedgeRoundRectCallout">
            <a:avLst>
              <a:gd name="adj1" fmla="val -11597"/>
              <a:gd name="adj2" fmla="val 65153"/>
              <a:gd name="adj3" fmla="val 16667"/>
            </a:avLst>
          </a:prstGeom>
          <a:solidFill>
            <a:schemeClr val="bg2"/>
          </a:solidFill>
        </p:spPr>
        <p:txBody>
          <a:bodyPr wrap="square" lIns="91440" tIns="45720" rIns="91440" bIns="45720" anchor="t">
            <a:spAutoFit/>
          </a:bodyPr>
          <a:lstStyle/>
          <a:p>
            <a:endParaRPr lang="en-GB" sz="1400" dirty="0">
              <a:latin typeface="Arial"/>
              <a:cs typeface="Arial"/>
            </a:endParaRPr>
          </a:p>
          <a:p>
            <a:endParaRPr lang="en-GB" sz="1400" dirty="0">
              <a:latin typeface="Arial"/>
              <a:cs typeface="Arial"/>
            </a:endParaRPr>
          </a:p>
        </p:txBody>
      </p:sp>
      <p:sp>
        <p:nvSpPr>
          <p:cNvPr id="6" name="Text Placeholder 5">
            <a:extLst>
              <a:ext uri="{FF2B5EF4-FFF2-40B4-BE49-F238E27FC236}">
                <a16:creationId xmlns:a16="http://schemas.microsoft.com/office/drawing/2014/main" id="{D3DB680A-DD80-C10A-DAAF-F06788D5E213}"/>
              </a:ext>
            </a:extLst>
          </p:cNvPr>
          <p:cNvSpPr>
            <a:spLocks noGrp="1"/>
          </p:cNvSpPr>
          <p:nvPr>
            <p:ph type="body" sz="quarter" idx="14"/>
          </p:nvPr>
        </p:nvSpPr>
        <p:spPr>
          <a:xfrm>
            <a:off x="5846926" y="1838094"/>
            <a:ext cx="2469875" cy="512083"/>
          </a:xfrm>
        </p:spPr>
        <p:txBody>
          <a:bodyPr>
            <a:noAutofit/>
          </a:bodyPr>
          <a:lstStyle/>
          <a:p>
            <a:pPr marL="0" indent="0">
              <a:lnSpc>
                <a:spcPct val="100000"/>
              </a:lnSpc>
              <a:buNone/>
            </a:pPr>
            <a:r>
              <a:rPr lang="en-GB" dirty="0">
                <a:latin typeface="Arial"/>
                <a:ea typeface="+mn-lt"/>
                <a:cs typeface="+mn-lt"/>
              </a:rPr>
              <a:t>"More access to </a:t>
            </a:r>
            <a:r>
              <a:rPr lang="en-GB" b="1" dirty="0">
                <a:latin typeface="Arial"/>
                <a:ea typeface="+mn-lt"/>
                <a:cs typeface="+mn-lt"/>
              </a:rPr>
              <a:t>nature</a:t>
            </a:r>
            <a:r>
              <a:rPr lang="en-GB" dirty="0">
                <a:latin typeface="Arial"/>
                <a:ea typeface="+mn-lt"/>
                <a:cs typeface="+mn-lt"/>
              </a:rPr>
              <a:t>."</a:t>
            </a:r>
            <a:endParaRPr lang="en-US" dirty="0">
              <a:latin typeface="Arial"/>
              <a:cs typeface="Arial"/>
            </a:endParaRPr>
          </a:p>
          <a:p>
            <a:pPr marL="0" indent="0" algn="r">
              <a:lnSpc>
                <a:spcPct val="100000"/>
              </a:lnSpc>
              <a:buNone/>
            </a:pPr>
            <a:r>
              <a:rPr lang="en-GB" dirty="0">
                <a:latin typeface="Arial"/>
                <a:cs typeface="Arial"/>
              </a:rPr>
              <a:t>(Secondary school student)</a:t>
            </a:r>
            <a:endParaRPr lang="en-US" dirty="0"/>
          </a:p>
        </p:txBody>
      </p:sp>
      <p:sp>
        <p:nvSpPr>
          <p:cNvPr id="34" name="Rounded Rectangular Callout 11">
            <a:extLst>
              <a:ext uri="{FF2B5EF4-FFF2-40B4-BE49-F238E27FC236}">
                <a16:creationId xmlns:a16="http://schemas.microsoft.com/office/drawing/2014/main" id="{CB690BEF-D0AD-1652-D64F-A6CA2D2C6F10}"/>
              </a:ext>
              <a:ext uri="{C183D7F6-B498-43B3-948B-1728B52AA6E4}">
                <adec:decorative xmlns:adec="http://schemas.microsoft.com/office/drawing/2017/decorative" val="1"/>
              </a:ext>
            </a:extLst>
          </p:cNvPr>
          <p:cNvSpPr/>
          <p:nvPr/>
        </p:nvSpPr>
        <p:spPr>
          <a:xfrm>
            <a:off x="8935360" y="1242479"/>
            <a:ext cx="2272490" cy="578882"/>
          </a:xfrm>
          <a:prstGeom prst="wedgeRoundRectCallout">
            <a:avLst>
              <a:gd name="adj1" fmla="val -37021"/>
              <a:gd name="adj2" fmla="val 58825"/>
              <a:gd name="adj3" fmla="val 16667"/>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dirty="0">
              <a:latin typeface="Arial"/>
              <a:cs typeface="Arial"/>
            </a:endParaRPr>
          </a:p>
          <a:p>
            <a:endParaRPr lang="en-GB" sz="1400" dirty="0">
              <a:latin typeface="Arial"/>
              <a:cs typeface="Arial"/>
            </a:endParaRPr>
          </a:p>
        </p:txBody>
      </p:sp>
      <p:sp>
        <p:nvSpPr>
          <p:cNvPr id="8" name="Text Placeholder 7">
            <a:extLst>
              <a:ext uri="{FF2B5EF4-FFF2-40B4-BE49-F238E27FC236}">
                <a16:creationId xmlns:a16="http://schemas.microsoft.com/office/drawing/2014/main" id="{EEC28716-C3BB-7278-996A-06D3695B30CE}"/>
              </a:ext>
            </a:extLst>
          </p:cNvPr>
          <p:cNvSpPr>
            <a:spLocks noGrp="1"/>
          </p:cNvSpPr>
          <p:nvPr>
            <p:ph type="body" sz="quarter" idx="15"/>
          </p:nvPr>
        </p:nvSpPr>
        <p:spPr>
          <a:xfrm>
            <a:off x="8986354" y="1263694"/>
            <a:ext cx="2201617" cy="488950"/>
          </a:xfrm>
        </p:spPr>
        <p:txBody>
          <a:bodyPr>
            <a:noAutofit/>
          </a:bodyPr>
          <a:lstStyle/>
          <a:p>
            <a:pPr marL="0" indent="0">
              <a:lnSpc>
                <a:spcPct val="100000"/>
              </a:lnSpc>
              <a:buNone/>
            </a:pPr>
            <a:r>
              <a:rPr lang="en-GB" dirty="0">
                <a:latin typeface="Arial"/>
                <a:cs typeface="Arial"/>
              </a:rPr>
              <a:t>“</a:t>
            </a:r>
            <a:r>
              <a:rPr lang="en-GB" b="1" dirty="0">
                <a:latin typeface="Arial"/>
                <a:cs typeface="Arial"/>
              </a:rPr>
              <a:t>As green as it can be</a:t>
            </a:r>
            <a:r>
              <a:rPr lang="en-GB" dirty="0">
                <a:latin typeface="Arial"/>
                <a:cs typeface="Arial"/>
              </a:rPr>
              <a:t>”</a:t>
            </a:r>
          </a:p>
          <a:p>
            <a:pPr marL="0" indent="0">
              <a:lnSpc>
                <a:spcPct val="100000"/>
              </a:lnSpc>
              <a:spcBef>
                <a:spcPts val="600"/>
              </a:spcBef>
              <a:buNone/>
            </a:pPr>
            <a:r>
              <a:rPr lang="en-GB" dirty="0">
                <a:latin typeface="Arial"/>
                <a:cs typeface="Arial"/>
              </a:rPr>
              <a:t>(White female, 45-64)</a:t>
            </a:r>
          </a:p>
        </p:txBody>
      </p:sp>
      <p:sp>
        <p:nvSpPr>
          <p:cNvPr id="32" name="Rounded Rectangular Callout 11">
            <a:extLst>
              <a:ext uri="{FF2B5EF4-FFF2-40B4-BE49-F238E27FC236}">
                <a16:creationId xmlns:a16="http://schemas.microsoft.com/office/drawing/2014/main" id="{31E310AE-B21C-301B-4E06-C223A17344FD}"/>
              </a:ext>
              <a:ext uri="{C183D7F6-B498-43B3-948B-1728B52AA6E4}">
                <adec:decorative xmlns:adec="http://schemas.microsoft.com/office/drawing/2017/decorative" val="1"/>
              </a:ext>
            </a:extLst>
          </p:cNvPr>
          <p:cNvSpPr/>
          <p:nvPr/>
        </p:nvSpPr>
        <p:spPr>
          <a:xfrm>
            <a:off x="8878490" y="2035062"/>
            <a:ext cx="2469875" cy="578882"/>
          </a:xfrm>
          <a:prstGeom prst="wedgeRoundRectCallout">
            <a:avLst>
              <a:gd name="adj1" fmla="val -33107"/>
              <a:gd name="adj2" fmla="val 62500"/>
              <a:gd name="adj3" fmla="val 16667"/>
            </a:avLst>
          </a:prstGeom>
          <a:solidFill>
            <a:schemeClr val="bg2"/>
          </a:solidFill>
        </p:spPr>
        <p:txBody>
          <a:bodyPr wrap="square" lIns="91440" tIns="45720" rIns="91440" bIns="45720" anchor="t">
            <a:spAutoFit/>
          </a:bodyPr>
          <a:lstStyle/>
          <a:p>
            <a:endParaRPr lang="en-GB" sz="1400" dirty="0">
              <a:latin typeface="Arial"/>
              <a:cs typeface="Arial"/>
            </a:endParaRPr>
          </a:p>
          <a:p>
            <a:endParaRPr lang="en-GB" sz="1400" dirty="0">
              <a:latin typeface="Arial"/>
              <a:cs typeface="Arial"/>
            </a:endParaRPr>
          </a:p>
        </p:txBody>
      </p:sp>
      <p:sp>
        <p:nvSpPr>
          <p:cNvPr id="12" name="Text Placeholder 11">
            <a:extLst>
              <a:ext uri="{FF2B5EF4-FFF2-40B4-BE49-F238E27FC236}">
                <a16:creationId xmlns:a16="http://schemas.microsoft.com/office/drawing/2014/main" id="{EA65530F-670F-3198-7553-7C3342C5F3DB}"/>
              </a:ext>
            </a:extLst>
          </p:cNvPr>
          <p:cNvSpPr>
            <a:spLocks noGrp="1"/>
          </p:cNvSpPr>
          <p:nvPr>
            <p:ph type="body" sz="quarter" idx="19"/>
          </p:nvPr>
        </p:nvSpPr>
        <p:spPr>
          <a:xfrm>
            <a:off x="8935360" y="2089785"/>
            <a:ext cx="2413005" cy="511175"/>
          </a:xfrm>
        </p:spPr>
        <p:txBody>
          <a:bodyPr>
            <a:normAutofit fontScale="92500"/>
          </a:bodyPr>
          <a:lstStyle/>
          <a:p>
            <a:pPr marL="0" indent="0">
              <a:lnSpc>
                <a:spcPct val="110000"/>
              </a:lnSpc>
              <a:buNone/>
            </a:pPr>
            <a:r>
              <a:rPr lang="en-GB" dirty="0">
                <a:latin typeface="Arial"/>
                <a:cs typeface="Arial"/>
              </a:rPr>
              <a:t>"More </a:t>
            </a:r>
            <a:r>
              <a:rPr lang="en-GB" b="1" dirty="0">
                <a:latin typeface="Arial"/>
                <a:cs typeface="Arial"/>
              </a:rPr>
              <a:t>cleanliness in the streets</a:t>
            </a:r>
            <a:r>
              <a:rPr lang="en-GB" dirty="0">
                <a:latin typeface="Arial"/>
                <a:cs typeface="Arial"/>
              </a:rPr>
              <a:t> ”</a:t>
            </a:r>
            <a:endParaRPr lang="en-US" dirty="0"/>
          </a:p>
        </p:txBody>
      </p:sp>
      <p:sp>
        <p:nvSpPr>
          <p:cNvPr id="33" name="Rounded Rectangular Callout 11">
            <a:extLst>
              <a:ext uri="{FF2B5EF4-FFF2-40B4-BE49-F238E27FC236}">
                <a16:creationId xmlns:a16="http://schemas.microsoft.com/office/drawing/2014/main" id="{8EF5D2FE-C326-0D5E-28F8-1CE1AFE1E3A9}"/>
              </a:ext>
              <a:ext uri="{C183D7F6-B498-43B3-948B-1728B52AA6E4}">
                <adec:decorative xmlns:adec="http://schemas.microsoft.com/office/drawing/2017/decorative" val="1"/>
              </a:ext>
            </a:extLst>
          </p:cNvPr>
          <p:cNvSpPr/>
          <p:nvPr/>
        </p:nvSpPr>
        <p:spPr>
          <a:xfrm>
            <a:off x="148929" y="2871464"/>
            <a:ext cx="3630908" cy="817245"/>
          </a:xfrm>
          <a:prstGeom prst="wedgeRoundRectCallout">
            <a:avLst>
              <a:gd name="adj1" fmla="val -8768"/>
              <a:gd name="adj2" fmla="val 64036"/>
              <a:gd name="adj3" fmla="val 16667"/>
            </a:avLst>
          </a:prstGeom>
          <a:solidFill>
            <a:schemeClr val="bg2"/>
          </a:solidFill>
        </p:spPr>
        <p:txBody>
          <a:bodyPr wrap="square" lIns="91440" tIns="45720" rIns="91440" bIns="45720" anchor="t">
            <a:spAutoFit/>
          </a:bodyPr>
          <a:lstStyle/>
          <a:p>
            <a:endParaRPr lang="en-GB" sz="1400" dirty="0">
              <a:latin typeface="Arial"/>
              <a:cs typeface="Arial"/>
            </a:endParaRPr>
          </a:p>
          <a:p>
            <a:endParaRPr lang="en-GB" sz="1400" dirty="0">
              <a:latin typeface="Arial"/>
              <a:cs typeface="Arial"/>
            </a:endParaRPr>
          </a:p>
          <a:p>
            <a:endParaRPr lang="en-GB" sz="1400" dirty="0">
              <a:latin typeface="Arial"/>
              <a:cs typeface="Arial"/>
            </a:endParaRPr>
          </a:p>
        </p:txBody>
      </p:sp>
      <p:sp>
        <p:nvSpPr>
          <p:cNvPr id="10" name="Text Placeholder 9">
            <a:extLst>
              <a:ext uri="{FF2B5EF4-FFF2-40B4-BE49-F238E27FC236}">
                <a16:creationId xmlns:a16="http://schemas.microsoft.com/office/drawing/2014/main" id="{2BE0400C-E9B4-0E45-1145-A99F469BCE67}"/>
              </a:ext>
            </a:extLst>
          </p:cNvPr>
          <p:cNvSpPr>
            <a:spLocks noGrp="1"/>
          </p:cNvSpPr>
          <p:nvPr>
            <p:ph type="body" sz="quarter" idx="17"/>
          </p:nvPr>
        </p:nvSpPr>
        <p:spPr>
          <a:xfrm>
            <a:off x="204785" y="2826231"/>
            <a:ext cx="3518875" cy="683822"/>
          </a:xfrm>
        </p:spPr>
        <p:txBody>
          <a:bodyPr>
            <a:noAutofit/>
          </a:bodyPr>
          <a:lstStyle/>
          <a:p>
            <a:pPr marL="0" indent="0">
              <a:lnSpc>
                <a:spcPct val="100000"/>
              </a:lnSpc>
              <a:buNone/>
            </a:pPr>
            <a:r>
              <a:rPr lang="en-GB" dirty="0">
                <a:latin typeface="Arial"/>
                <a:cs typeface="Arial"/>
              </a:rPr>
              <a:t>“There is</a:t>
            </a:r>
            <a:r>
              <a:rPr lang="en-GB" b="1" dirty="0">
                <a:latin typeface="Arial"/>
                <a:cs typeface="Arial"/>
              </a:rPr>
              <a:t> very little green space in Islington</a:t>
            </a:r>
            <a:r>
              <a:rPr lang="en-GB" dirty="0">
                <a:latin typeface="Arial"/>
                <a:cs typeface="Arial"/>
              </a:rPr>
              <a:t>, compared to other boroughs.”</a:t>
            </a:r>
          </a:p>
          <a:p>
            <a:pPr marL="0" indent="0">
              <a:lnSpc>
                <a:spcPct val="100000"/>
              </a:lnSpc>
              <a:buNone/>
            </a:pPr>
            <a:r>
              <a:rPr lang="en-GB" dirty="0">
                <a:latin typeface="Arial"/>
                <a:cs typeface="Arial"/>
              </a:rPr>
              <a:t>(Male, mixed ethnicity, 65+, £60-99K)</a:t>
            </a:r>
            <a:endParaRPr lang="en-US" dirty="0"/>
          </a:p>
        </p:txBody>
      </p:sp>
      <p:sp>
        <p:nvSpPr>
          <p:cNvPr id="37" name="Rounded Rectangular Callout 11">
            <a:extLst>
              <a:ext uri="{FF2B5EF4-FFF2-40B4-BE49-F238E27FC236}">
                <a16:creationId xmlns:a16="http://schemas.microsoft.com/office/drawing/2014/main" id="{6FCBD5E7-965D-7790-E1FF-2EAB46597F26}"/>
              </a:ext>
              <a:ext uri="{C183D7F6-B498-43B3-948B-1728B52AA6E4}">
                <adec:decorative xmlns:adec="http://schemas.microsoft.com/office/drawing/2017/decorative" val="1"/>
              </a:ext>
            </a:extLst>
          </p:cNvPr>
          <p:cNvSpPr/>
          <p:nvPr/>
        </p:nvSpPr>
        <p:spPr>
          <a:xfrm>
            <a:off x="4577685" y="2871464"/>
            <a:ext cx="3640006" cy="1021556"/>
          </a:xfrm>
          <a:prstGeom prst="wedgeRoundRectCallout">
            <a:avLst>
              <a:gd name="adj1" fmla="val -11597"/>
              <a:gd name="adj2" fmla="val 65153"/>
              <a:gd name="adj3" fmla="val 16667"/>
            </a:avLst>
          </a:prstGeom>
          <a:solidFill>
            <a:schemeClr val="bg2"/>
          </a:solidFill>
        </p:spPr>
        <p:txBody>
          <a:bodyPr wrap="square" lIns="91440" tIns="45720" rIns="91440" bIns="45720" anchor="t">
            <a:spAutoFit/>
          </a:bodyPr>
          <a:lstStyle/>
          <a:p>
            <a:endParaRPr lang="en-US" dirty="0">
              <a:latin typeface="Calibri" panose="020F0502020204030204"/>
              <a:cs typeface="Calibri" panose="020F0502020204030204"/>
            </a:endParaRPr>
          </a:p>
          <a:p>
            <a:endParaRPr lang="en-US" dirty="0">
              <a:latin typeface="Calibri" panose="020F0502020204030204"/>
              <a:cs typeface="Calibri" panose="020F0502020204030204"/>
            </a:endParaRPr>
          </a:p>
          <a:p>
            <a:endParaRPr lang="en-US" dirty="0">
              <a:latin typeface="Calibri" panose="020F0502020204030204"/>
              <a:cs typeface="Calibri" panose="020F0502020204030204"/>
            </a:endParaRPr>
          </a:p>
        </p:txBody>
      </p:sp>
      <p:sp>
        <p:nvSpPr>
          <p:cNvPr id="9" name="Text Placeholder 8">
            <a:extLst>
              <a:ext uri="{FF2B5EF4-FFF2-40B4-BE49-F238E27FC236}">
                <a16:creationId xmlns:a16="http://schemas.microsoft.com/office/drawing/2014/main" id="{825FA21D-0794-9D1A-9AB2-3B7417257209}"/>
              </a:ext>
            </a:extLst>
          </p:cNvPr>
          <p:cNvSpPr>
            <a:spLocks noGrp="1"/>
          </p:cNvSpPr>
          <p:nvPr>
            <p:ph type="body" sz="quarter" idx="16"/>
          </p:nvPr>
        </p:nvSpPr>
        <p:spPr>
          <a:xfrm>
            <a:off x="4645087" y="2891027"/>
            <a:ext cx="3572603" cy="925599"/>
          </a:xfrm>
        </p:spPr>
        <p:txBody>
          <a:bodyPr>
            <a:noAutofit/>
          </a:bodyPr>
          <a:lstStyle/>
          <a:p>
            <a:pPr marL="0" indent="0">
              <a:lnSpc>
                <a:spcPct val="100000"/>
              </a:lnSpc>
              <a:buNone/>
            </a:pPr>
            <a:r>
              <a:rPr lang="en-GB" dirty="0"/>
              <a:t>“The </a:t>
            </a:r>
            <a:r>
              <a:rPr lang="en-GB" b="1" dirty="0"/>
              <a:t>streets are dirty</a:t>
            </a:r>
            <a:r>
              <a:rPr lang="en-GB" dirty="0"/>
              <a:t> - there is too much dog poo. I love Islington but there are too many dirty streets which is bad for our health."             (Female, mixed ethnicity)</a:t>
            </a:r>
            <a:endParaRPr lang="en-US" dirty="0"/>
          </a:p>
        </p:txBody>
      </p:sp>
      <p:sp>
        <p:nvSpPr>
          <p:cNvPr id="41" name="Rounded Rectangular Callout 11">
            <a:extLst>
              <a:ext uri="{FF2B5EF4-FFF2-40B4-BE49-F238E27FC236}">
                <a16:creationId xmlns:a16="http://schemas.microsoft.com/office/drawing/2014/main" id="{0BE825D0-AFF7-1C58-6852-DD448F18829F}"/>
              </a:ext>
              <a:ext uri="{C183D7F6-B498-43B3-948B-1728B52AA6E4}">
                <adec:decorative xmlns:adec="http://schemas.microsoft.com/office/drawing/2017/decorative" val="1"/>
              </a:ext>
            </a:extLst>
          </p:cNvPr>
          <p:cNvSpPr/>
          <p:nvPr/>
        </p:nvSpPr>
        <p:spPr>
          <a:xfrm>
            <a:off x="446638" y="3889687"/>
            <a:ext cx="2870777" cy="1770698"/>
          </a:xfrm>
          <a:prstGeom prst="wedgeRoundRectCallout">
            <a:avLst>
              <a:gd name="adj1" fmla="val -8768"/>
              <a:gd name="adj2" fmla="val 64036"/>
              <a:gd name="adj3" fmla="val 16667"/>
            </a:avLst>
          </a:prstGeom>
          <a:solidFill>
            <a:schemeClr val="bg2"/>
          </a:solidFill>
        </p:spPr>
        <p:txBody>
          <a:bodyPr wrap="square" lIns="91440" tIns="45720" rIns="91440" bIns="45720" anchor="t">
            <a:spAutoFit/>
          </a:bodyPr>
          <a:lstStyle/>
          <a:p>
            <a:endParaRPr lang="en-GB" sz="1400" dirty="0">
              <a:latin typeface="Arial"/>
              <a:ea typeface="+mn-lt"/>
              <a:cs typeface="+mn-lt"/>
            </a:endParaRPr>
          </a:p>
          <a:p>
            <a:endParaRPr lang="en-GB" sz="1400" dirty="0">
              <a:latin typeface="Arial"/>
              <a:ea typeface="+mn-lt"/>
              <a:cs typeface="+mn-lt"/>
            </a:endParaRPr>
          </a:p>
          <a:p>
            <a:endParaRPr lang="en-GB" sz="1400" dirty="0">
              <a:latin typeface="Arial"/>
              <a:ea typeface="+mn-lt"/>
              <a:cs typeface="+mn-lt"/>
            </a:endParaRPr>
          </a:p>
          <a:p>
            <a:endParaRPr lang="en-GB" sz="1400" dirty="0">
              <a:latin typeface="Arial"/>
              <a:ea typeface="+mn-lt"/>
              <a:cs typeface="+mn-lt"/>
            </a:endParaRPr>
          </a:p>
          <a:p>
            <a:endParaRPr lang="en-GB" sz="1400" dirty="0">
              <a:latin typeface="Arial"/>
              <a:ea typeface="+mn-lt"/>
              <a:cs typeface="+mn-lt"/>
            </a:endParaRPr>
          </a:p>
          <a:p>
            <a:endParaRPr lang="en-GB" sz="1400" dirty="0">
              <a:latin typeface="Arial"/>
              <a:ea typeface="+mn-lt"/>
              <a:cs typeface="+mn-lt"/>
            </a:endParaRPr>
          </a:p>
          <a:p>
            <a:endParaRPr lang="en-GB" sz="1400" dirty="0">
              <a:latin typeface="Arial"/>
              <a:ea typeface="+mn-lt"/>
              <a:cs typeface="+mn-lt"/>
            </a:endParaRPr>
          </a:p>
        </p:txBody>
      </p:sp>
      <p:sp>
        <p:nvSpPr>
          <p:cNvPr id="13" name="Text Placeholder 12">
            <a:extLst>
              <a:ext uri="{FF2B5EF4-FFF2-40B4-BE49-F238E27FC236}">
                <a16:creationId xmlns:a16="http://schemas.microsoft.com/office/drawing/2014/main" id="{204CBC0C-AB4E-7752-B974-8C3F5D826903}"/>
              </a:ext>
            </a:extLst>
          </p:cNvPr>
          <p:cNvSpPr>
            <a:spLocks noGrp="1"/>
          </p:cNvSpPr>
          <p:nvPr>
            <p:ph type="body" sz="quarter" idx="20"/>
          </p:nvPr>
        </p:nvSpPr>
        <p:spPr>
          <a:xfrm>
            <a:off x="497106" y="3973805"/>
            <a:ext cx="2742747" cy="1535950"/>
          </a:xfrm>
        </p:spPr>
        <p:txBody>
          <a:bodyPr>
            <a:noAutofit/>
          </a:bodyPr>
          <a:lstStyle/>
          <a:p>
            <a:pPr marL="0" indent="0">
              <a:lnSpc>
                <a:spcPct val="100000"/>
              </a:lnSpc>
              <a:buNone/>
            </a:pPr>
            <a:r>
              <a:rPr lang="en-GB" dirty="0">
                <a:latin typeface="Arial"/>
                <a:ea typeface="+mn-lt"/>
                <a:cs typeface="+mn-lt"/>
              </a:rPr>
              <a:t>“There should be </a:t>
            </a:r>
            <a:r>
              <a:rPr lang="en-GB" b="1" dirty="0">
                <a:latin typeface="Arial"/>
                <a:ea typeface="+mn-lt"/>
                <a:cs typeface="+mn-lt"/>
              </a:rPr>
              <a:t>quiet parks for those with disabilities, mental health issues, learning difficulties, autism</a:t>
            </a:r>
            <a:r>
              <a:rPr lang="en-GB" dirty="0">
                <a:latin typeface="Arial"/>
                <a:ea typeface="+mn-lt"/>
                <a:cs typeface="+mn-lt"/>
              </a:rPr>
              <a:t> –</a:t>
            </a:r>
          </a:p>
          <a:p>
            <a:pPr marL="0" indent="0">
              <a:lnSpc>
                <a:spcPct val="100000"/>
              </a:lnSpc>
              <a:spcBef>
                <a:spcPts val="600"/>
              </a:spcBef>
              <a:buNone/>
            </a:pPr>
            <a:r>
              <a:rPr lang="en-GB" dirty="0">
                <a:latin typeface="Arial"/>
                <a:ea typeface="+mn-lt"/>
                <a:cs typeface="+mn-lt"/>
              </a:rPr>
              <a:t>sensory parks.”</a:t>
            </a:r>
            <a:endParaRPr lang="en-US" dirty="0">
              <a:latin typeface="Arial"/>
              <a:ea typeface="+mn-lt"/>
              <a:cs typeface="+mn-lt"/>
            </a:endParaRPr>
          </a:p>
          <a:p>
            <a:pPr marL="0" indent="0">
              <a:lnSpc>
                <a:spcPct val="100000"/>
              </a:lnSpc>
              <a:spcBef>
                <a:spcPts val="600"/>
              </a:spcBef>
              <a:buNone/>
            </a:pPr>
            <a:r>
              <a:rPr lang="en-GB" dirty="0">
                <a:latin typeface="Arial"/>
                <a:ea typeface="+mn-lt"/>
                <a:cs typeface="+mn-lt"/>
              </a:rPr>
              <a:t>(</a:t>
            </a:r>
            <a:r>
              <a:rPr lang="en-GB" dirty="0" err="1">
                <a:latin typeface="Arial"/>
                <a:ea typeface="+mn-lt"/>
                <a:cs typeface="Arial"/>
              </a:rPr>
              <a:t>Elfrida</a:t>
            </a:r>
            <a:r>
              <a:rPr lang="en-GB" dirty="0">
                <a:latin typeface="Arial"/>
                <a:ea typeface="+mn-lt"/>
                <a:cs typeface="Arial"/>
              </a:rPr>
              <a:t> Power and Control Group member</a:t>
            </a:r>
            <a:r>
              <a:rPr lang="en-GB" dirty="0">
                <a:latin typeface="Arial"/>
                <a:ea typeface="+mn-lt"/>
                <a:cs typeface="+mn-lt"/>
              </a:rPr>
              <a:t>)</a:t>
            </a:r>
            <a:endParaRPr lang="en-US" dirty="0"/>
          </a:p>
        </p:txBody>
      </p:sp>
      <p:sp>
        <p:nvSpPr>
          <p:cNvPr id="36" name="Rounded Rectangular Callout 10">
            <a:extLst>
              <a:ext uri="{FF2B5EF4-FFF2-40B4-BE49-F238E27FC236}">
                <a16:creationId xmlns:a16="http://schemas.microsoft.com/office/drawing/2014/main" id="{1944BF8D-1703-AAD5-D957-4D8322F8EFA9}"/>
              </a:ext>
              <a:ext uri="{C183D7F6-B498-43B3-948B-1728B52AA6E4}">
                <adec:decorative xmlns:adec="http://schemas.microsoft.com/office/drawing/2017/decorative" val="1"/>
              </a:ext>
            </a:extLst>
          </p:cNvPr>
          <p:cNvSpPr/>
          <p:nvPr/>
        </p:nvSpPr>
        <p:spPr>
          <a:xfrm>
            <a:off x="3546934" y="4378616"/>
            <a:ext cx="3532702" cy="578882"/>
          </a:xfrm>
          <a:prstGeom prst="wedgeRoundRectCallout">
            <a:avLst>
              <a:gd name="adj1" fmla="val -10218"/>
              <a:gd name="adj2" fmla="val 85573"/>
              <a:gd name="adj3" fmla="val 16667"/>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
        <p:nvSpPr>
          <p:cNvPr id="14" name="Text Placeholder 13">
            <a:extLst>
              <a:ext uri="{FF2B5EF4-FFF2-40B4-BE49-F238E27FC236}">
                <a16:creationId xmlns:a16="http://schemas.microsoft.com/office/drawing/2014/main" id="{222BF6ED-43C2-7394-34E1-D54E08249413}"/>
              </a:ext>
            </a:extLst>
          </p:cNvPr>
          <p:cNvSpPr>
            <a:spLocks noGrp="1"/>
          </p:cNvSpPr>
          <p:nvPr>
            <p:ph type="body" sz="quarter" idx="21"/>
          </p:nvPr>
        </p:nvSpPr>
        <p:spPr>
          <a:xfrm>
            <a:off x="3624187" y="4384490"/>
            <a:ext cx="3435571" cy="512308"/>
          </a:xfrm>
        </p:spPr>
        <p:txBody>
          <a:bodyPr>
            <a:noAutofit/>
          </a:bodyPr>
          <a:lstStyle/>
          <a:p>
            <a:pPr marL="0" indent="0">
              <a:lnSpc>
                <a:spcPct val="100000"/>
              </a:lnSpc>
              <a:buNone/>
            </a:pPr>
            <a:r>
              <a:rPr lang="en-GB" dirty="0">
                <a:latin typeface="Arial"/>
                <a:cs typeface="Arial"/>
              </a:rPr>
              <a:t>“</a:t>
            </a:r>
            <a:r>
              <a:rPr lang="en-GB" b="1" dirty="0">
                <a:latin typeface="Arial"/>
                <a:cs typeface="Arial"/>
              </a:rPr>
              <a:t>Well maintained green spaces</a:t>
            </a:r>
            <a:r>
              <a:rPr lang="en-GB" dirty="0">
                <a:latin typeface="Arial"/>
                <a:cs typeface="Arial"/>
              </a:rPr>
              <a:t>."</a:t>
            </a:r>
          </a:p>
          <a:p>
            <a:pPr marL="0" indent="0" algn="r">
              <a:lnSpc>
                <a:spcPct val="100000"/>
              </a:lnSpc>
              <a:spcBef>
                <a:spcPts val="600"/>
              </a:spcBef>
              <a:buNone/>
            </a:pPr>
            <a:r>
              <a:rPr lang="en-GB" dirty="0">
                <a:latin typeface="Arial" panose="020B0604020202020204" pitchFamily="34" charset="0"/>
                <a:cs typeface="Arial" panose="020B0604020202020204" pitchFamily="34" charset="0"/>
              </a:rPr>
              <a:t>(Black female, 65+, &lt;£20K)</a:t>
            </a:r>
            <a:endParaRPr lang="en-US" dirty="0"/>
          </a:p>
        </p:txBody>
      </p:sp>
      <p:sp>
        <p:nvSpPr>
          <p:cNvPr id="35" name="Rounded Rectangular Callout 11">
            <a:extLst>
              <a:ext uri="{FF2B5EF4-FFF2-40B4-BE49-F238E27FC236}">
                <a16:creationId xmlns:a16="http://schemas.microsoft.com/office/drawing/2014/main" id="{02482ED7-3B56-8638-88FD-E25641FFF374}"/>
              </a:ext>
              <a:ext uri="{C183D7F6-B498-43B3-948B-1728B52AA6E4}">
                <adec:decorative xmlns:adec="http://schemas.microsoft.com/office/drawing/2017/decorative" val="1"/>
              </a:ext>
            </a:extLst>
          </p:cNvPr>
          <p:cNvSpPr/>
          <p:nvPr/>
        </p:nvSpPr>
        <p:spPr>
          <a:xfrm>
            <a:off x="5673934" y="5191967"/>
            <a:ext cx="2387475" cy="578882"/>
          </a:xfrm>
          <a:prstGeom prst="wedgeRoundRectCallout">
            <a:avLst>
              <a:gd name="adj1" fmla="val -11597"/>
              <a:gd name="adj2" fmla="val 65153"/>
              <a:gd name="adj3" fmla="val 16667"/>
            </a:avLst>
          </a:prstGeom>
          <a:solidFill>
            <a:schemeClr val="bg2"/>
          </a:solidFill>
        </p:spPr>
        <p:txBody>
          <a:bodyPr wrap="square" lIns="91440" tIns="45720" rIns="91440" bIns="45720" anchor="t">
            <a:spAutoFit/>
          </a:bodyPr>
          <a:lstStyle/>
          <a:p>
            <a:endParaRPr lang="en-GB" sz="1400" dirty="0">
              <a:latin typeface="Arial"/>
              <a:cs typeface="Arial"/>
            </a:endParaRPr>
          </a:p>
          <a:p>
            <a:endParaRPr lang="en-GB" sz="1400" dirty="0">
              <a:latin typeface="Arial"/>
              <a:cs typeface="Arial"/>
            </a:endParaRPr>
          </a:p>
        </p:txBody>
      </p:sp>
      <p:sp>
        <p:nvSpPr>
          <p:cNvPr id="44" name="Text Placeholder 43">
            <a:extLst>
              <a:ext uri="{FF2B5EF4-FFF2-40B4-BE49-F238E27FC236}">
                <a16:creationId xmlns:a16="http://schemas.microsoft.com/office/drawing/2014/main" id="{E445920F-B410-43AE-0C2E-A71EC58B4027}"/>
              </a:ext>
            </a:extLst>
          </p:cNvPr>
          <p:cNvSpPr>
            <a:spLocks noGrp="1"/>
          </p:cNvSpPr>
          <p:nvPr>
            <p:ph type="body" sz="quarter" idx="23"/>
          </p:nvPr>
        </p:nvSpPr>
        <p:spPr>
          <a:xfrm>
            <a:off x="5673934" y="5161782"/>
            <a:ext cx="2330423" cy="511175"/>
          </a:xfrm>
        </p:spPr>
        <p:txBody>
          <a:bodyPr>
            <a:noAutofit/>
          </a:bodyPr>
          <a:lstStyle/>
          <a:p>
            <a:pPr>
              <a:lnSpc>
                <a:spcPct val="100000"/>
              </a:lnSpc>
            </a:pPr>
            <a:r>
              <a:rPr lang="en-GB" dirty="0">
                <a:latin typeface="Arial"/>
                <a:cs typeface="Arial"/>
              </a:rPr>
              <a:t>“There is </a:t>
            </a:r>
            <a:r>
              <a:rPr lang="en-GB" b="1" dirty="0">
                <a:latin typeface="Arial"/>
                <a:cs typeface="Arial"/>
              </a:rPr>
              <a:t>a lot of litter</a:t>
            </a:r>
            <a:r>
              <a:rPr lang="en-GB" dirty="0">
                <a:latin typeface="Arial"/>
                <a:cs typeface="Arial"/>
              </a:rPr>
              <a:t> ”</a:t>
            </a:r>
          </a:p>
          <a:p>
            <a:pPr algn="r">
              <a:lnSpc>
                <a:spcPct val="100000"/>
              </a:lnSpc>
              <a:spcBef>
                <a:spcPts val="600"/>
              </a:spcBef>
            </a:pPr>
            <a:r>
              <a:rPr lang="en-GB" dirty="0">
                <a:latin typeface="Arial"/>
                <a:cs typeface="Arial"/>
              </a:rPr>
              <a:t>(Female, 25-44, £20-40K )</a:t>
            </a:r>
          </a:p>
        </p:txBody>
      </p:sp>
      <p:sp>
        <p:nvSpPr>
          <p:cNvPr id="40" name="Rounded Rectangular Callout 11">
            <a:extLst>
              <a:ext uri="{FF2B5EF4-FFF2-40B4-BE49-F238E27FC236}">
                <a16:creationId xmlns:a16="http://schemas.microsoft.com/office/drawing/2014/main" id="{818C7EF2-4A41-3707-48FC-F543DB8C89C6}"/>
              </a:ext>
              <a:ext uri="{C183D7F6-B498-43B3-948B-1728B52AA6E4}">
                <adec:decorative xmlns:adec="http://schemas.microsoft.com/office/drawing/2017/decorative" val="1"/>
              </a:ext>
            </a:extLst>
          </p:cNvPr>
          <p:cNvSpPr/>
          <p:nvPr/>
        </p:nvSpPr>
        <p:spPr>
          <a:xfrm>
            <a:off x="8544341" y="2840744"/>
            <a:ext cx="3520095" cy="3251954"/>
          </a:xfrm>
          <a:prstGeom prst="wedgeRoundRectCallout">
            <a:avLst>
              <a:gd name="adj1" fmla="val -11597"/>
              <a:gd name="adj2" fmla="val 65153"/>
              <a:gd name="adj3" fmla="val 16667"/>
            </a:avLst>
          </a:prstGeom>
          <a:solidFill>
            <a:schemeClr val="bg2"/>
          </a:solidFill>
        </p:spPr>
        <p:txBody>
          <a:bodyPr wrap="square" lIns="91440" tIns="45720" rIns="91440" bIns="45720" anchor="t">
            <a:spAutoFit/>
          </a:bodyPr>
          <a:lstStyle/>
          <a:p>
            <a:pPr>
              <a:spcAft>
                <a:spcPts val="600"/>
              </a:spcAft>
            </a:pPr>
            <a:endParaRPr lang="en-GB" sz="1400" dirty="0">
              <a:latin typeface="Arial"/>
              <a:cs typeface="Arial"/>
            </a:endParaRPr>
          </a:p>
          <a:p>
            <a:pPr>
              <a:spcAft>
                <a:spcPts val="600"/>
              </a:spcAft>
            </a:pPr>
            <a:endParaRPr lang="en-GB" sz="1400" dirty="0">
              <a:latin typeface="Arial"/>
              <a:cs typeface="Arial"/>
            </a:endParaRPr>
          </a:p>
          <a:p>
            <a:pPr>
              <a:spcAft>
                <a:spcPts val="600"/>
              </a:spcAft>
            </a:pPr>
            <a:endParaRPr lang="en-GB" sz="1400" dirty="0">
              <a:latin typeface="Arial"/>
              <a:cs typeface="Arial"/>
            </a:endParaRPr>
          </a:p>
          <a:p>
            <a:pPr>
              <a:spcAft>
                <a:spcPts val="600"/>
              </a:spcAft>
            </a:pPr>
            <a:endParaRPr lang="en-GB" sz="1400" dirty="0">
              <a:latin typeface="Arial"/>
              <a:cs typeface="Arial"/>
            </a:endParaRPr>
          </a:p>
          <a:p>
            <a:pPr>
              <a:spcAft>
                <a:spcPts val="600"/>
              </a:spcAft>
            </a:pPr>
            <a:endParaRPr lang="en-GB" sz="1400" dirty="0">
              <a:latin typeface="Arial"/>
              <a:cs typeface="Arial"/>
            </a:endParaRPr>
          </a:p>
          <a:p>
            <a:pPr>
              <a:spcAft>
                <a:spcPts val="600"/>
              </a:spcAft>
            </a:pPr>
            <a:endParaRPr lang="en-GB" sz="1400" dirty="0">
              <a:latin typeface="Arial"/>
              <a:cs typeface="Arial"/>
            </a:endParaRPr>
          </a:p>
          <a:p>
            <a:pPr>
              <a:spcAft>
                <a:spcPts val="600"/>
              </a:spcAft>
            </a:pPr>
            <a:endParaRPr lang="en-GB" sz="1400" dirty="0">
              <a:latin typeface="Arial"/>
              <a:cs typeface="Arial"/>
            </a:endParaRPr>
          </a:p>
          <a:p>
            <a:pPr>
              <a:spcAft>
                <a:spcPts val="600"/>
              </a:spcAft>
            </a:pPr>
            <a:endParaRPr lang="en-GB" sz="1400" dirty="0">
              <a:latin typeface="Arial"/>
              <a:cs typeface="Arial"/>
            </a:endParaRPr>
          </a:p>
          <a:p>
            <a:pPr>
              <a:spcAft>
                <a:spcPts val="600"/>
              </a:spcAft>
            </a:pPr>
            <a:endParaRPr lang="en-GB" sz="1400" dirty="0">
              <a:latin typeface="Arial"/>
              <a:cs typeface="Arial"/>
            </a:endParaRPr>
          </a:p>
          <a:p>
            <a:pPr>
              <a:spcAft>
                <a:spcPts val="600"/>
              </a:spcAft>
            </a:pPr>
            <a:endParaRPr lang="en-GB" sz="1400" dirty="0">
              <a:latin typeface="Arial"/>
              <a:cs typeface="Arial"/>
            </a:endParaRPr>
          </a:p>
        </p:txBody>
      </p:sp>
      <p:sp>
        <p:nvSpPr>
          <p:cNvPr id="11" name="Text Placeholder 10">
            <a:extLst>
              <a:ext uri="{FF2B5EF4-FFF2-40B4-BE49-F238E27FC236}">
                <a16:creationId xmlns:a16="http://schemas.microsoft.com/office/drawing/2014/main" id="{BE2045AA-A382-4BF5-7071-799FA9248866}"/>
              </a:ext>
            </a:extLst>
          </p:cNvPr>
          <p:cNvSpPr>
            <a:spLocks noGrp="1"/>
          </p:cNvSpPr>
          <p:nvPr>
            <p:ph type="body" sz="quarter" idx="18"/>
          </p:nvPr>
        </p:nvSpPr>
        <p:spPr>
          <a:xfrm>
            <a:off x="8689942" y="3017404"/>
            <a:ext cx="3286593" cy="2642981"/>
          </a:xfrm>
        </p:spPr>
        <p:txBody>
          <a:bodyPr>
            <a:noAutofit/>
          </a:bodyPr>
          <a:lstStyle/>
          <a:p>
            <a:pPr marL="0" indent="0">
              <a:lnSpc>
                <a:spcPct val="100000"/>
              </a:lnSpc>
              <a:spcAft>
                <a:spcPts val="600"/>
              </a:spcAft>
              <a:buNone/>
            </a:pPr>
            <a:r>
              <a:rPr lang="en-GB" dirty="0">
                <a:latin typeface="Arial"/>
                <a:cs typeface="Arial"/>
              </a:rPr>
              <a:t>“</a:t>
            </a:r>
            <a:r>
              <a:rPr lang="en-GB" dirty="0">
                <a:latin typeface="Arial"/>
                <a:ea typeface="+mn-lt"/>
                <a:cs typeface="+mn-lt"/>
              </a:rPr>
              <a:t>Stop </a:t>
            </a:r>
            <a:r>
              <a:rPr lang="en-GB" b="1" dirty="0">
                <a:latin typeface="Arial"/>
                <a:ea typeface="+mn-lt"/>
                <a:cs typeface="+mn-lt"/>
              </a:rPr>
              <a:t>pollution</a:t>
            </a:r>
            <a:r>
              <a:rPr lang="en-GB" dirty="0">
                <a:latin typeface="Arial"/>
                <a:ea typeface="+mn-lt"/>
                <a:cs typeface="+mn-lt"/>
              </a:rPr>
              <a:t>. Stop throwing </a:t>
            </a:r>
            <a:r>
              <a:rPr lang="en-GB" b="1" dirty="0">
                <a:latin typeface="Arial"/>
                <a:ea typeface="+mn-lt"/>
                <a:cs typeface="+mn-lt"/>
              </a:rPr>
              <a:t>litter</a:t>
            </a:r>
            <a:r>
              <a:rPr lang="en-GB" dirty="0">
                <a:latin typeface="Arial"/>
                <a:ea typeface="+mn-lt"/>
                <a:cs typeface="+mn-lt"/>
              </a:rPr>
              <a:t> in the ocean. Plant more </a:t>
            </a:r>
            <a:r>
              <a:rPr lang="en-GB" b="1" dirty="0">
                <a:latin typeface="Arial"/>
                <a:ea typeface="+mn-lt"/>
                <a:cs typeface="+mn-lt"/>
              </a:rPr>
              <a:t>trees</a:t>
            </a:r>
            <a:r>
              <a:rPr lang="en-GB" dirty="0">
                <a:latin typeface="Arial"/>
                <a:ea typeface="+mn-lt"/>
                <a:cs typeface="+mn-lt"/>
              </a:rPr>
              <a:t>. </a:t>
            </a:r>
            <a:endParaRPr lang="en-US" dirty="0">
              <a:latin typeface="Arial"/>
              <a:ea typeface="+mn-lt"/>
              <a:cs typeface="+mn-lt"/>
            </a:endParaRPr>
          </a:p>
          <a:p>
            <a:pPr marL="0" indent="0">
              <a:lnSpc>
                <a:spcPct val="100000"/>
              </a:lnSpc>
              <a:spcBef>
                <a:spcPts val="600"/>
              </a:spcBef>
              <a:buNone/>
            </a:pPr>
            <a:r>
              <a:rPr lang="en-GB" dirty="0">
                <a:latin typeface="Arial"/>
                <a:ea typeface="+mn-lt"/>
                <a:cs typeface="+mn-lt"/>
              </a:rPr>
              <a:t>...For every 200 pieces of </a:t>
            </a:r>
            <a:r>
              <a:rPr lang="en-GB" b="1" dirty="0">
                <a:latin typeface="Arial"/>
                <a:ea typeface="+mn-lt"/>
                <a:cs typeface="+mn-lt"/>
              </a:rPr>
              <a:t>garbage</a:t>
            </a:r>
            <a:r>
              <a:rPr lang="en-GB" dirty="0">
                <a:latin typeface="Arial"/>
                <a:ea typeface="+mn-lt"/>
                <a:cs typeface="+mn-lt"/>
              </a:rPr>
              <a:t> they find and take out of the ocean and land, get 1 month of free rent and bills. </a:t>
            </a:r>
            <a:endParaRPr lang="en-US" dirty="0">
              <a:latin typeface="Arial"/>
              <a:ea typeface="+mn-lt"/>
              <a:cs typeface="+mn-lt"/>
            </a:endParaRPr>
          </a:p>
          <a:p>
            <a:pPr marL="0" indent="0">
              <a:lnSpc>
                <a:spcPct val="100000"/>
              </a:lnSpc>
              <a:spcBef>
                <a:spcPts val="600"/>
              </a:spcBef>
              <a:buNone/>
            </a:pPr>
            <a:r>
              <a:rPr lang="en-GB" dirty="0">
                <a:latin typeface="Arial"/>
                <a:ea typeface="+mn-lt"/>
                <a:cs typeface="+mn-lt"/>
              </a:rPr>
              <a:t>...I would make more parks and green areas where people can relax and where there are </a:t>
            </a:r>
            <a:r>
              <a:rPr lang="en-GB" b="1" dirty="0">
                <a:latin typeface="Arial"/>
                <a:ea typeface="+mn-lt"/>
                <a:cs typeface="+mn-lt"/>
              </a:rPr>
              <a:t>trees that filter air</a:t>
            </a:r>
            <a:r>
              <a:rPr lang="en-GB" dirty="0">
                <a:latin typeface="Arial"/>
                <a:ea typeface="+mn-lt"/>
                <a:cs typeface="+mn-lt"/>
              </a:rPr>
              <a:t> and make it easier for people to breathe. I would make a park where people can sit down with </a:t>
            </a:r>
            <a:r>
              <a:rPr lang="en-GB" b="1" dirty="0">
                <a:latin typeface="Arial"/>
                <a:ea typeface="+mn-lt"/>
                <a:cs typeface="+mn-lt"/>
              </a:rPr>
              <a:t>animals</a:t>
            </a:r>
            <a:r>
              <a:rPr lang="en-GB" dirty="0">
                <a:latin typeface="Arial"/>
                <a:ea typeface="+mn-lt"/>
                <a:cs typeface="+mn-lt"/>
              </a:rPr>
              <a:t>.</a:t>
            </a:r>
            <a:r>
              <a:rPr lang="en-GB" dirty="0">
                <a:latin typeface="Arial"/>
                <a:ea typeface="+mn-lt"/>
                <a:cs typeface="Arial"/>
              </a:rPr>
              <a:t>"</a:t>
            </a:r>
            <a:endParaRPr lang="en-US" dirty="0">
              <a:latin typeface="Arial"/>
              <a:cs typeface="Calibri"/>
            </a:endParaRPr>
          </a:p>
          <a:p>
            <a:pPr marL="0" indent="0" algn="r">
              <a:lnSpc>
                <a:spcPct val="100000"/>
              </a:lnSpc>
              <a:spcBef>
                <a:spcPts val="600"/>
              </a:spcBef>
              <a:buNone/>
            </a:pPr>
            <a:r>
              <a:rPr lang="en-GB" dirty="0">
                <a:latin typeface="Arial"/>
                <a:cs typeface="Arial"/>
              </a:rPr>
              <a:t>(Primary school student discussion)</a:t>
            </a:r>
            <a:endParaRPr lang="en-US" dirty="0"/>
          </a:p>
        </p:txBody>
      </p:sp>
    </p:spTree>
    <p:extLst>
      <p:ext uri="{BB962C8B-B14F-4D97-AF65-F5344CB8AC3E}">
        <p14:creationId xmlns:p14="http://schemas.microsoft.com/office/powerpoint/2010/main" val="3280117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C1B2B-CCBF-8F20-DAF0-A86B5B6DFE21}"/>
              </a:ext>
            </a:extLst>
          </p:cNvPr>
          <p:cNvSpPr>
            <a:spLocks noGrp="1"/>
          </p:cNvSpPr>
          <p:nvPr>
            <p:ph type="title"/>
          </p:nvPr>
        </p:nvSpPr>
        <p:spPr/>
        <p:txBody>
          <a:bodyPr>
            <a:normAutofit/>
          </a:bodyPr>
          <a:lstStyle/>
          <a:p>
            <a:r>
              <a:rPr lang="en-GB" sz="2400" b="1" dirty="0">
                <a:solidFill>
                  <a:srgbClr val="E51F23"/>
                </a:solidFill>
                <a:latin typeface="Arial"/>
                <a:cs typeface="Arial"/>
              </a:rPr>
              <a:t>Affordability</a:t>
            </a:r>
            <a:endParaRPr lang="en-US" sz="2400" b="1" dirty="0"/>
          </a:p>
        </p:txBody>
      </p:sp>
      <p:pic>
        <p:nvPicPr>
          <p:cNvPr id="30" name="Picture Placeholder 29">
            <a:extLst>
              <a:ext uri="{FF2B5EF4-FFF2-40B4-BE49-F238E27FC236}">
                <a16:creationId xmlns:a16="http://schemas.microsoft.com/office/drawing/2014/main" id="{19470E7A-771A-6F9F-0506-15DFED590EB9}"/>
              </a:ext>
              <a:ext uri="{C183D7F6-B498-43B3-948B-1728B52AA6E4}">
                <adec:decorative xmlns:adec="http://schemas.microsoft.com/office/drawing/2017/decorative" val="1"/>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9854" b="19854"/>
          <a:stretch>
            <a:fillRect/>
          </a:stretch>
        </p:blipFill>
        <p:spPr>
          <a:xfrm>
            <a:off x="10956494" y="417145"/>
            <a:ext cx="768096" cy="485966"/>
          </a:xfrm>
        </p:spPr>
      </p:pic>
      <p:sp>
        <p:nvSpPr>
          <p:cNvPr id="3" name="Text Placeholder 2">
            <a:extLst>
              <a:ext uri="{FF2B5EF4-FFF2-40B4-BE49-F238E27FC236}">
                <a16:creationId xmlns:a16="http://schemas.microsoft.com/office/drawing/2014/main" id="{EB1C6325-D126-791B-7585-5F9B11E090D0}"/>
              </a:ext>
            </a:extLst>
          </p:cNvPr>
          <p:cNvSpPr>
            <a:spLocks noGrp="1"/>
          </p:cNvSpPr>
          <p:nvPr>
            <p:ph type="body" sz="quarter" idx="10"/>
          </p:nvPr>
        </p:nvSpPr>
        <p:spPr>
          <a:xfrm>
            <a:off x="338328" y="785193"/>
            <a:ext cx="10678171" cy="950023"/>
          </a:xfrm>
        </p:spPr>
        <p:txBody>
          <a:bodyPr>
            <a:normAutofit/>
          </a:bodyPr>
          <a:lstStyle/>
          <a:p>
            <a:r>
              <a:rPr lang="en-GB" sz="1600" dirty="0">
                <a:latin typeface="Arial"/>
                <a:cs typeface="Arial"/>
              </a:rPr>
              <a:t>Survey respondents wrote about wanting to live a borough that was generally more “affordable”, “cheaper”, and “less expensive”.  More students than adults mentioned increased costs of energy and food, likely reflecting the data collection time frames, with the survey closing in March and student discussions continuing through May.</a:t>
            </a:r>
            <a:endParaRPr lang="en-US" sz="1600" dirty="0"/>
          </a:p>
        </p:txBody>
      </p:sp>
      <p:sp>
        <p:nvSpPr>
          <p:cNvPr id="24" name="Rounded Rectangular Callout 11">
            <a:extLst>
              <a:ext uri="{FF2B5EF4-FFF2-40B4-BE49-F238E27FC236}">
                <a16:creationId xmlns:a16="http://schemas.microsoft.com/office/drawing/2014/main" id="{0E1705A1-DFAF-57E3-41BD-13DAE4A25B6B}"/>
              </a:ext>
              <a:ext uri="{C183D7F6-B498-43B3-948B-1728B52AA6E4}">
                <adec:decorative xmlns:adec="http://schemas.microsoft.com/office/drawing/2017/decorative" val="1"/>
              </a:ext>
            </a:extLst>
          </p:cNvPr>
          <p:cNvSpPr/>
          <p:nvPr/>
        </p:nvSpPr>
        <p:spPr>
          <a:xfrm>
            <a:off x="549657" y="1754719"/>
            <a:ext cx="1997110" cy="817245"/>
          </a:xfrm>
          <a:prstGeom prst="wedgeRoundRectCallout">
            <a:avLst>
              <a:gd name="adj1" fmla="val -20833"/>
              <a:gd name="adj2" fmla="val 85094"/>
              <a:gd name="adj3" fmla="val 16667"/>
            </a:avLst>
          </a:prstGeom>
          <a:solidFill>
            <a:schemeClr val="bg2"/>
          </a:solidFill>
        </p:spPr>
        <p:txBody>
          <a:bodyPr wrap="square" lIns="91440" tIns="45720" rIns="91440" bIns="45720" anchor="t">
            <a:spAutoFit/>
          </a:bodyPr>
          <a:lstStyle/>
          <a:p>
            <a:endParaRPr lang="en-GB" sz="1400" dirty="0">
              <a:latin typeface="Arial"/>
              <a:ea typeface="Calibri" panose="020F0502020204030204" pitchFamily="34" charset="0"/>
              <a:cs typeface="Arial"/>
            </a:endParaRPr>
          </a:p>
          <a:p>
            <a:endParaRPr lang="en-GB" sz="1400" dirty="0">
              <a:latin typeface="Arial"/>
              <a:ea typeface="Calibri" panose="020F0502020204030204" pitchFamily="34" charset="0"/>
              <a:cs typeface="Arial"/>
            </a:endParaRPr>
          </a:p>
          <a:p>
            <a:endParaRPr lang="en-GB" sz="1400" dirty="0">
              <a:latin typeface="Arial"/>
              <a:ea typeface="Calibri" panose="020F0502020204030204" pitchFamily="34" charset="0"/>
              <a:cs typeface="Arial"/>
            </a:endParaRPr>
          </a:p>
        </p:txBody>
      </p:sp>
      <p:sp>
        <p:nvSpPr>
          <p:cNvPr id="4" name="Text Placeholder 3">
            <a:extLst>
              <a:ext uri="{FF2B5EF4-FFF2-40B4-BE49-F238E27FC236}">
                <a16:creationId xmlns:a16="http://schemas.microsoft.com/office/drawing/2014/main" id="{7E2D85C5-C1F8-D097-8492-217B1B5D3B79}"/>
              </a:ext>
            </a:extLst>
          </p:cNvPr>
          <p:cNvSpPr>
            <a:spLocks noGrp="1"/>
          </p:cNvSpPr>
          <p:nvPr>
            <p:ph type="body" sz="quarter" idx="11"/>
          </p:nvPr>
        </p:nvSpPr>
        <p:spPr>
          <a:xfrm>
            <a:off x="564172" y="1754776"/>
            <a:ext cx="1932899" cy="693400"/>
          </a:xfrm>
        </p:spPr>
        <p:txBody>
          <a:bodyPr>
            <a:noAutofit/>
          </a:bodyPr>
          <a:lstStyle/>
          <a:p>
            <a:r>
              <a:rPr lang="en-GB" dirty="0">
                <a:latin typeface="Arial"/>
                <a:ea typeface="Calibri" panose="020F0502020204030204" pitchFamily="34" charset="0"/>
                <a:cs typeface="Arial"/>
              </a:rPr>
              <a:t>"I can't afford to live here in the </a:t>
            </a:r>
            <a:r>
              <a:rPr lang="en-GB" b="1" dirty="0">
                <a:latin typeface="Arial"/>
                <a:ea typeface="Calibri" panose="020F0502020204030204" pitchFamily="34" charset="0"/>
                <a:cs typeface="Arial"/>
              </a:rPr>
              <a:t>future</a:t>
            </a:r>
            <a:r>
              <a:rPr lang="en-GB" dirty="0">
                <a:latin typeface="Arial"/>
                <a:ea typeface="Calibri" panose="020F0502020204030204" pitchFamily="34" charset="0"/>
                <a:cs typeface="Arial"/>
              </a:rPr>
              <a:t>."</a:t>
            </a:r>
          </a:p>
          <a:p>
            <a:pPr>
              <a:spcBef>
                <a:spcPts val="600"/>
              </a:spcBef>
            </a:pPr>
            <a:r>
              <a:rPr lang="en-GB" dirty="0">
                <a:latin typeface="Arial"/>
                <a:ea typeface="Calibri" panose="020F0502020204030204" pitchFamily="34" charset="0"/>
                <a:cs typeface="Arial"/>
              </a:rPr>
              <a:t>(Asian female, 16-24)</a:t>
            </a:r>
            <a:endParaRPr lang="en-US" dirty="0"/>
          </a:p>
        </p:txBody>
      </p:sp>
      <p:sp>
        <p:nvSpPr>
          <p:cNvPr id="26" name="Rounded Rectangular Callout 11">
            <a:extLst>
              <a:ext uri="{FF2B5EF4-FFF2-40B4-BE49-F238E27FC236}">
                <a16:creationId xmlns:a16="http://schemas.microsoft.com/office/drawing/2014/main" id="{5967087B-39E6-D972-CDD6-1DBA885F32AE}"/>
              </a:ext>
              <a:ext uri="{C183D7F6-B498-43B3-948B-1728B52AA6E4}">
                <adec:decorative xmlns:adec="http://schemas.microsoft.com/office/drawing/2017/decorative" val="1"/>
              </a:ext>
            </a:extLst>
          </p:cNvPr>
          <p:cNvSpPr/>
          <p:nvPr/>
        </p:nvSpPr>
        <p:spPr>
          <a:xfrm>
            <a:off x="3376923" y="1716403"/>
            <a:ext cx="3973684" cy="1055608"/>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sz="1400" dirty="0">
              <a:ea typeface="+mn-lt"/>
              <a:cs typeface="+mn-lt"/>
            </a:endParaRPr>
          </a:p>
          <a:p>
            <a:pPr defTabSz="914377">
              <a:defRPr/>
            </a:pPr>
            <a:endParaRPr lang="en-GB" sz="1400" dirty="0">
              <a:ea typeface="+mn-lt"/>
              <a:cs typeface="+mn-lt"/>
            </a:endParaRPr>
          </a:p>
          <a:p>
            <a:pPr defTabSz="914377">
              <a:defRPr/>
            </a:pPr>
            <a:endParaRPr lang="en-GB" sz="1400" dirty="0">
              <a:ea typeface="+mn-lt"/>
              <a:cs typeface="+mn-lt"/>
            </a:endParaRPr>
          </a:p>
          <a:p>
            <a:pPr defTabSz="914377">
              <a:defRPr/>
            </a:pPr>
            <a:endParaRPr lang="en-GB" sz="1400" dirty="0">
              <a:ea typeface="+mn-lt"/>
              <a:cs typeface="+mn-lt"/>
            </a:endParaRPr>
          </a:p>
        </p:txBody>
      </p:sp>
      <p:sp>
        <p:nvSpPr>
          <p:cNvPr id="5" name="Text Placeholder 4">
            <a:extLst>
              <a:ext uri="{FF2B5EF4-FFF2-40B4-BE49-F238E27FC236}">
                <a16:creationId xmlns:a16="http://schemas.microsoft.com/office/drawing/2014/main" id="{F312EC34-6A6C-3CA2-92E1-657966260BDD}"/>
              </a:ext>
            </a:extLst>
          </p:cNvPr>
          <p:cNvSpPr>
            <a:spLocks noGrp="1"/>
          </p:cNvSpPr>
          <p:nvPr>
            <p:ph type="body" sz="quarter" idx="13"/>
          </p:nvPr>
        </p:nvSpPr>
        <p:spPr>
          <a:xfrm>
            <a:off x="3395154" y="1734841"/>
            <a:ext cx="3847083" cy="878762"/>
          </a:xfrm>
        </p:spPr>
        <p:txBody>
          <a:bodyPr>
            <a:noAutofit/>
          </a:bodyPr>
          <a:lstStyle/>
          <a:p>
            <a:pPr marL="0" indent="0" defTabSz="914377">
              <a:lnSpc>
                <a:spcPct val="100000"/>
              </a:lnSpc>
              <a:buNone/>
              <a:defRPr/>
            </a:pPr>
            <a:r>
              <a:rPr lang="en-GB" dirty="0">
                <a:latin typeface="Arial"/>
                <a:cs typeface="Arial"/>
              </a:rPr>
              <a:t>"Islington is not equal yet...</a:t>
            </a:r>
            <a:r>
              <a:rPr lang="en-GB" b="1" dirty="0">
                <a:latin typeface="Arial"/>
                <a:cs typeface="Arial"/>
              </a:rPr>
              <a:t>bills are going up and people don't have enough to eat.</a:t>
            </a:r>
            <a:r>
              <a:rPr lang="en-GB" dirty="0">
                <a:latin typeface="Arial"/>
                <a:cs typeface="Arial"/>
              </a:rPr>
              <a:t> It's a real struggle. We need to remember that."</a:t>
            </a:r>
            <a:endParaRPr lang="en-US" dirty="0"/>
          </a:p>
          <a:p>
            <a:pPr marL="0" indent="0" algn="r" defTabSz="914377">
              <a:lnSpc>
                <a:spcPct val="100000"/>
              </a:lnSpc>
              <a:buNone/>
              <a:defRPr/>
            </a:pPr>
            <a:r>
              <a:rPr lang="en-GB" dirty="0">
                <a:latin typeface="Arial"/>
                <a:cs typeface="Arial"/>
              </a:rPr>
              <a:t>(Secondary school SEN student)</a:t>
            </a:r>
            <a:endParaRPr lang="en-US" dirty="0"/>
          </a:p>
        </p:txBody>
      </p:sp>
      <p:sp>
        <p:nvSpPr>
          <p:cNvPr id="19" name="Rounded Rectangular Callout 11">
            <a:extLst>
              <a:ext uri="{FF2B5EF4-FFF2-40B4-BE49-F238E27FC236}">
                <a16:creationId xmlns:a16="http://schemas.microsoft.com/office/drawing/2014/main" id="{C22E769D-B0B6-50CD-7891-7AA30AFBAE91}"/>
              </a:ext>
              <a:ext uri="{C183D7F6-B498-43B3-948B-1728B52AA6E4}">
                <adec:decorative xmlns:adec="http://schemas.microsoft.com/office/drawing/2017/decorative" val="1"/>
              </a:ext>
            </a:extLst>
          </p:cNvPr>
          <p:cNvSpPr/>
          <p:nvPr/>
        </p:nvSpPr>
        <p:spPr>
          <a:xfrm>
            <a:off x="8011485" y="1607151"/>
            <a:ext cx="3765683" cy="1055608"/>
          </a:xfrm>
          <a:prstGeom prst="wedgeRoundRectCallout">
            <a:avLst>
              <a:gd name="adj1" fmla="val -20833"/>
              <a:gd name="adj2" fmla="val 85094"/>
              <a:gd name="adj3" fmla="val 16667"/>
            </a:avLst>
          </a:prstGeom>
          <a:solidFill>
            <a:schemeClr val="bg2"/>
          </a:solidFill>
        </p:spPr>
        <p:txBody>
          <a:bodyPr wrap="square" lIns="91440" tIns="45720" rIns="91440" bIns="45720" anchor="t">
            <a:spAutoFit/>
          </a:bodyPr>
          <a:lstStyle/>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p:txBody>
      </p:sp>
      <p:sp>
        <p:nvSpPr>
          <p:cNvPr id="6" name="Text Placeholder 5">
            <a:extLst>
              <a:ext uri="{FF2B5EF4-FFF2-40B4-BE49-F238E27FC236}">
                <a16:creationId xmlns:a16="http://schemas.microsoft.com/office/drawing/2014/main" id="{A2C81C8D-DE13-9569-1287-7CF8E474D828}"/>
              </a:ext>
            </a:extLst>
          </p:cNvPr>
          <p:cNvSpPr>
            <a:spLocks noGrp="1"/>
          </p:cNvSpPr>
          <p:nvPr>
            <p:ph type="body" sz="quarter" idx="14"/>
          </p:nvPr>
        </p:nvSpPr>
        <p:spPr>
          <a:xfrm>
            <a:off x="8011484" y="1601429"/>
            <a:ext cx="3765683" cy="950023"/>
          </a:xfrm>
        </p:spPr>
        <p:txBody>
          <a:bodyPr>
            <a:noAutofit/>
          </a:bodyPr>
          <a:lstStyle/>
          <a:p>
            <a:pPr marL="0" indent="0" defTabSz="914377">
              <a:lnSpc>
                <a:spcPct val="100000"/>
              </a:lnSpc>
              <a:buNone/>
              <a:defRPr/>
            </a:pPr>
            <a:r>
              <a:rPr lang="en-GB" dirty="0">
                <a:latin typeface="Arial"/>
                <a:ea typeface="+mn-lt"/>
                <a:cs typeface="Arial"/>
              </a:rPr>
              <a:t>"I am disabled and work part time</a:t>
            </a:r>
            <a:r>
              <a:rPr lang="en-US" dirty="0">
                <a:latin typeface="Arial"/>
                <a:cs typeface="Arial"/>
              </a:rPr>
              <a:t>. </a:t>
            </a:r>
            <a:r>
              <a:rPr lang="en-GB" dirty="0">
                <a:latin typeface="Arial"/>
                <a:ea typeface="+mn-lt"/>
                <a:cs typeface="Arial"/>
              </a:rPr>
              <a:t>I </a:t>
            </a:r>
            <a:r>
              <a:rPr lang="en-GB" b="1" dirty="0">
                <a:latin typeface="Arial"/>
                <a:ea typeface="+mn-lt"/>
                <a:cs typeface="Arial"/>
              </a:rPr>
              <a:t>struggle with bills</a:t>
            </a:r>
            <a:r>
              <a:rPr lang="en-GB" dirty="0">
                <a:latin typeface="Arial"/>
                <a:ea typeface="+mn-lt"/>
                <a:cs typeface="Arial"/>
              </a:rPr>
              <a:t> although I receive some help from benefits</a:t>
            </a:r>
            <a:r>
              <a:rPr lang="en-US" dirty="0">
                <a:latin typeface="Arial"/>
                <a:cs typeface="Arial"/>
              </a:rPr>
              <a:t>. </a:t>
            </a:r>
            <a:r>
              <a:rPr lang="en-GB" b="1" dirty="0">
                <a:latin typeface="Arial"/>
                <a:ea typeface="+mn-lt"/>
                <a:cs typeface="Arial"/>
              </a:rPr>
              <a:t>I feel forgotten</a:t>
            </a:r>
            <a:r>
              <a:rPr lang="en-GB" dirty="0">
                <a:latin typeface="Arial"/>
                <a:ea typeface="+mn-lt"/>
                <a:cs typeface="Arial"/>
              </a:rPr>
              <a:t>."</a:t>
            </a:r>
          </a:p>
          <a:p>
            <a:pPr marL="0" indent="0" algn="r" defTabSz="914377">
              <a:lnSpc>
                <a:spcPct val="100000"/>
              </a:lnSpc>
              <a:buNone/>
              <a:defRPr/>
            </a:pPr>
            <a:r>
              <a:rPr lang="en-GB" dirty="0">
                <a:latin typeface="Arial"/>
                <a:cs typeface="Arial"/>
              </a:rPr>
              <a:t>(White female, 45-64, £20K)</a:t>
            </a:r>
            <a:endParaRPr lang="en-US" dirty="0"/>
          </a:p>
        </p:txBody>
      </p:sp>
      <p:sp>
        <p:nvSpPr>
          <p:cNvPr id="25" name="Rounded Rectangular Callout 11">
            <a:extLst>
              <a:ext uri="{FF2B5EF4-FFF2-40B4-BE49-F238E27FC236}">
                <a16:creationId xmlns:a16="http://schemas.microsoft.com/office/drawing/2014/main" id="{20101F1D-3C8A-323C-EEF5-C3206602B9B8}"/>
              </a:ext>
              <a:ext uri="{C183D7F6-B498-43B3-948B-1728B52AA6E4}">
                <adec:decorative xmlns:adec="http://schemas.microsoft.com/office/drawing/2017/decorative" val="1"/>
              </a:ext>
            </a:extLst>
          </p:cNvPr>
          <p:cNvSpPr/>
          <p:nvPr/>
        </p:nvSpPr>
        <p:spPr>
          <a:xfrm>
            <a:off x="100711" y="2917771"/>
            <a:ext cx="3100639" cy="1770698"/>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sz="1400" dirty="0">
              <a:latin typeface="Arial"/>
              <a:ea typeface="Calibri"/>
              <a:cs typeface="Calibri"/>
            </a:endParaRPr>
          </a:p>
          <a:p>
            <a:pPr defTabSz="914377">
              <a:defRPr/>
            </a:pPr>
            <a:endParaRPr lang="en-GB" sz="1400" dirty="0">
              <a:latin typeface="Arial"/>
              <a:ea typeface="Calibri"/>
              <a:cs typeface="Calibri"/>
            </a:endParaRPr>
          </a:p>
          <a:p>
            <a:pPr defTabSz="914377">
              <a:defRPr/>
            </a:pPr>
            <a:endParaRPr lang="en-GB" sz="1400" dirty="0">
              <a:latin typeface="Arial"/>
              <a:ea typeface="Calibri"/>
              <a:cs typeface="Calibri"/>
            </a:endParaRPr>
          </a:p>
          <a:p>
            <a:pPr defTabSz="914377">
              <a:defRPr/>
            </a:pPr>
            <a:endParaRPr lang="en-GB" sz="1400" dirty="0">
              <a:latin typeface="Arial"/>
              <a:ea typeface="Calibri"/>
              <a:cs typeface="Calibri"/>
            </a:endParaRPr>
          </a:p>
          <a:p>
            <a:pPr defTabSz="914377">
              <a:defRPr/>
            </a:pPr>
            <a:endParaRPr lang="en-GB" sz="1400" dirty="0">
              <a:latin typeface="Arial"/>
              <a:ea typeface="Calibri"/>
              <a:cs typeface="Calibri"/>
            </a:endParaRPr>
          </a:p>
          <a:p>
            <a:pPr defTabSz="914377">
              <a:defRPr/>
            </a:pPr>
            <a:endParaRPr lang="en-GB" sz="1400" dirty="0">
              <a:latin typeface="Arial"/>
              <a:ea typeface="Calibri"/>
              <a:cs typeface="Calibri"/>
            </a:endParaRPr>
          </a:p>
          <a:p>
            <a:pPr defTabSz="914377">
              <a:defRPr/>
            </a:pPr>
            <a:endParaRPr lang="en-GB" sz="1400" dirty="0">
              <a:latin typeface="Arial"/>
              <a:ea typeface="Calibri"/>
              <a:cs typeface="Calibri"/>
            </a:endParaRPr>
          </a:p>
        </p:txBody>
      </p:sp>
      <p:sp>
        <p:nvSpPr>
          <p:cNvPr id="8" name="Text Placeholder 7">
            <a:extLst>
              <a:ext uri="{FF2B5EF4-FFF2-40B4-BE49-F238E27FC236}">
                <a16:creationId xmlns:a16="http://schemas.microsoft.com/office/drawing/2014/main" id="{EBF8D420-D50B-E646-934F-BC702C123AA1}"/>
              </a:ext>
            </a:extLst>
          </p:cNvPr>
          <p:cNvSpPr>
            <a:spLocks noGrp="1"/>
          </p:cNvSpPr>
          <p:nvPr>
            <p:ph type="body" sz="quarter" idx="15"/>
          </p:nvPr>
        </p:nvSpPr>
        <p:spPr>
          <a:xfrm>
            <a:off x="180223" y="2951923"/>
            <a:ext cx="2920785" cy="1593066"/>
          </a:xfrm>
        </p:spPr>
        <p:txBody>
          <a:bodyPr>
            <a:noAutofit/>
          </a:bodyPr>
          <a:lstStyle/>
          <a:p>
            <a:pPr marL="0" indent="0" defTabSz="914377">
              <a:lnSpc>
                <a:spcPct val="100000"/>
              </a:lnSpc>
              <a:buNone/>
              <a:defRPr/>
            </a:pPr>
            <a:r>
              <a:rPr lang="en-GB" dirty="0">
                <a:latin typeface="Arial"/>
                <a:cs typeface="Arial"/>
              </a:rPr>
              <a:t>"</a:t>
            </a:r>
            <a:r>
              <a:rPr lang="en-GB" b="1" dirty="0">
                <a:latin typeface="Arial"/>
                <a:cs typeface="Arial"/>
              </a:rPr>
              <a:t>Everything is expensive</a:t>
            </a:r>
            <a:r>
              <a:rPr lang="en-GB" dirty="0">
                <a:latin typeface="Arial"/>
                <a:cs typeface="Arial"/>
              </a:rPr>
              <a:t> – [it’s] unaffordable for a single, elderly person to live in Islington and enjoy life, have money for leisure and wellbeing activities." </a:t>
            </a:r>
          </a:p>
          <a:p>
            <a:pPr marL="0" indent="0" algn="r" defTabSz="914377">
              <a:lnSpc>
                <a:spcPct val="100000"/>
              </a:lnSpc>
              <a:buNone/>
              <a:defRPr/>
            </a:pPr>
            <a:r>
              <a:rPr lang="en-GB" dirty="0">
                <a:latin typeface="Arial"/>
                <a:ea typeface="Calibri"/>
                <a:cs typeface="Calibri"/>
              </a:rPr>
              <a:t>(Resident, Hornsey Lane Estate Community Centre)</a:t>
            </a:r>
            <a:endParaRPr lang="en-US" dirty="0"/>
          </a:p>
        </p:txBody>
      </p:sp>
      <p:sp>
        <p:nvSpPr>
          <p:cNvPr id="20" name="Rounded Rectangular Callout 11">
            <a:extLst>
              <a:ext uri="{FF2B5EF4-FFF2-40B4-BE49-F238E27FC236}">
                <a16:creationId xmlns:a16="http://schemas.microsoft.com/office/drawing/2014/main" id="{BDF1106E-FEA1-CCBA-8CC0-2F8EB41FDF2E}"/>
              </a:ext>
              <a:ext uri="{C183D7F6-B498-43B3-948B-1728B52AA6E4}">
                <adec:decorative xmlns:adec="http://schemas.microsoft.com/office/drawing/2017/decorative" val="1"/>
              </a:ext>
            </a:extLst>
          </p:cNvPr>
          <p:cNvSpPr/>
          <p:nvPr/>
        </p:nvSpPr>
        <p:spPr>
          <a:xfrm>
            <a:off x="3376923" y="3207119"/>
            <a:ext cx="3883546" cy="2485787"/>
          </a:xfrm>
          <a:prstGeom prst="wedgeRoundRectCallout">
            <a:avLst>
              <a:gd name="adj1" fmla="val -21177"/>
              <a:gd name="adj2" fmla="val 60554"/>
              <a:gd name="adj3" fmla="val 16667"/>
            </a:avLst>
          </a:prstGeom>
          <a:solidFill>
            <a:schemeClr val="bg2"/>
          </a:solidFill>
        </p:spPr>
        <p:txBody>
          <a:bodyPr wrap="square" lIns="91440" tIns="45720" rIns="91440" bIns="45720" anchor="t">
            <a:spAutoFit/>
          </a:bodyPr>
          <a:lstStyle/>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p:txBody>
      </p:sp>
      <p:sp>
        <p:nvSpPr>
          <p:cNvPr id="10" name="Text Placeholder 9">
            <a:extLst>
              <a:ext uri="{FF2B5EF4-FFF2-40B4-BE49-F238E27FC236}">
                <a16:creationId xmlns:a16="http://schemas.microsoft.com/office/drawing/2014/main" id="{9BA92915-F710-DB32-B2DF-AEC6564D392B}"/>
              </a:ext>
            </a:extLst>
          </p:cNvPr>
          <p:cNvSpPr>
            <a:spLocks noGrp="1"/>
          </p:cNvSpPr>
          <p:nvPr>
            <p:ph type="body" sz="quarter" idx="17"/>
          </p:nvPr>
        </p:nvSpPr>
        <p:spPr>
          <a:xfrm>
            <a:off x="3499954" y="3314170"/>
            <a:ext cx="3656220" cy="2184930"/>
          </a:xfrm>
        </p:spPr>
        <p:txBody>
          <a:bodyPr>
            <a:noAutofit/>
          </a:bodyPr>
          <a:lstStyle/>
          <a:p>
            <a:pPr marL="0" indent="0">
              <a:lnSpc>
                <a:spcPct val="100000"/>
              </a:lnSpc>
              <a:buNone/>
            </a:pPr>
            <a:r>
              <a:rPr lang="en-GB" dirty="0">
                <a:latin typeface="Arial"/>
                <a:ea typeface="Calibri" panose="020F0502020204030204" pitchFamily="34" charset="0"/>
                <a:cs typeface="Arial"/>
              </a:rPr>
              <a:t>"</a:t>
            </a:r>
            <a:r>
              <a:rPr lang="en-GB" dirty="0">
                <a:effectLst/>
                <a:latin typeface="Arial"/>
                <a:ea typeface="Calibri" panose="020F0502020204030204" pitchFamily="34" charset="0"/>
                <a:cs typeface="Arial"/>
              </a:rPr>
              <a:t>Even after working here for a few years my perception of Islington is still that in comparison to other parts of London it is quite well off and 'posh’… this also means </a:t>
            </a:r>
            <a:r>
              <a:rPr lang="en-GB" b="1" dirty="0">
                <a:effectLst/>
                <a:latin typeface="Arial"/>
                <a:ea typeface="Calibri" panose="020F0502020204030204" pitchFamily="34" charset="0"/>
                <a:cs typeface="Arial"/>
              </a:rPr>
              <a:t>the cost of </a:t>
            </a:r>
            <a:r>
              <a:rPr lang="en-GB" b="1" dirty="0">
                <a:latin typeface="Arial"/>
                <a:ea typeface="Calibri" panose="020F0502020204030204" pitchFamily="34" charset="0"/>
                <a:cs typeface="Arial"/>
              </a:rPr>
              <a:t>living…is</a:t>
            </a:r>
            <a:r>
              <a:rPr lang="en-GB" b="1" dirty="0">
                <a:effectLst/>
                <a:latin typeface="Arial"/>
                <a:ea typeface="Calibri" panose="020F0502020204030204" pitchFamily="34" charset="0"/>
                <a:cs typeface="Arial"/>
              </a:rPr>
              <a:t> expensive</a:t>
            </a:r>
            <a:r>
              <a:rPr lang="en-GB" dirty="0">
                <a:effectLst/>
                <a:latin typeface="Arial"/>
                <a:ea typeface="Calibri" panose="020F0502020204030204" pitchFamily="34" charset="0"/>
                <a:cs typeface="Arial"/>
              </a:rPr>
              <a:t>. Buying a cup of coffee or a meal in a restaurant is more expensive than other parts of London. So while some people may live in the borough</a:t>
            </a:r>
            <a:r>
              <a:rPr lang="en-GB" dirty="0">
                <a:latin typeface="Arial"/>
                <a:ea typeface="Calibri" panose="020F0502020204030204" pitchFamily="34" charset="0"/>
                <a:cs typeface="Arial"/>
              </a:rPr>
              <a:t>,</a:t>
            </a:r>
            <a:r>
              <a:rPr lang="en-GB" dirty="0">
                <a:effectLst/>
                <a:latin typeface="Arial"/>
                <a:ea typeface="Calibri" panose="020F0502020204030204" pitchFamily="34" charset="0"/>
                <a:cs typeface="Arial"/>
              </a:rPr>
              <a:t> they may not be able to afford to enjoy what is on offer</a:t>
            </a:r>
            <a:r>
              <a:rPr lang="en-GB" dirty="0">
                <a:latin typeface="Arial"/>
                <a:ea typeface="Calibri" panose="020F0502020204030204" pitchFamily="34" charset="0"/>
                <a:cs typeface="Arial"/>
              </a:rPr>
              <a:t>."</a:t>
            </a:r>
            <a:endParaRPr lang="en-US" dirty="0"/>
          </a:p>
        </p:txBody>
      </p:sp>
      <p:sp>
        <p:nvSpPr>
          <p:cNvPr id="22" name="Rounded Rectangular Callout 11">
            <a:extLst>
              <a:ext uri="{FF2B5EF4-FFF2-40B4-BE49-F238E27FC236}">
                <a16:creationId xmlns:a16="http://schemas.microsoft.com/office/drawing/2014/main" id="{8C3CFE9C-05F8-E277-5436-098AC5630312}"/>
              </a:ext>
              <a:ext uri="{C183D7F6-B498-43B3-948B-1728B52AA6E4}">
                <adec:decorative xmlns:adec="http://schemas.microsoft.com/office/drawing/2017/decorative" val="1"/>
              </a:ext>
            </a:extLst>
          </p:cNvPr>
          <p:cNvSpPr/>
          <p:nvPr/>
        </p:nvSpPr>
        <p:spPr>
          <a:xfrm>
            <a:off x="7431868" y="3142749"/>
            <a:ext cx="3584631" cy="1055608"/>
          </a:xfrm>
          <a:prstGeom prst="wedgeRoundRectCallout">
            <a:avLst>
              <a:gd name="adj1" fmla="val -20833"/>
              <a:gd name="adj2" fmla="val 85094"/>
              <a:gd name="adj3" fmla="val 16667"/>
            </a:avLst>
          </a:prstGeom>
          <a:solidFill>
            <a:schemeClr val="bg2"/>
          </a:solidFill>
        </p:spPr>
        <p:txBody>
          <a:bodyPr wrap="square" lIns="91440" tIns="45720" rIns="91440" bIns="45720" anchor="t">
            <a:spAutoFit/>
          </a:bodyPr>
          <a:lstStyle/>
          <a:p>
            <a:pPr defTabSz="914377">
              <a:defRPr/>
            </a:pPr>
            <a:endParaRPr lang="en-GB" sz="1400" dirty="0">
              <a:latin typeface="Arial" panose="020B0604020202020204" pitchFamily="34" charset="0"/>
              <a:cs typeface="Arial" panose="020B0604020202020204" pitchFamily="34" charset="0"/>
            </a:endParaRPr>
          </a:p>
          <a:p>
            <a:pPr defTabSz="914377">
              <a:defRPr/>
            </a:pPr>
            <a:endParaRPr lang="en-GB" sz="1400" dirty="0">
              <a:latin typeface="Arial" panose="020B0604020202020204" pitchFamily="34" charset="0"/>
              <a:cs typeface="Arial" panose="020B0604020202020204" pitchFamily="34" charset="0"/>
            </a:endParaRPr>
          </a:p>
          <a:p>
            <a:pPr defTabSz="914377">
              <a:defRPr/>
            </a:pPr>
            <a:endParaRPr lang="en-GB" sz="1400" dirty="0">
              <a:latin typeface="Arial" panose="020B0604020202020204" pitchFamily="34" charset="0"/>
              <a:cs typeface="Arial" panose="020B0604020202020204" pitchFamily="34" charset="0"/>
            </a:endParaRPr>
          </a:p>
          <a:p>
            <a:pPr defTabSz="914377">
              <a:defRPr/>
            </a:pPr>
            <a:endParaRPr lang="en-GB" sz="1400" dirty="0">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B5DEDAAD-6FFD-08D9-D481-9D971734A07F}"/>
              </a:ext>
            </a:extLst>
          </p:cNvPr>
          <p:cNvSpPr>
            <a:spLocks noGrp="1"/>
          </p:cNvSpPr>
          <p:nvPr>
            <p:ph type="body" sz="quarter" idx="16"/>
          </p:nvPr>
        </p:nvSpPr>
        <p:spPr>
          <a:xfrm>
            <a:off x="7511339" y="3127607"/>
            <a:ext cx="3471400" cy="707353"/>
          </a:xfrm>
        </p:spPr>
        <p:txBody>
          <a:bodyPr>
            <a:noAutofit/>
          </a:bodyPr>
          <a:lstStyle/>
          <a:p>
            <a:pPr marL="0" indent="0" defTabSz="914377">
              <a:lnSpc>
                <a:spcPct val="100000"/>
              </a:lnSpc>
              <a:buNone/>
              <a:defRPr/>
            </a:pPr>
            <a:r>
              <a:rPr lang="en-GB" dirty="0">
                <a:latin typeface="Arial"/>
                <a:ea typeface="Calibri" panose="020F0502020204030204" pitchFamily="34" charset="0"/>
                <a:cs typeface="Arial"/>
              </a:rPr>
              <a:t>"</a:t>
            </a:r>
            <a:r>
              <a:rPr lang="en-GB" dirty="0">
                <a:effectLst/>
                <a:latin typeface="Arial"/>
                <a:ea typeface="Calibri" panose="020F0502020204030204" pitchFamily="34" charset="0"/>
                <a:cs typeface="Arial"/>
              </a:rPr>
              <a:t>I've got a letter saying my </a:t>
            </a:r>
            <a:r>
              <a:rPr lang="en-GB" b="1" dirty="0">
                <a:effectLst/>
                <a:latin typeface="Arial"/>
                <a:ea typeface="Calibri" panose="020F0502020204030204" pitchFamily="34" charset="0"/>
                <a:cs typeface="Arial"/>
              </a:rPr>
              <a:t>energy bill</a:t>
            </a:r>
            <a:r>
              <a:rPr lang="en-GB" dirty="0">
                <a:effectLst/>
                <a:latin typeface="Arial"/>
                <a:ea typeface="Calibri" panose="020F0502020204030204" pitchFamily="34" charset="0"/>
                <a:cs typeface="Arial"/>
              </a:rPr>
              <a:t> will go up by £700 a year. This will have a huge impact on me and my family</a:t>
            </a:r>
            <a:r>
              <a:rPr lang="en-GB" dirty="0">
                <a:latin typeface="Arial"/>
                <a:ea typeface="Calibri" panose="020F0502020204030204" pitchFamily="34" charset="0"/>
                <a:cs typeface="Arial"/>
              </a:rPr>
              <a:t>."</a:t>
            </a:r>
            <a:endParaRPr lang="en-GB" dirty="0">
              <a:effectLst/>
              <a:latin typeface="Arial"/>
              <a:ea typeface="Calibri" panose="020F0502020204030204" pitchFamily="34" charset="0"/>
              <a:cs typeface="Arial"/>
            </a:endParaRPr>
          </a:p>
          <a:p>
            <a:pPr marL="0" indent="0" algn="r" defTabSz="914377">
              <a:lnSpc>
                <a:spcPct val="100000"/>
              </a:lnSpc>
              <a:buNone/>
              <a:defRPr/>
            </a:pPr>
            <a:r>
              <a:rPr lang="en-GB" dirty="0">
                <a:latin typeface="Arial"/>
                <a:cs typeface="Arial"/>
              </a:rPr>
              <a:t>(Asian male, £20-39K)</a:t>
            </a:r>
            <a:endParaRPr lang="en-US" dirty="0"/>
          </a:p>
        </p:txBody>
      </p:sp>
      <p:sp>
        <p:nvSpPr>
          <p:cNvPr id="23" name="Rounded Rectangular Callout 11">
            <a:extLst>
              <a:ext uri="{FF2B5EF4-FFF2-40B4-BE49-F238E27FC236}">
                <a16:creationId xmlns:a16="http://schemas.microsoft.com/office/drawing/2014/main" id="{A8940E33-5C22-546A-8AF7-567F63866A73}"/>
              </a:ext>
              <a:ext uri="{C183D7F6-B498-43B3-948B-1728B52AA6E4}">
                <adec:decorative xmlns:adec="http://schemas.microsoft.com/office/drawing/2017/decorative" val="1"/>
              </a:ext>
            </a:extLst>
          </p:cNvPr>
          <p:cNvSpPr/>
          <p:nvPr/>
        </p:nvSpPr>
        <p:spPr>
          <a:xfrm>
            <a:off x="9007969" y="4477099"/>
            <a:ext cx="2808937" cy="1532334"/>
          </a:xfrm>
          <a:prstGeom prst="wedgeRoundRectCallout">
            <a:avLst>
              <a:gd name="adj1" fmla="val -20833"/>
              <a:gd name="adj2" fmla="val 73919"/>
              <a:gd name="adj3" fmla="val 16667"/>
            </a:avLst>
          </a:prstGeom>
          <a:solidFill>
            <a:schemeClr val="bg2"/>
          </a:solidFill>
        </p:spPr>
        <p:txBody>
          <a:bodyPr wrap="square" lIns="91440" tIns="45720" rIns="91440" bIns="45720" anchor="t">
            <a:spAutoFit/>
          </a:bodyPr>
          <a:lstStyle/>
          <a:p>
            <a:endParaRPr lang="en-GB" sz="1400" dirty="0">
              <a:effectLst/>
              <a:latin typeface="Arial" panose="020B0604020202020204" pitchFamily="34" charset="0"/>
              <a:ea typeface="Calibri"/>
              <a:cs typeface="Arial" panose="020B0604020202020204" pitchFamily="34" charset="0"/>
            </a:endParaRPr>
          </a:p>
          <a:p>
            <a:endParaRPr lang="en-GB" sz="1400" dirty="0">
              <a:latin typeface="Arial" panose="020B0604020202020204" pitchFamily="34" charset="0"/>
              <a:ea typeface="Calibri"/>
              <a:cs typeface="Arial" panose="020B0604020202020204" pitchFamily="34" charset="0"/>
            </a:endParaRPr>
          </a:p>
          <a:p>
            <a:endParaRPr lang="en-GB" sz="1400" dirty="0">
              <a:effectLst/>
              <a:latin typeface="Arial" panose="020B0604020202020204" pitchFamily="34" charset="0"/>
              <a:ea typeface="Calibri"/>
              <a:cs typeface="Arial" panose="020B0604020202020204" pitchFamily="34" charset="0"/>
            </a:endParaRPr>
          </a:p>
          <a:p>
            <a:endParaRPr lang="en-GB" sz="1400" dirty="0">
              <a:latin typeface="Arial" panose="020B0604020202020204" pitchFamily="34" charset="0"/>
              <a:ea typeface="Calibri"/>
              <a:cs typeface="Arial" panose="020B0604020202020204" pitchFamily="34" charset="0"/>
            </a:endParaRPr>
          </a:p>
          <a:p>
            <a:endParaRPr lang="en-GB" sz="1400" dirty="0">
              <a:effectLst/>
              <a:latin typeface="Arial" panose="020B0604020202020204" pitchFamily="34" charset="0"/>
              <a:ea typeface="Calibri"/>
              <a:cs typeface="Arial" panose="020B0604020202020204" pitchFamily="34" charset="0"/>
            </a:endParaRPr>
          </a:p>
          <a:p>
            <a:endParaRPr lang="en-GB" sz="1400" dirty="0">
              <a:effectLst/>
              <a:latin typeface="Arial" panose="020B0604020202020204" pitchFamily="34" charset="0"/>
              <a:ea typeface="Calibri"/>
              <a:cs typeface="Arial" panose="020B0604020202020204" pitchFamily="34" charset="0"/>
            </a:endParaRPr>
          </a:p>
        </p:txBody>
      </p:sp>
      <p:sp>
        <p:nvSpPr>
          <p:cNvPr id="11" name="Text Placeholder 10">
            <a:extLst>
              <a:ext uri="{FF2B5EF4-FFF2-40B4-BE49-F238E27FC236}">
                <a16:creationId xmlns:a16="http://schemas.microsoft.com/office/drawing/2014/main" id="{54F4C96B-D2B0-EA72-A2EB-A808643B82C9}"/>
              </a:ext>
            </a:extLst>
          </p:cNvPr>
          <p:cNvSpPr>
            <a:spLocks noGrp="1"/>
          </p:cNvSpPr>
          <p:nvPr>
            <p:ph type="body" sz="quarter" idx="18"/>
          </p:nvPr>
        </p:nvSpPr>
        <p:spPr>
          <a:xfrm>
            <a:off x="9101327" y="4544399"/>
            <a:ext cx="2715579" cy="1339566"/>
          </a:xfrm>
        </p:spPr>
        <p:txBody>
          <a:bodyPr>
            <a:noAutofit/>
          </a:bodyPr>
          <a:lstStyle/>
          <a:p>
            <a:pPr marL="0" indent="0">
              <a:lnSpc>
                <a:spcPct val="100000"/>
              </a:lnSpc>
              <a:buNone/>
            </a:pPr>
            <a:r>
              <a:rPr lang="en-GB" dirty="0">
                <a:latin typeface="Arial"/>
                <a:ea typeface="Calibri"/>
                <a:cs typeface="Arial"/>
              </a:rPr>
              <a:t>"[I would like to see] more</a:t>
            </a:r>
            <a:r>
              <a:rPr lang="en-GB" dirty="0">
                <a:effectLst/>
                <a:latin typeface="Arial"/>
                <a:ea typeface="Calibri"/>
                <a:cs typeface="Arial"/>
              </a:rPr>
              <a:t> </a:t>
            </a:r>
            <a:r>
              <a:rPr lang="en-GB" b="1" dirty="0">
                <a:effectLst/>
                <a:latin typeface="Arial"/>
                <a:ea typeface="Calibri"/>
                <a:cs typeface="Arial"/>
              </a:rPr>
              <a:t>affordable shops</a:t>
            </a:r>
            <a:r>
              <a:rPr lang="en-GB" dirty="0">
                <a:effectLst/>
                <a:latin typeface="Arial"/>
                <a:ea typeface="Calibri"/>
                <a:cs typeface="Arial"/>
              </a:rPr>
              <a:t>. There seems to be a lot of luxury shops opening up, which does not tailor for all incomes and rest of community</a:t>
            </a:r>
            <a:r>
              <a:rPr lang="en-GB" dirty="0">
                <a:latin typeface="Arial"/>
                <a:ea typeface="Calibri"/>
                <a:cs typeface="Arial"/>
              </a:rPr>
              <a:t>." </a:t>
            </a:r>
            <a:endParaRPr lang="en-US" dirty="0"/>
          </a:p>
        </p:txBody>
      </p:sp>
    </p:spTree>
    <p:extLst>
      <p:ext uri="{BB962C8B-B14F-4D97-AF65-F5344CB8AC3E}">
        <p14:creationId xmlns:p14="http://schemas.microsoft.com/office/powerpoint/2010/main" val="1994583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ADA9E-3810-12E7-01B3-E8DEAE760F8A}"/>
              </a:ext>
            </a:extLst>
          </p:cNvPr>
          <p:cNvSpPr>
            <a:spLocks noGrp="1"/>
          </p:cNvSpPr>
          <p:nvPr>
            <p:ph type="title"/>
          </p:nvPr>
        </p:nvSpPr>
        <p:spPr/>
        <p:txBody>
          <a:bodyPr>
            <a:normAutofit/>
          </a:bodyPr>
          <a:lstStyle/>
          <a:p>
            <a:r>
              <a:rPr lang="en-GB" sz="5400" dirty="0">
                <a:latin typeface="Arial"/>
                <a:cs typeface="Arial"/>
              </a:rPr>
              <a:t>Executive summary</a:t>
            </a:r>
            <a:endParaRPr lang="en-US" sz="5400" dirty="0"/>
          </a:p>
        </p:txBody>
      </p:sp>
    </p:spTree>
    <p:extLst>
      <p:ext uri="{BB962C8B-B14F-4D97-AF65-F5344CB8AC3E}">
        <p14:creationId xmlns:p14="http://schemas.microsoft.com/office/powerpoint/2010/main" val="3191267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D3A29-9CA5-66BA-1815-5A4C008C3460}"/>
              </a:ext>
            </a:extLst>
          </p:cNvPr>
          <p:cNvSpPr>
            <a:spLocks noGrp="1"/>
          </p:cNvSpPr>
          <p:nvPr>
            <p:ph type="title"/>
          </p:nvPr>
        </p:nvSpPr>
        <p:spPr/>
        <p:txBody>
          <a:bodyPr>
            <a:normAutofit/>
          </a:bodyPr>
          <a:lstStyle/>
          <a:p>
            <a:r>
              <a:rPr lang="en-GB" sz="2400" b="1" dirty="0">
                <a:solidFill>
                  <a:srgbClr val="E51F23"/>
                </a:solidFill>
                <a:latin typeface="Arial"/>
                <a:cs typeface="Arial"/>
              </a:rPr>
              <a:t>Health &amp; wellbeing</a:t>
            </a:r>
            <a:endParaRPr lang="en-US" sz="2400" b="1" dirty="0"/>
          </a:p>
        </p:txBody>
      </p:sp>
      <p:pic>
        <p:nvPicPr>
          <p:cNvPr id="21" name="Picture Placeholder 20">
            <a:extLst>
              <a:ext uri="{FF2B5EF4-FFF2-40B4-BE49-F238E27FC236}">
                <a16:creationId xmlns:a16="http://schemas.microsoft.com/office/drawing/2014/main" id="{72FC86CE-3C31-9853-F3E9-3951CB5213CD}"/>
              </a:ext>
              <a:ext uri="{C183D7F6-B498-43B3-948B-1728B52AA6E4}">
                <adec:decorative xmlns:adec="http://schemas.microsoft.com/office/drawing/2017/decorative" val="1"/>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4027" r="4027"/>
          <a:stretch>
            <a:fillRect/>
          </a:stretch>
        </p:blipFill>
        <p:spPr>
          <a:xfrm>
            <a:off x="11095318" y="230508"/>
            <a:ext cx="813816" cy="891709"/>
          </a:xfrm>
        </p:spPr>
      </p:pic>
      <p:sp>
        <p:nvSpPr>
          <p:cNvPr id="3" name="Text Placeholder 2">
            <a:extLst>
              <a:ext uri="{FF2B5EF4-FFF2-40B4-BE49-F238E27FC236}">
                <a16:creationId xmlns:a16="http://schemas.microsoft.com/office/drawing/2014/main" id="{24B24905-92F3-DFD0-A2CF-50420BD6D1C9}"/>
              </a:ext>
            </a:extLst>
          </p:cNvPr>
          <p:cNvSpPr>
            <a:spLocks noGrp="1"/>
          </p:cNvSpPr>
          <p:nvPr>
            <p:ph type="body" sz="quarter" idx="10"/>
          </p:nvPr>
        </p:nvSpPr>
        <p:spPr>
          <a:xfrm>
            <a:off x="338328" y="914401"/>
            <a:ext cx="10959592" cy="956830"/>
          </a:xfrm>
        </p:spPr>
        <p:txBody>
          <a:bodyPr>
            <a:normAutofit/>
          </a:bodyPr>
          <a:lstStyle/>
          <a:p>
            <a:r>
              <a:rPr lang="en-GB" sz="1400" dirty="0">
                <a:latin typeface="Arial"/>
                <a:cs typeface="Arial"/>
              </a:rPr>
              <a:t>Mental health and wellbeing was raised in all but one VCS workshop, but overall, health was infrequently raised in the resident survey and student discussions, which took place while the Omicron variant was spreading rapidly.  When health was mentioned, residents most often spoke about the need for more mental health support (although this was a lower priority for action) and about the effects of other areas of their lives on health and wellbeing.</a:t>
            </a:r>
            <a:endParaRPr lang="en-US" sz="1400" dirty="0"/>
          </a:p>
        </p:txBody>
      </p:sp>
      <p:sp>
        <p:nvSpPr>
          <p:cNvPr id="37" name="Rounded Rectangular Callout 11">
            <a:extLst>
              <a:ext uri="{FF2B5EF4-FFF2-40B4-BE49-F238E27FC236}">
                <a16:creationId xmlns:a16="http://schemas.microsoft.com/office/drawing/2014/main" id="{A5423031-FEB7-CB0B-33A8-71E31E823D91}"/>
              </a:ext>
              <a:ext uri="{C183D7F6-B498-43B3-948B-1728B52AA6E4}">
                <adec:decorative xmlns:adec="http://schemas.microsoft.com/office/drawing/2017/decorative" val="1"/>
              </a:ext>
            </a:extLst>
          </p:cNvPr>
          <p:cNvSpPr/>
          <p:nvPr/>
        </p:nvSpPr>
        <p:spPr>
          <a:xfrm>
            <a:off x="148326" y="2040286"/>
            <a:ext cx="3765683" cy="1055608"/>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sz="1400" dirty="0">
              <a:latin typeface="Arial"/>
              <a:ea typeface="Calibri"/>
              <a:cs typeface="Calibri"/>
            </a:endParaRPr>
          </a:p>
          <a:p>
            <a:pPr defTabSz="914377">
              <a:defRPr/>
            </a:pPr>
            <a:endParaRPr lang="en-GB" sz="1400" dirty="0">
              <a:latin typeface="Arial"/>
              <a:ea typeface="Calibri"/>
              <a:cs typeface="Calibri"/>
            </a:endParaRPr>
          </a:p>
          <a:p>
            <a:pPr defTabSz="914377">
              <a:defRPr/>
            </a:pPr>
            <a:endParaRPr lang="en-GB" sz="1400" dirty="0">
              <a:latin typeface="Arial"/>
              <a:ea typeface="Calibri"/>
              <a:cs typeface="Calibri"/>
            </a:endParaRPr>
          </a:p>
          <a:p>
            <a:pPr defTabSz="914377">
              <a:defRPr/>
            </a:pPr>
            <a:endParaRPr lang="en-GB" sz="1400" dirty="0">
              <a:latin typeface="Arial"/>
              <a:ea typeface="Calibri"/>
              <a:cs typeface="Calibri"/>
            </a:endParaRPr>
          </a:p>
        </p:txBody>
      </p:sp>
      <p:sp>
        <p:nvSpPr>
          <p:cNvPr id="4" name="Text Placeholder 3">
            <a:extLst>
              <a:ext uri="{FF2B5EF4-FFF2-40B4-BE49-F238E27FC236}">
                <a16:creationId xmlns:a16="http://schemas.microsoft.com/office/drawing/2014/main" id="{160A22E9-8D7F-A8C3-B55F-F7A1DDD03A72}"/>
              </a:ext>
            </a:extLst>
          </p:cNvPr>
          <p:cNvSpPr>
            <a:spLocks noGrp="1"/>
          </p:cNvSpPr>
          <p:nvPr>
            <p:ph type="body" sz="quarter" idx="11"/>
          </p:nvPr>
        </p:nvSpPr>
        <p:spPr>
          <a:xfrm>
            <a:off x="221240" y="2049906"/>
            <a:ext cx="3581909" cy="951638"/>
          </a:xfrm>
        </p:spPr>
        <p:txBody>
          <a:bodyPr>
            <a:noAutofit/>
          </a:bodyPr>
          <a:lstStyle/>
          <a:p>
            <a:pPr defTabSz="914377">
              <a:defRPr/>
            </a:pPr>
            <a:r>
              <a:rPr lang="en-GB" dirty="0">
                <a:latin typeface="Arial"/>
                <a:cs typeface="Arial"/>
              </a:rPr>
              <a:t>". …We are </a:t>
            </a:r>
            <a:r>
              <a:rPr lang="en-GB" b="1" dirty="0">
                <a:latin typeface="Arial"/>
                <a:cs typeface="Arial"/>
              </a:rPr>
              <a:t>feeling overwhelmed </a:t>
            </a:r>
            <a:r>
              <a:rPr lang="en-GB" dirty="0">
                <a:latin typeface="Arial"/>
                <a:cs typeface="Arial"/>
              </a:rPr>
              <a:t>so missing school, being late. I find it </a:t>
            </a:r>
            <a:r>
              <a:rPr lang="en-GB" b="1" dirty="0">
                <a:latin typeface="Arial"/>
                <a:cs typeface="Arial"/>
              </a:rPr>
              <a:t>hard to get out of bed in the morning</a:t>
            </a:r>
            <a:r>
              <a:rPr lang="en-GB" dirty="0">
                <a:latin typeface="Arial"/>
                <a:cs typeface="Arial"/>
              </a:rPr>
              <a:t>.” </a:t>
            </a:r>
          </a:p>
          <a:p>
            <a:pPr algn="r" defTabSz="914377">
              <a:defRPr/>
            </a:pPr>
            <a:r>
              <a:rPr lang="en-GB" dirty="0">
                <a:latin typeface="Arial"/>
                <a:ea typeface="Calibri"/>
                <a:cs typeface="Calibri"/>
              </a:rPr>
              <a:t>(Youth hub member)</a:t>
            </a:r>
            <a:endParaRPr lang="en-US" dirty="0"/>
          </a:p>
        </p:txBody>
      </p:sp>
      <p:sp>
        <p:nvSpPr>
          <p:cNvPr id="34" name="Rounded Rectangular Callout 11">
            <a:extLst>
              <a:ext uri="{FF2B5EF4-FFF2-40B4-BE49-F238E27FC236}">
                <a16:creationId xmlns:a16="http://schemas.microsoft.com/office/drawing/2014/main" id="{FFB5FAA9-6749-6FC5-FEE4-EADF30FF029A}"/>
              </a:ext>
              <a:ext uri="{C183D7F6-B498-43B3-948B-1728B52AA6E4}">
                <adec:decorative xmlns:adec="http://schemas.microsoft.com/office/drawing/2017/decorative" val="1"/>
              </a:ext>
            </a:extLst>
          </p:cNvPr>
          <p:cNvSpPr/>
          <p:nvPr/>
        </p:nvSpPr>
        <p:spPr>
          <a:xfrm>
            <a:off x="4428573" y="1986576"/>
            <a:ext cx="3027450" cy="1055608"/>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p:txBody>
      </p:sp>
      <p:sp>
        <p:nvSpPr>
          <p:cNvPr id="5" name="Text Placeholder 4">
            <a:extLst>
              <a:ext uri="{FF2B5EF4-FFF2-40B4-BE49-F238E27FC236}">
                <a16:creationId xmlns:a16="http://schemas.microsoft.com/office/drawing/2014/main" id="{0E137B8E-234F-EDDC-2608-A5A121B4B860}"/>
              </a:ext>
            </a:extLst>
          </p:cNvPr>
          <p:cNvSpPr>
            <a:spLocks noGrp="1"/>
          </p:cNvSpPr>
          <p:nvPr>
            <p:ph type="body" sz="quarter" idx="13"/>
          </p:nvPr>
        </p:nvSpPr>
        <p:spPr>
          <a:xfrm>
            <a:off x="4488632" y="1989404"/>
            <a:ext cx="2907848" cy="981660"/>
          </a:xfrm>
        </p:spPr>
        <p:txBody>
          <a:bodyPr>
            <a:noAutofit/>
          </a:bodyPr>
          <a:lstStyle/>
          <a:p>
            <a:pPr marL="0" indent="0" defTabSz="914377">
              <a:lnSpc>
                <a:spcPct val="100000"/>
              </a:lnSpc>
              <a:buNone/>
              <a:defRPr/>
            </a:pPr>
            <a:r>
              <a:rPr lang="en-GB" dirty="0">
                <a:latin typeface="Arial"/>
                <a:ea typeface="+mn-lt"/>
                <a:cs typeface="+mn-lt"/>
              </a:rPr>
              <a:t>“</a:t>
            </a:r>
            <a:r>
              <a:rPr lang="en-GB" b="1" dirty="0">
                <a:latin typeface="Arial"/>
                <a:ea typeface="+mn-lt"/>
                <a:cs typeface="+mn-lt"/>
              </a:rPr>
              <a:t>Support better </a:t>
            </a:r>
            <a:r>
              <a:rPr lang="en-GB" dirty="0">
                <a:latin typeface="Arial"/>
                <a:ea typeface="+mn-lt"/>
                <a:cs typeface="+mn-lt"/>
              </a:rPr>
              <a:t>those residents who suffer from </a:t>
            </a:r>
            <a:r>
              <a:rPr lang="en-GB" b="1" dirty="0">
                <a:latin typeface="Arial"/>
                <a:ea typeface="+mn-lt"/>
                <a:cs typeface="+mn-lt"/>
              </a:rPr>
              <a:t>severe and enduring mental health issues</a:t>
            </a:r>
            <a:r>
              <a:rPr lang="en-GB" dirty="0">
                <a:latin typeface="Arial"/>
                <a:ea typeface="+mn-lt"/>
                <a:cs typeface="+mn-lt"/>
              </a:rPr>
              <a:t>.”</a:t>
            </a:r>
          </a:p>
          <a:p>
            <a:pPr marL="0" indent="0" algn="r" defTabSz="914377">
              <a:lnSpc>
                <a:spcPct val="100000"/>
              </a:lnSpc>
              <a:buNone/>
              <a:defRPr/>
            </a:pPr>
            <a:r>
              <a:rPr lang="en-GB" dirty="0">
                <a:latin typeface="Arial"/>
                <a:ea typeface="+mn-lt"/>
                <a:cs typeface="+mn-lt"/>
              </a:rPr>
              <a:t>(Somali male, 45-64, £20-39K)</a:t>
            </a:r>
            <a:endParaRPr lang="en-US" dirty="0"/>
          </a:p>
        </p:txBody>
      </p:sp>
      <p:sp>
        <p:nvSpPr>
          <p:cNvPr id="36" name="Rounded Rectangular Callout 11">
            <a:extLst>
              <a:ext uri="{FF2B5EF4-FFF2-40B4-BE49-F238E27FC236}">
                <a16:creationId xmlns:a16="http://schemas.microsoft.com/office/drawing/2014/main" id="{FC24F6AA-73DB-5D08-F813-4A30BEC21FEE}"/>
              </a:ext>
              <a:ext uri="{C183D7F6-B498-43B3-948B-1728B52AA6E4}">
                <adec:decorative xmlns:adec="http://schemas.microsoft.com/office/drawing/2017/decorative" val="1"/>
              </a:ext>
            </a:extLst>
          </p:cNvPr>
          <p:cNvSpPr/>
          <p:nvPr/>
        </p:nvSpPr>
        <p:spPr>
          <a:xfrm>
            <a:off x="8030646" y="1656838"/>
            <a:ext cx="3843416" cy="1532334"/>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p:txBody>
      </p:sp>
      <p:sp>
        <p:nvSpPr>
          <p:cNvPr id="6" name="Text Placeholder 5">
            <a:extLst>
              <a:ext uri="{FF2B5EF4-FFF2-40B4-BE49-F238E27FC236}">
                <a16:creationId xmlns:a16="http://schemas.microsoft.com/office/drawing/2014/main" id="{04EA9AD7-65AE-0D16-90DF-F6F744876709}"/>
              </a:ext>
            </a:extLst>
          </p:cNvPr>
          <p:cNvSpPr>
            <a:spLocks noGrp="1"/>
          </p:cNvSpPr>
          <p:nvPr>
            <p:ph type="body" sz="quarter" idx="14"/>
          </p:nvPr>
        </p:nvSpPr>
        <p:spPr>
          <a:xfrm>
            <a:off x="8090189" y="1670555"/>
            <a:ext cx="3714238" cy="1432544"/>
          </a:xfrm>
        </p:spPr>
        <p:txBody>
          <a:bodyPr>
            <a:noAutofit/>
          </a:bodyPr>
          <a:lstStyle/>
          <a:p>
            <a:pPr marL="0" indent="0" defTabSz="914377">
              <a:lnSpc>
                <a:spcPct val="100000"/>
              </a:lnSpc>
              <a:buNone/>
              <a:defRPr/>
            </a:pPr>
            <a:r>
              <a:rPr lang="en-GB" dirty="0">
                <a:latin typeface="Arial"/>
                <a:ea typeface="+mn-lt"/>
                <a:cs typeface="+mn-lt"/>
              </a:rPr>
              <a:t>"[People] are </a:t>
            </a:r>
            <a:r>
              <a:rPr lang="en-GB" b="1" dirty="0">
                <a:latin typeface="Arial"/>
                <a:ea typeface="+mn-lt"/>
                <a:cs typeface="+mn-lt"/>
              </a:rPr>
              <a:t>struggling</a:t>
            </a:r>
            <a:r>
              <a:rPr lang="en-GB" dirty="0">
                <a:latin typeface="Arial"/>
                <a:ea typeface="+mn-lt"/>
                <a:cs typeface="+mn-lt"/>
              </a:rPr>
              <a:t> with their mental health and are very vulnerable.  They need to be able to go somewhere. …[there is] nothing there to say ‘look, this is how you can prevent this from happening again...” </a:t>
            </a:r>
          </a:p>
          <a:p>
            <a:pPr marL="0" indent="0" algn="r" defTabSz="914377">
              <a:lnSpc>
                <a:spcPct val="100000"/>
              </a:lnSpc>
              <a:buNone/>
              <a:defRPr/>
            </a:pPr>
            <a:r>
              <a:rPr lang="en-GB" dirty="0">
                <a:latin typeface="Arial"/>
                <a:ea typeface="+mn-lt"/>
                <a:cs typeface="+mn-lt"/>
              </a:rPr>
              <a:t>(</a:t>
            </a:r>
            <a:r>
              <a:rPr lang="en-GB" dirty="0" err="1">
                <a:latin typeface="Arial"/>
                <a:ea typeface="+mn-lt"/>
                <a:cs typeface="+mn-lt"/>
              </a:rPr>
              <a:t>Elfrida</a:t>
            </a:r>
            <a:r>
              <a:rPr lang="en-GB" dirty="0">
                <a:latin typeface="Arial"/>
                <a:ea typeface="+mn-lt"/>
                <a:cs typeface="+mn-lt"/>
              </a:rPr>
              <a:t> Society parent group)</a:t>
            </a:r>
            <a:endParaRPr lang="en-US" dirty="0"/>
          </a:p>
        </p:txBody>
      </p:sp>
      <p:sp>
        <p:nvSpPr>
          <p:cNvPr id="33" name="Rounded Rectangular Callout 11">
            <a:extLst>
              <a:ext uri="{FF2B5EF4-FFF2-40B4-BE49-F238E27FC236}">
                <a16:creationId xmlns:a16="http://schemas.microsoft.com/office/drawing/2014/main" id="{9673501D-8BA1-C883-400E-D503307B4F88}"/>
              </a:ext>
              <a:ext uri="{C183D7F6-B498-43B3-948B-1728B52AA6E4}">
                <adec:decorative xmlns:adec="http://schemas.microsoft.com/office/drawing/2017/decorative" val="1"/>
              </a:ext>
            </a:extLst>
          </p:cNvPr>
          <p:cNvSpPr/>
          <p:nvPr/>
        </p:nvSpPr>
        <p:spPr>
          <a:xfrm>
            <a:off x="148326" y="3403905"/>
            <a:ext cx="3765683" cy="1293971"/>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sz="1400" dirty="0">
              <a:latin typeface="Arial"/>
              <a:ea typeface="Calibri"/>
              <a:cs typeface="Calibri"/>
            </a:endParaRPr>
          </a:p>
          <a:p>
            <a:pPr defTabSz="914377">
              <a:defRPr/>
            </a:pPr>
            <a:endParaRPr lang="en-GB" sz="1400" dirty="0">
              <a:latin typeface="Arial"/>
              <a:ea typeface="Calibri"/>
              <a:cs typeface="Calibri"/>
            </a:endParaRPr>
          </a:p>
          <a:p>
            <a:pPr defTabSz="914377">
              <a:defRPr/>
            </a:pPr>
            <a:endParaRPr lang="en-GB" sz="1400" dirty="0">
              <a:latin typeface="Arial"/>
              <a:ea typeface="Calibri"/>
              <a:cs typeface="Calibri"/>
            </a:endParaRPr>
          </a:p>
          <a:p>
            <a:pPr defTabSz="914377">
              <a:defRPr/>
            </a:pPr>
            <a:endParaRPr lang="en-GB" sz="1400" dirty="0">
              <a:latin typeface="Arial"/>
              <a:ea typeface="Calibri"/>
              <a:cs typeface="Calibri"/>
            </a:endParaRPr>
          </a:p>
          <a:p>
            <a:pPr defTabSz="914377">
              <a:defRPr/>
            </a:pPr>
            <a:endParaRPr lang="en-GB" sz="1400" dirty="0">
              <a:latin typeface="Arial"/>
              <a:ea typeface="Calibri"/>
              <a:cs typeface="Calibri"/>
            </a:endParaRPr>
          </a:p>
        </p:txBody>
      </p:sp>
      <p:sp>
        <p:nvSpPr>
          <p:cNvPr id="7" name="Text Placeholder 6">
            <a:extLst>
              <a:ext uri="{FF2B5EF4-FFF2-40B4-BE49-F238E27FC236}">
                <a16:creationId xmlns:a16="http://schemas.microsoft.com/office/drawing/2014/main" id="{A88C11D5-0DF4-650D-71E5-F67E99E3D24A}"/>
              </a:ext>
            </a:extLst>
          </p:cNvPr>
          <p:cNvSpPr>
            <a:spLocks noGrp="1"/>
          </p:cNvSpPr>
          <p:nvPr>
            <p:ph type="body" sz="quarter" idx="15"/>
          </p:nvPr>
        </p:nvSpPr>
        <p:spPr>
          <a:xfrm>
            <a:off x="190759" y="3441880"/>
            <a:ext cx="3631761" cy="1235676"/>
          </a:xfrm>
        </p:spPr>
        <p:txBody>
          <a:bodyPr>
            <a:noAutofit/>
          </a:bodyPr>
          <a:lstStyle/>
          <a:p>
            <a:pPr marL="0" indent="0" defTabSz="914377">
              <a:lnSpc>
                <a:spcPct val="100000"/>
              </a:lnSpc>
              <a:buNone/>
              <a:defRPr/>
            </a:pPr>
            <a:r>
              <a:rPr lang="en-GB" dirty="0">
                <a:latin typeface="Arial"/>
                <a:cs typeface="Arial"/>
              </a:rPr>
              <a:t>"It's not a community like it used to be, people are being driven out, ... </a:t>
            </a:r>
            <a:r>
              <a:rPr lang="en-GB" b="1" dirty="0">
                <a:latin typeface="Arial"/>
                <a:cs typeface="Arial"/>
              </a:rPr>
              <a:t>It's actually becoming a very lonely place to live now</a:t>
            </a:r>
            <a:r>
              <a:rPr lang="en-GB" dirty="0">
                <a:latin typeface="Arial"/>
                <a:cs typeface="Arial"/>
              </a:rPr>
              <a:t> and very isolated and depressing…." </a:t>
            </a:r>
          </a:p>
          <a:p>
            <a:pPr marL="0" indent="0" algn="r" defTabSz="914377">
              <a:lnSpc>
                <a:spcPct val="100000"/>
              </a:lnSpc>
              <a:buNone/>
              <a:defRPr/>
            </a:pPr>
            <a:r>
              <a:rPr lang="en-GB" dirty="0">
                <a:latin typeface="Arial"/>
                <a:ea typeface="Calibri"/>
                <a:cs typeface="Calibri"/>
              </a:rPr>
              <a:t>(Female, 45-64, £20-39K)</a:t>
            </a:r>
            <a:endParaRPr lang="en-US" dirty="0"/>
          </a:p>
        </p:txBody>
      </p:sp>
      <p:sp>
        <p:nvSpPr>
          <p:cNvPr id="31" name="Rounded Rectangular Callout 11">
            <a:extLst>
              <a:ext uri="{FF2B5EF4-FFF2-40B4-BE49-F238E27FC236}">
                <a16:creationId xmlns:a16="http://schemas.microsoft.com/office/drawing/2014/main" id="{65CBC100-E137-4DDC-339B-75531485C636}"/>
              </a:ext>
              <a:ext uri="{C183D7F6-B498-43B3-948B-1728B52AA6E4}">
                <adec:decorative xmlns:adec="http://schemas.microsoft.com/office/drawing/2017/decorative" val="1"/>
              </a:ext>
            </a:extLst>
          </p:cNvPr>
          <p:cNvSpPr/>
          <p:nvPr/>
        </p:nvSpPr>
        <p:spPr>
          <a:xfrm>
            <a:off x="4050617" y="3304165"/>
            <a:ext cx="2638053" cy="1293971"/>
          </a:xfrm>
          <a:prstGeom prst="wedgeRoundRectCallout">
            <a:avLst>
              <a:gd name="adj1" fmla="val -21229"/>
              <a:gd name="adj2" fmla="val 59067"/>
              <a:gd name="adj3" fmla="val 16667"/>
            </a:avLst>
          </a:prstGeom>
          <a:solidFill>
            <a:schemeClr val="bg2"/>
          </a:solidFill>
        </p:spPr>
        <p:txBody>
          <a:bodyPr wrap="square" lIns="91440" tIns="45720" rIns="91440" bIns="45720" anchor="t">
            <a:spAutoFit/>
          </a:bodyPr>
          <a:lstStyle/>
          <a:p>
            <a:pPr defTabSz="914377">
              <a:defRPr/>
            </a:pPr>
            <a:endParaRPr lang="en-GB" sz="1400" dirty="0">
              <a:latin typeface="Arial" panose="020B0604020202020204" pitchFamily="34" charset="0"/>
              <a:cs typeface="Arial" panose="020B0604020202020204" pitchFamily="34" charset="0"/>
            </a:endParaRPr>
          </a:p>
          <a:p>
            <a:pPr defTabSz="914377">
              <a:defRPr/>
            </a:pPr>
            <a:endParaRPr lang="en-GB" sz="1400" dirty="0">
              <a:latin typeface="Arial" panose="020B0604020202020204" pitchFamily="34" charset="0"/>
              <a:cs typeface="Arial" panose="020B0604020202020204" pitchFamily="34" charset="0"/>
            </a:endParaRPr>
          </a:p>
          <a:p>
            <a:pPr defTabSz="914377">
              <a:defRPr/>
            </a:pPr>
            <a:endParaRPr lang="en-GB" sz="1400" dirty="0">
              <a:latin typeface="Arial" panose="020B0604020202020204" pitchFamily="34" charset="0"/>
              <a:cs typeface="Arial" panose="020B0604020202020204" pitchFamily="34" charset="0"/>
            </a:endParaRPr>
          </a:p>
          <a:p>
            <a:pPr defTabSz="914377">
              <a:defRPr/>
            </a:pPr>
            <a:endParaRPr lang="en-GB" sz="1400" dirty="0">
              <a:latin typeface="Arial" panose="020B0604020202020204" pitchFamily="34" charset="0"/>
              <a:cs typeface="Arial" panose="020B0604020202020204" pitchFamily="34" charset="0"/>
            </a:endParaRPr>
          </a:p>
          <a:p>
            <a:pPr defTabSz="914377">
              <a:defRPr/>
            </a:pPr>
            <a:endParaRPr lang="en-GB" sz="1400" dirty="0">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0C69DA97-5F9A-B8EB-B375-CEB207593314}"/>
              </a:ext>
            </a:extLst>
          </p:cNvPr>
          <p:cNvSpPr>
            <a:spLocks noGrp="1"/>
          </p:cNvSpPr>
          <p:nvPr>
            <p:ph type="body" sz="quarter" idx="17"/>
          </p:nvPr>
        </p:nvSpPr>
        <p:spPr>
          <a:xfrm>
            <a:off x="4115258" y="3323170"/>
            <a:ext cx="2498902" cy="1234325"/>
          </a:xfrm>
        </p:spPr>
        <p:txBody>
          <a:bodyPr>
            <a:noAutofit/>
          </a:bodyPr>
          <a:lstStyle/>
          <a:p>
            <a:pPr marL="0" indent="0" defTabSz="914377">
              <a:lnSpc>
                <a:spcPct val="100000"/>
              </a:lnSpc>
              <a:buNone/>
              <a:defRPr/>
            </a:pPr>
            <a:r>
              <a:rPr lang="en-GB" dirty="0">
                <a:latin typeface="Arial"/>
                <a:ea typeface="Calibri" panose="020F0502020204030204" pitchFamily="34" charset="0"/>
                <a:cs typeface="Arial"/>
              </a:rPr>
              <a:t>"</a:t>
            </a:r>
            <a:r>
              <a:rPr lang="en-GB" dirty="0">
                <a:effectLst/>
                <a:latin typeface="Arial"/>
                <a:ea typeface="Calibri" panose="020F0502020204030204" pitchFamily="34" charset="0"/>
                <a:cs typeface="Arial"/>
              </a:rPr>
              <a:t>There isn’t hardly any </a:t>
            </a:r>
            <a:r>
              <a:rPr lang="en-GB" b="1" dirty="0">
                <a:effectLst/>
                <a:latin typeface="Arial"/>
                <a:ea typeface="Calibri" panose="020F0502020204030204" pitchFamily="34" charset="0"/>
                <a:cs typeface="Arial"/>
              </a:rPr>
              <a:t>high quality mental health support </a:t>
            </a:r>
            <a:r>
              <a:rPr lang="en-GB" dirty="0">
                <a:effectLst/>
                <a:latin typeface="Arial"/>
                <a:ea typeface="Calibri" panose="020F0502020204030204" pitchFamily="34" charset="0"/>
                <a:cs typeface="Arial"/>
              </a:rPr>
              <a:t>or therapy for the black community</a:t>
            </a:r>
            <a:r>
              <a:rPr lang="en-GB" dirty="0">
                <a:latin typeface="Arial"/>
                <a:ea typeface="Calibri" panose="020F0502020204030204" pitchFamily="34" charset="0"/>
                <a:cs typeface="Arial"/>
              </a:rPr>
              <a:t>."</a:t>
            </a:r>
            <a:endParaRPr lang="en-GB" dirty="0">
              <a:effectLst/>
              <a:latin typeface="Arial"/>
              <a:ea typeface="Calibri" panose="020F0502020204030204" pitchFamily="34" charset="0"/>
              <a:cs typeface="Arial"/>
            </a:endParaRPr>
          </a:p>
          <a:p>
            <a:pPr marL="0" indent="0" algn="r" defTabSz="914377">
              <a:lnSpc>
                <a:spcPct val="100000"/>
              </a:lnSpc>
              <a:buNone/>
              <a:defRPr/>
            </a:pPr>
            <a:r>
              <a:rPr lang="en-GB" dirty="0">
                <a:latin typeface="Arial"/>
                <a:cs typeface="Arial"/>
              </a:rPr>
              <a:t>(Black female, 25-44, &lt;£20)</a:t>
            </a:r>
            <a:endParaRPr lang="en-US" dirty="0"/>
          </a:p>
        </p:txBody>
      </p:sp>
      <p:sp>
        <p:nvSpPr>
          <p:cNvPr id="39" name="Rounded Rectangular Callout 11">
            <a:extLst>
              <a:ext uri="{FF2B5EF4-FFF2-40B4-BE49-F238E27FC236}">
                <a16:creationId xmlns:a16="http://schemas.microsoft.com/office/drawing/2014/main" id="{519626B9-5A8D-FB16-387E-5E58C62CE568}"/>
              </a:ext>
              <a:ext uri="{C183D7F6-B498-43B3-948B-1728B52AA6E4}">
                <adec:decorative xmlns:adec="http://schemas.microsoft.com/office/drawing/2017/decorative" val="1"/>
              </a:ext>
            </a:extLst>
          </p:cNvPr>
          <p:cNvSpPr/>
          <p:nvPr/>
        </p:nvSpPr>
        <p:spPr>
          <a:xfrm>
            <a:off x="6886287" y="3414778"/>
            <a:ext cx="2416092" cy="1328023"/>
          </a:xfrm>
          <a:prstGeom prst="wedgeRoundRectCallout">
            <a:avLst/>
          </a:prstGeom>
          <a:solidFill>
            <a:schemeClr val="bg2"/>
          </a:solidFill>
        </p:spPr>
        <p:txBody>
          <a:bodyPr wrap="square" lIns="91440" tIns="45720" rIns="91440" bIns="45720" anchor="t">
            <a:spAutoFit/>
          </a:bodyPr>
          <a:lstStyle/>
          <a:p>
            <a:pPr defTabSz="914377">
              <a:defRPr/>
            </a:pPr>
            <a:endParaRPr lang="en-US" dirty="0">
              <a:latin typeface="Arial"/>
              <a:cs typeface="Calibri"/>
            </a:endParaRPr>
          </a:p>
          <a:p>
            <a:pPr defTabSz="914377">
              <a:defRPr/>
            </a:pPr>
            <a:endParaRPr lang="en-US" dirty="0">
              <a:latin typeface="Arial"/>
              <a:cs typeface="Calibri"/>
            </a:endParaRPr>
          </a:p>
          <a:p>
            <a:pPr defTabSz="914377">
              <a:defRPr/>
            </a:pPr>
            <a:endParaRPr lang="en-US" dirty="0">
              <a:latin typeface="Arial"/>
              <a:cs typeface="Calibri"/>
            </a:endParaRPr>
          </a:p>
          <a:p>
            <a:pPr defTabSz="914377">
              <a:defRPr/>
            </a:pPr>
            <a:endParaRPr lang="en-US" dirty="0">
              <a:latin typeface="Arial"/>
              <a:cs typeface="Calibri"/>
            </a:endParaRPr>
          </a:p>
        </p:txBody>
      </p:sp>
      <p:sp>
        <p:nvSpPr>
          <p:cNvPr id="8" name="Text Placeholder 7">
            <a:extLst>
              <a:ext uri="{FF2B5EF4-FFF2-40B4-BE49-F238E27FC236}">
                <a16:creationId xmlns:a16="http://schemas.microsoft.com/office/drawing/2014/main" id="{6203C329-E826-921B-0500-D9DFD06E0ECD}"/>
              </a:ext>
            </a:extLst>
          </p:cNvPr>
          <p:cNvSpPr>
            <a:spLocks noGrp="1"/>
          </p:cNvSpPr>
          <p:nvPr>
            <p:ph type="body" sz="quarter" idx="16"/>
          </p:nvPr>
        </p:nvSpPr>
        <p:spPr>
          <a:xfrm>
            <a:off x="6902631" y="3455370"/>
            <a:ext cx="2379428" cy="1201866"/>
          </a:xfrm>
        </p:spPr>
        <p:txBody>
          <a:bodyPr>
            <a:noAutofit/>
          </a:bodyPr>
          <a:lstStyle/>
          <a:p>
            <a:pPr marL="0" indent="0" defTabSz="914377">
              <a:lnSpc>
                <a:spcPct val="100000"/>
              </a:lnSpc>
              <a:buNone/>
              <a:defRPr/>
            </a:pPr>
            <a:r>
              <a:rPr lang="en-GB" dirty="0">
                <a:latin typeface="Arial"/>
                <a:ea typeface="+mn-lt"/>
                <a:cs typeface="+mn-lt"/>
              </a:rPr>
              <a:t>“A </a:t>
            </a:r>
            <a:r>
              <a:rPr lang="en-GB" b="1" dirty="0">
                <a:latin typeface="Arial"/>
                <a:ea typeface="+mn-lt"/>
                <a:cs typeface="+mn-lt"/>
              </a:rPr>
              <a:t>sense of community </a:t>
            </a:r>
            <a:r>
              <a:rPr lang="en-GB" dirty="0">
                <a:latin typeface="Arial"/>
                <a:ea typeface="+mn-lt"/>
                <a:cs typeface="+mn-lt"/>
              </a:rPr>
              <a:t>is essential to happy and health residents.“</a:t>
            </a:r>
          </a:p>
          <a:p>
            <a:pPr marL="0" indent="0" algn="r" defTabSz="914377">
              <a:lnSpc>
                <a:spcPct val="100000"/>
              </a:lnSpc>
              <a:buNone/>
              <a:defRPr/>
            </a:pPr>
            <a:r>
              <a:rPr lang="en-GB" dirty="0">
                <a:latin typeface="Arial"/>
                <a:ea typeface="+mn-lt"/>
                <a:cs typeface="+mn-lt"/>
              </a:rPr>
              <a:t>(Hornsey Lane Estate Community Centre)</a:t>
            </a:r>
            <a:endParaRPr lang="en-US" dirty="0"/>
          </a:p>
        </p:txBody>
      </p:sp>
      <p:sp>
        <p:nvSpPr>
          <p:cNvPr id="35" name="Rounded Rectangular Callout 11">
            <a:extLst>
              <a:ext uri="{FF2B5EF4-FFF2-40B4-BE49-F238E27FC236}">
                <a16:creationId xmlns:a16="http://schemas.microsoft.com/office/drawing/2014/main" id="{B4440062-FEED-08F1-BBD8-93D7CB8FAFD8}"/>
              </a:ext>
              <a:ext uri="{C183D7F6-B498-43B3-948B-1728B52AA6E4}">
                <adec:decorative xmlns:adec="http://schemas.microsoft.com/office/drawing/2017/decorative" val="1"/>
              </a:ext>
            </a:extLst>
          </p:cNvPr>
          <p:cNvSpPr/>
          <p:nvPr/>
        </p:nvSpPr>
        <p:spPr>
          <a:xfrm>
            <a:off x="505436" y="4896690"/>
            <a:ext cx="4829059" cy="1055608"/>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914377">
              <a:defRPr/>
            </a:pPr>
            <a:endParaRPr lang="en-GB" sz="1400" dirty="0">
              <a:latin typeface="Calibri"/>
              <a:ea typeface="+mn-lt"/>
              <a:cs typeface="Calibri"/>
            </a:endParaRPr>
          </a:p>
          <a:p>
            <a:pPr lvl="0" defTabSz="914377">
              <a:defRPr/>
            </a:pPr>
            <a:endParaRPr lang="en-GB" sz="1400" dirty="0">
              <a:latin typeface="Calibri"/>
              <a:ea typeface="+mn-lt"/>
              <a:cs typeface="Calibri"/>
            </a:endParaRPr>
          </a:p>
          <a:p>
            <a:pPr lvl="0" defTabSz="914377">
              <a:defRPr/>
            </a:pPr>
            <a:endParaRPr lang="en-GB" sz="1400" dirty="0">
              <a:latin typeface="Calibri"/>
              <a:ea typeface="+mn-lt"/>
              <a:cs typeface="Calibri"/>
            </a:endParaRPr>
          </a:p>
          <a:p>
            <a:pPr lvl="0" defTabSz="914377">
              <a:defRPr/>
            </a:pPr>
            <a:endParaRPr lang="en-GB" sz="1400" dirty="0">
              <a:latin typeface="Calibri"/>
              <a:ea typeface="+mn-lt"/>
              <a:cs typeface="Calibri"/>
            </a:endParaRPr>
          </a:p>
        </p:txBody>
      </p:sp>
      <p:sp>
        <p:nvSpPr>
          <p:cNvPr id="11" name="Text Placeholder 10">
            <a:extLst>
              <a:ext uri="{FF2B5EF4-FFF2-40B4-BE49-F238E27FC236}">
                <a16:creationId xmlns:a16="http://schemas.microsoft.com/office/drawing/2014/main" id="{6CAFEAB4-37F1-5158-7CE5-03CB7A26F4B0}"/>
              </a:ext>
            </a:extLst>
          </p:cNvPr>
          <p:cNvSpPr>
            <a:spLocks noGrp="1"/>
          </p:cNvSpPr>
          <p:nvPr>
            <p:ph type="body" sz="quarter" idx="18"/>
          </p:nvPr>
        </p:nvSpPr>
        <p:spPr>
          <a:xfrm>
            <a:off x="586104" y="4992920"/>
            <a:ext cx="4628330" cy="950679"/>
          </a:xfrm>
        </p:spPr>
        <p:txBody>
          <a:bodyPr>
            <a:noAutofit/>
          </a:bodyPr>
          <a:lstStyle/>
          <a:p>
            <a:pPr marL="0" lvl="0" indent="0" defTabSz="914377">
              <a:lnSpc>
                <a:spcPct val="100000"/>
              </a:lnSpc>
              <a:buNone/>
              <a:defRPr/>
            </a:pPr>
            <a:r>
              <a:rPr lang="en-GB" dirty="0"/>
              <a:t>"Need to </a:t>
            </a:r>
            <a:r>
              <a:rPr lang="en-GB" b="1" dirty="0"/>
              <a:t>actively promote </a:t>
            </a:r>
            <a:r>
              <a:rPr lang="en-GB" dirty="0"/>
              <a:t>wellbeing and health – the council needs to be proactive with this and not leave it until it is too late and becomes an emergency."</a:t>
            </a:r>
          </a:p>
          <a:p>
            <a:pPr marL="0" indent="0" algn="r" defTabSz="914377">
              <a:lnSpc>
                <a:spcPct val="100000"/>
              </a:lnSpc>
              <a:buNone/>
              <a:defRPr/>
            </a:pPr>
            <a:r>
              <a:rPr lang="en-GB" dirty="0"/>
              <a:t>(Resident, Holloway Neighbourhood Group)</a:t>
            </a:r>
            <a:endParaRPr lang="en-US" dirty="0"/>
          </a:p>
        </p:txBody>
      </p:sp>
      <p:sp>
        <p:nvSpPr>
          <p:cNvPr id="38" name="Rounded Rectangular Callout 11">
            <a:extLst>
              <a:ext uri="{FF2B5EF4-FFF2-40B4-BE49-F238E27FC236}">
                <a16:creationId xmlns:a16="http://schemas.microsoft.com/office/drawing/2014/main" id="{92B22AE2-A7E8-FDCD-86FB-0CAE9388FB75}"/>
              </a:ext>
              <a:ext uri="{C183D7F6-B498-43B3-948B-1728B52AA6E4}">
                <adec:decorative xmlns:adec="http://schemas.microsoft.com/office/drawing/2017/decorative" val="1"/>
              </a:ext>
            </a:extLst>
          </p:cNvPr>
          <p:cNvSpPr/>
          <p:nvPr/>
        </p:nvSpPr>
        <p:spPr>
          <a:xfrm>
            <a:off x="5893301" y="4944541"/>
            <a:ext cx="3125444" cy="1055608"/>
          </a:xfrm>
          <a:prstGeom prst="wedgeRoundRectCallout">
            <a:avLst/>
          </a:prstGeom>
          <a:solidFill>
            <a:schemeClr val="bg2"/>
          </a:solidFill>
        </p:spPr>
        <p:txBody>
          <a:bodyPr wrap="square" lIns="91440" tIns="45720" rIns="91440" bIns="45720" anchor="t">
            <a:spAutoFit/>
          </a:bodyPr>
          <a:lstStyle/>
          <a:p>
            <a:pPr defTabSz="914377">
              <a:defRPr/>
            </a:pPr>
            <a:endParaRPr lang="en-US" sz="1400" dirty="0">
              <a:latin typeface="Arial"/>
              <a:ea typeface="+mn-lt"/>
              <a:cs typeface="+mn-lt"/>
            </a:endParaRPr>
          </a:p>
          <a:p>
            <a:pPr defTabSz="914377">
              <a:defRPr/>
            </a:pPr>
            <a:endParaRPr lang="en-US" sz="1400" dirty="0">
              <a:latin typeface="Arial"/>
              <a:ea typeface="+mn-lt"/>
              <a:cs typeface="+mn-lt"/>
            </a:endParaRPr>
          </a:p>
          <a:p>
            <a:pPr defTabSz="914377">
              <a:defRPr/>
            </a:pPr>
            <a:endParaRPr lang="en-US" sz="1400" dirty="0">
              <a:latin typeface="Arial"/>
              <a:ea typeface="+mn-lt"/>
              <a:cs typeface="+mn-lt"/>
            </a:endParaRPr>
          </a:p>
          <a:p>
            <a:pPr defTabSz="914377">
              <a:defRPr/>
            </a:pPr>
            <a:endParaRPr lang="en-US" sz="1400" dirty="0">
              <a:latin typeface="Arial"/>
              <a:ea typeface="+mn-lt"/>
              <a:cs typeface="+mn-lt"/>
            </a:endParaRPr>
          </a:p>
        </p:txBody>
      </p:sp>
      <p:sp>
        <p:nvSpPr>
          <p:cNvPr id="12" name="Text Placeholder 11">
            <a:extLst>
              <a:ext uri="{FF2B5EF4-FFF2-40B4-BE49-F238E27FC236}">
                <a16:creationId xmlns:a16="http://schemas.microsoft.com/office/drawing/2014/main" id="{FECA6C76-00E5-1C63-BF36-1A3944A0459E}"/>
              </a:ext>
            </a:extLst>
          </p:cNvPr>
          <p:cNvSpPr>
            <a:spLocks noGrp="1"/>
          </p:cNvSpPr>
          <p:nvPr>
            <p:ph type="body" sz="quarter" idx="19"/>
          </p:nvPr>
        </p:nvSpPr>
        <p:spPr>
          <a:xfrm>
            <a:off x="5914442" y="4942170"/>
            <a:ext cx="3094958" cy="939007"/>
          </a:xfrm>
        </p:spPr>
        <p:txBody>
          <a:bodyPr>
            <a:noAutofit/>
          </a:bodyPr>
          <a:lstStyle/>
          <a:p>
            <a:pPr marL="0" indent="0" defTabSz="914377">
              <a:lnSpc>
                <a:spcPct val="100000"/>
              </a:lnSpc>
              <a:buNone/>
              <a:defRPr/>
            </a:pPr>
            <a:r>
              <a:rPr lang="en-US" dirty="0">
                <a:latin typeface="Arial"/>
                <a:ea typeface="+mn-lt"/>
                <a:cs typeface="+mn-lt"/>
              </a:rPr>
              <a:t>“</a:t>
            </a:r>
            <a:r>
              <a:rPr lang="en-GB" dirty="0">
                <a:latin typeface="Arial"/>
                <a:ea typeface="+mn-lt"/>
                <a:cs typeface="+mn-lt"/>
              </a:rPr>
              <a:t>We know how important a </a:t>
            </a:r>
            <a:r>
              <a:rPr lang="en-GB" b="1" dirty="0">
                <a:latin typeface="Arial"/>
                <a:ea typeface="+mn-lt"/>
                <a:cs typeface="+mn-lt"/>
              </a:rPr>
              <a:t>clean, safe, warm place to live </a:t>
            </a:r>
            <a:r>
              <a:rPr lang="en-GB" dirty="0">
                <a:latin typeface="Arial"/>
                <a:ea typeface="+mn-lt"/>
                <a:cs typeface="+mn-lt"/>
              </a:rPr>
              <a:t>is to everyone's and one’s </a:t>
            </a:r>
            <a:r>
              <a:rPr lang="en-GB" b="1" dirty="0">
                <a:latin typeface="Arial"/>
                <a:ea typeface="+mn-lt"/>
                <a:cs typeface="+mn-lt"/>
              </a:rPr>
              <a:t>well being</a:t>
            </a:r>
            <a:r>
              <a:rPr lang="en-US" dirty="0">
                <a:latin typeface="Arial"/>
                <a:ea typeface="+mn-lt"/>
                <a:cs typeface="+mn-lt"/>
              </a:rPr>
              <a:t>."</a:t>
            </a:r>
            <a:endParaRPr lang="en-US" dirty="0">
              <a:latin typeface="Arial"/>
              <a:cs typeface="Arial"/>
            </a:endParaRPr>
          </a:p>
          <a:p>
            <a:pPr marL="0" indent="0" algn="r" defTabSz="914377">
              <a:lnSpc>
                <a:spcPct val="100000"/>
              </a:lnSpc>
              <a:spcAft>
                <a:spcPts val="600"/>
              </a:spcAft>
              <a:buNone/>
              <a:defRPr/>
            </a:pPr>
            <a:r>
              <a:rPr lang="en-GB" dirty="0">
                <a:latin typeface="Arial"/>
                <a:ea typeface="+mn-lt"/>
                <a:cs typeface="+mn-lt"/>
              </a:rPr>
              <a:t>(White male, 45-64, £20-39K)</a:t>
            </a:r>
            <a:endParaRPr lang="en-US" dirty="0"/>
          </a:p>
        </p:txBody>
      </p:sp>
      <p:sp>
        <p:nvSpPr>
          <p:cNvPr id="32" name="Rounded Rectangular Callout 11">
            <a:extLst>
              <a:ext uri="{FF2B5EF4-FFF2-40B4-BE49-F238E27FC236}">
                <a16:creationId xmlns:a16="http://schemas.microsoft.com/office/drawing/2014/main" id="{38DC7578-D834-B6C6-9E72-DD776C02AE30}"/>
              </a:ext>
              <a:ext uri="{C183D7F6-B498-43B3-948B-1728B52AA6E4}">
                <adec:decorative xmlns:adec="http://schemas.microsoft.com/office/drawing/2017/decorative" val="1"/>
              </a:ext>
            </a:extLst>
          </p:cNvPr>
          <p:cNvSpPr/>
          <p:nvPr/>
        </p:nvSpPr>
        <p:spPr>
          <a:xfrm>
            <a:off x="9697612" y="3363811"/>
            <a:ext cx="2416091" cy="2247424"/>
          </a:xfrm>
          <a:prstGeom prst="wedgeRoundRectCallout">
            <a:avLst>
              <a:gd name="adj1" fmla="val -21509"/>
              <a:gd name="adj2" fmla="val 57999"/>
              <a:gd name="adj3" fmla="val 16667"/>
            </a:avLst>
          </a:prstGeom>
          <a:solidFill>
            <a:schemeClr val="bg2"/>
          </a:solidFill>
        </p:spPr>
        <p:txBody>
          <a:bodyPr wrap="square" lIns="91440" tIns="45720" rIns="91440" bIns="45720" anchor="t">
            <a:spAutoFit/>
          </a:bodyPr>
          <a:lstStyle/>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p:txBody>
      </p:sp>
      <p:sp>
        <p:nvSpPr>
          <p:cNvPr id="13" name="Text Placeholder 12">
            <a:extLst>
              <a:ext uri="{FF2B5EF4-FFF2-40B4-BE49-F238E27FC236}">
                <a16:creationId xmlns:a16="http://schemas.microsoft.com/office/drawing/2014/main" id="{CC5A77C0-537F-4DFB-4642-E02BDC90A44F}"/>
              </a:ext>
            </a:extLst>
          </p:cNvPr>
          <p:cNvSpPr>
            <a:spLocks noGrp="1"/>
          </p:cNvSpPr>
          <p:nvPr>
            <p:ph type="body" sz="quarter" idx="20"/>
          </p:nvPr>
        </p:nvSpPr>
        <p:spPr>
          <a:xfrm>
            <a:off x="9771760" y="3446960"/>
            <a:ext cx="2240239" cy="2043730"/>
          </a:xfrm>
        </p:spPr>
        <p:txBody>
          <a:bodyPr>
            <a:noAutofit/>
          </a:bodyPr>
          <a:lstStyle/>
          <a:p>
            <a:pPr marL="0" indent="0" defTabSz="914377">
              <a:lnSpc>
                <a:spcPct val="100000"/>
              </a:lnSpc>
              <a:buNone/>
              <a:defRPr/>
            </a:pPr>
            <a:r>
              <a:rPr lang="en-GB" dirty="0">
                <a:latin typeface="Arial"/>
                <a:ea typeface="+mn-lt"/>
                <a:cs typeface="Arial"/>
              </a:rPr>
              <a:t>“It is </a:t>
            </a:r>
            <a:r>
              <a:rPr lang="en-GB" b="1" dirty="0">
                <a:latin typeface="Arial"/>
                <a:ea typeface="+mn-lt"/>
                <a:cs typeface="Arial"/>
              </a:rPr>
              <a:t>very difficult to access </a:t>
            </a:r>
            <a:r>
              <a:rPr lang="en-GB" dirty="0">
                <a:latin typeface="Arial"/>
                <a:ea typeface="+mn-lt"/>
                <a:cs typeface="Arial"/>
              </a:rPr>
              <a:t>high quality mental health support for free, especially for moderate to severe conditions …NHS </a:t>
            </a:r>
            <a:r>
              <a:rPr lang="en-GB" b="1" dirty="0">
                <a:latin typeface="Arial"/>
                <a:ea typeface="+mn-lt"/>
                <a:cs typeface="Arial"/>
              </a:rPr>
              <a:t>waitlists are endless</a:t>
            </a:r>
            <a:r>
              <a:rPr lang="en-GB" dirty="0">
                <a:latin typeface="Arial"/>
                <a:ea typeface="+mn-lt"/>
                <a:cs typeface="Arial"/>
              </a:rPr>
              <a:t>)."</a:t>
            </a:r>
          </a:p>
          <a:p>
            <a:pPr marL="0" indent="0" algn="r" defTabSz="914377">
              <a:lnSpc>
                <a:spcPct val="100000"/>
              </a:lnSpc>
              <a:buNone/>
              <a:defRPr/>
            </a:pPr>
            <a:r>
              <a:rPr lang="en-GB" dirty="0">
                <a:latin typeface="Arial"/>
                <a:cs typeface="Arial"/>
              </a:rPr>
              <a:t>(White female, 25-44, £60-99K)</a:t>
            </a:r>
            <a:endParaRPr lang="en-US" dirty="0"/>
          </a:p>
        </p:txBody>
      </p:sp>
    </p:spTree>
    <p:extLst>
      <p:ext uri="{BB962C8B-B14F-4D97-AF65-F5344CB8AC3E}">
        <p14:creationId xmlns:p14="http://schemas.microsoft.com/office/powerpoint/2010/main" val="848663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44D5E-97E9-576F-8659-8D441A28094E}"/>
              </a:ext>
            </a:extLst>
          </p:cNvPr>
          <p:cNvSpPr>
            <a:spLocks noGrp="1"/>
          </p:cNvSpPr>
          <p:nvPr>
            <p:ph type="title"/>
          </p:nvPr>
        </p:nvSpPr>
        <p:spPr/>
        <p:txBody>
          <a:bodyPr vert="horz" lIns="91440" tIns="45720" rIns="91440" bIns="45720" rtlCol="0" anchor="ctr">
            <a:normAutofit/>
          </a:bodyPr>
          <a:lstStyle/>
          <a:p>
            <a:r>
              <a:rPr lang="en-GB" sz="2400" b="1" dirty="0">
                <a:solidFill>
                  <a:srgbClr val="E51F23"/>
                </a:solidFill>
                <a:latin typeface="Arial"/>
                <a:cs typeface="Arial"/>
              </a:rPr>
              <a:t>Employment</a:t>
            </a:r>
            <a:endParaRPr lang="en-US" sz="2400" b="1" dirty="0">
              <a:solidFill>
                <a:srgbClr val="E51F23"/>
              </a:solidFill>
              <a:latin typeface="Arial"/>
              <a:cs typeface="Arial"/>
            </a:endParaRPr>
          </a:p>
        </p:txBody>
      </p:sp>
      <p:pic>
        <p:nvPicPr>
          <p:cNvPr id="23" name="Picture Placeholder 22">
            <a:extLst>
              <a:ext uri="{FF2B5EF4-FFF2-40B4-BE49-F238E27FC236}">
                <a16:creationId xmlns:a16="http://schemas.microsoft.com/office/drawing/2014/main" id="{327A29FC-BC01-3C60-DA68-6D4770BDF9A4}"/>
              </a:ext>
              <a:ext uri="{C183D7F6-B498-43B3-948B-1728B52AA6E4}">
                <adec:decorative xmlns:adec="http://schemas.microsoft.com/office/drawing/2017/decorative" val="1"/>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9207" b="9207"/>
          <a:stretch>
            <a:fillRect/>
          </a:stretch>
        </p:blipFill>
        <p:spPr>
          <a:xfrm>
            <a:off x="11089499" y="276157"/>
            <a:ext cx="740664" cy="612128"/>
          </a:xfrm>
        </p:spPr>
      </p:pic>
      <p:sp>
        <p:nvSpPr>
          <p:cNvPr id="3" name="Text Placeholder 2">
            <a:extLst>
              <a:ext uri="{FF2B5EF4-FFF2-40B4-BE49-F238E27FC236}">
                <a16:creationId xmlns:a16="http://schemas.microsoft.com/office/drawing/2014/main" id="{23E1213F-AF23-E426-A9B9-739C5FB8D852}"/>
              </a:ext>
            </a:extLst>
          </p:cNvPr>
          <p:cNvSpPr>
            <a:spLocks noGrp="1"/>
          </p:cNvSpPr>
          <p:nvPr>
            <p:ph type="body" sz="quarter" idx="10"/>
          </p:nvPr>
        </p:nvSpPr>
        <p:spPr>
          <a:xfrm>
            <a:off x="338328" y="914400"/>
            <a:ext cx="10918952" cy="950023"/>
          </a:xfrm>
        </p:spPr>
        <p:txBody>
          <a:bodyPr>
            <a:normAutofit/>
          </a:bodyPr>
          <a:lstStyle/>
          <a:p>
            <a:r>
              <a:rPr lang="en-GB" sz="1600" dirty="0">
                <a:latin typeface="Arial" panose="020B0604020202020204" pitchFamily="34" charset="0"/>
                <a:ea typeface="Microsoft Sans Serif"/>
                <a:cs typeface="Arial" panose="020B0604020202020204" pitchFamily="34" charset="0"/>
              </a:rPr>
              <a:t>Good work was identified as a priority by the Task Force, although employment not a prominent theme raised by residents.  When it was mentioned, respondents most frequently spoke about access to employment. They also raised concerns about wages, prioritising local jobs for local people, LBI as an employer and investment in the local economy.</a:t>
            </a:r>
            <a:endParaRPr lang="en-US" sz="1600" dirty="0">
              <a:latin typeface="Arial" panose="020B0604020202020204" pitchFamily="34" charset="0"/>
              <a:cs typeface="Arial" panose="020B0604020202020204" pitchFamily="34" charset="0"/>
            </a:endParaRPr>
          </a:p>
        </p:txBody>
      </p:sp>
      <p:sp>
        <p:nvSpPr>
          <p:cNvPr id="26" name="Rounded Rectangular Callout 11">
            <a:extLst>
              <a:ext uri="{FF2B5EF4-FFF2-40B4-BE49-F238E27FC236}">
                <a16:creationId xmlns:a16="http://schemas.microsoft.com/office/drawing/2014/main" id="{A441BC12-E769-76B8-9735-2938CE0B93AC}"/>
              </a:ext>
              <a:ext uri="{C183D7F6-B498-43B3-948B-1728B52AA6E4}">
                <adec:decorative xmlns:adec="http://schemas.microsoft.com/office/drawing/2017/decorative" val="1"/>
              </a:ext>
            </a:extLst>
          </p:cNvPr>
          <p:cNvSpPr/>
          <p:nvPr/>
        </p:nvSpPr>
        <p:spPr>
          <a:xfrm>
            <a:off x="487643" y="1857960"/>
            <a:ext cx="3022744" cy="817245"/>
          </a:xfrm>
          <a:prstGeom prst="wedgeRoundRectCallout">
            <a:avLst/>
          </a:prstGeom>
          <a:solidFill>
            <a:schemeClr val="bg2"/>
          </a:solidFill>
        </p:spPr>
        <p:txBody>
          <a:bodyPr wrap="square" lIns="91440" tIns="45720" rIns="91440" bIns="45720" anchor="t">
            <a:spAutoFit/>
          </a:bodyPr>
          <a:lstStyle/>
          <a:p>
            <a:endParaRPr lang="en-GB" sz="1400" dirty="0">
              <a:latin typeface="Arial"/>
              <a:ea typeface="Microsoft Sans Serif"/>
              <a:cs typeface="Microsoft Sans Serif"/>
            </a:endParaRPr>
          </a:p>
          <a:p>
            <a:endParaRPr lang="en-GB" sz="1400" dirty="0">
              <a:latin typeface="Arial"/>
              <a:ea typeface="Microsoft Sans Serif"/>
              <a:cs typeface="Microsoft Sans Serif"/>
            </a:endParaRPr>
          </a:p>
          <a:p>
            <a:endParaRPr lang="en-GB" sz="1400" dirty="0">
              <a:latin typeface="Arial"/>
              <a:ea typeface="Microsoft Sans Serif"/>
              <a:cs typeface="Microsoft Sans Serif"/>
            </a:endParaRPr>
          </a:p>
        </p:txBody>
      </p:sp>
      <p:sp>
        <p:nvSpPr>
          <p:cNvPr id="4" name="Text Placeholder 3">
            <a:extLst>
              <a:ext uri="{FF2B5EF4-FFF2-40B4-BE49-F238E27FC236}">
                <a16:creationId xmlns:a16="http://schemas.microsoft.com/office/drawing/2014/main" id="{D3F5F1CC-1A53-F7A0-AC33-44BA2CE4CBF2}"/>
              </a:ext>
            </a:extLst>
          </p:cNvPr>
          <p:cNvSpPr>
            <a:spLocks noGrp="1"/>
          </p:cNvSpPr>
          <p:nvPr>
            <p:ph type="body" sz="quarter" idx="11"/>
          </p:nvPr>
        </p:nvSpPr>
        <p:spPr>
          <a:xfrm>
            <a:off x="529005" y="1823783"/>
            <a:ext cx="2944823" cy="810782"/>
          </a:xfrm>
        </p:spPr>
        <p:txBody>
          <a:bodyPr>
            <a:noAutofit/>
          </a:bodyPr>
          <a:lstStyle/>
          <a:p>
            <a:r>
              <a:rPr lang="en-GB" dirty="0">
                <a:latin typeface="Arial"/>
                <a:ea typeface="Microsoft Sans Serif"/>
                <a:cs typeface="Microsoft Sans Serif"/>
              </a:rPr>
              <a:t>"More support to </a:t>
            </a:r>
            <a:r>
              <a:rPr lang="en-GB" b="1" dirty="0">
                <a:latin typeface="Arial"/>
                <a:ea typeface="Microsoft Sans Serif"/>
                <a:cs typeface="Microsoft Sans Serif"/>
              </a:rPr>
              <a:t>find local jobs or education</a:t>
            </a:r>
            <a:r>
              <a:rPr lang="en-GB" dirty="0">
                <a:latin typeface="Arial"/>
                <a:ea typeface="Microsoft Sans Serif"/>
                <a:cs typeface="Microsoft Sans Serif"/>
              </a:rPr>
              <a:t> for the [over] 55."</a:t>
            </a:r>
            <a:endParaRPr lang="en-GB" dirty="0">
              <a:latin typeface="Arial"/>
              <a:ea typeface="Microsoft Sans Serif" panose="020B0604020202020204" pitchFamily="34" charset="0"/>
              <a:cs typeface="Microsoft Sans Serif" panose="020B0604020202020204" pitchFamily="34" charset="0"/>
            </a:endParaRPr>
          </a:p>
          <a:p>
            <a:pPr algn="r"/>
            <a:r>
              <a:rPr lang="en-GB" dirty="0">
                <a:latin typeface="Arial"/>
                <a:ea typeface="Microsoft Sans Serif"/>
                <a:cs typeface="Microsoft Sans Serif"/>
              </a:rPr>
              <a:t>(White female, 45-64)</a:t>
            </a:r>
            <a:endParaRPr lang="en-US" dirty="0"/>
          </a:p>
        </p:txBody>
      </p:sp>
      <p:sp>
        <p:nvSpPr>
          <p:cNvPr id="25" name="Rounded Rectangular Callout 11">
            <a:extLst>
              <a:ext uri="{FF2B5EF4-FFF2-40B4-BE49-F238E27FC236}">
                <a16:creationId xmlns:a16="http://schemas.microsoft.com/office/drawing/2014/main" id="{3E0A86BE-4247-4BE0-3EFE-F7F4866A4A30}"/>
              </a:ext>
              <a:ext uri="{C183D7F6-B498-43B3-948B-1728B52AA6E4}">
                <adec:decorative xmlns:adec="http://schemas.microsoft.com/office/drawing/2017/decorative" val="1"/>
              </a:ext>
            </a:extLst>
          </p:cNvPr>
          <p:cNvSpPr/>
          <p:nvPr/>
        </p:nvSpPr>
        <p:spPr>
          <a:xfrm>
            <a:off x="3920906" y="2075167"/>
            <a:ext cx="2719274" cy="1055608"/>
          </a:xfrm>
          <a:prstGeom prst="wedgeRoundRectCallout">
            <a:avLst/>
          </a:prstGeom>
          <a:solidFill>
            <a:schemeClr val="bg2"/>
          </a:solidFill>
        </p:spPr>
        <p:txBody>
          <a:bodyPr wrap="square" lIns="91440" tIns="45720" rIns="91440" bIns="45720" anchor="t">
            <a:spAutoFit/>
          </a:bodyPr>
          <a:lstStyle/>
          <a:p>
            <a:endParaRPr lang="en-GB" sz="1400" dirty="0">
              <a:latin typeface="Arial"/>
              <a:ea typeface="Microsoft Sans Serif"/>
              <a:cs typeface="Microsoft Sans Serif"/>
            </a:endParaRPr>
          </a:p>
          <a:p>
            <a:endParaRPr lang="en-GB" sz="1400" dirty="0">
              <a:latin typeface="Arial"/>
              <a:ea typeface="Microsoft Sans Serif"/>
              <a:cs typeface="Microsoft Sans Serif"/>
            </a:endParaRPr>
          </a:p>
          <a:p>
            <a:endParaRPr lang="en-GB" sz="1400" dirty="0">
              <a:latin typeface="Arial"/>
              <a:ea typeface="Microsoft Sans Serif"/>
              <a:cs typeface="Microsoft Sans Serif"/>
            </a:endParaRPr>
          </a:p>
          <a:p>
            <a:endParaRPr lang="en-GB" sz="1400" dirty="0">
              <a:latin typeface="Arial"/>
              <a:ea typeface="Microsoft Sans Serif"/>
              <a:cs typeface="Microsoft Sans Serif"/>
            </a:endParaRPr>
          </a:p>
        </p:txBody>
      </p:sp>
      <p:sp>
        <p:nvSpPr>
          <p:cNvPr id="5" name="Text Placeholder 4">
            <a:extLst>
              <a:ext uri="{FF2B5EF4-FFF2-40B4-BE49-F238E27FC236}">
                <a16:creationId xmlns:a16="http://schemas.microsoft.com/office/drawing/2014/main" id="{A6E4255A-C482-396B-5F9A-004B46AA2793}"/>
              </a:ext>
            </a:extLst>
          </p:cNvPr>
          <p:cNvSpPr>
            <a:spLocks noGrp="1"/>
          </p:cNvSpPr>
          <p:nvPr>
            <p:ph type="body" sz="quarter" idx="13"/>
          </p:nvPr>
        </p:nvSpPr>
        <p:spPr>
          <a:xfrm>
            <a:off x="3982675" y="2075167"/>
            <a:ext cx="2595735" cy="982641"/>
          </a:xfrm>
        </p:spPr>
        <p:txBody>
          <a:bodyPr>
            <a:noAutofit/>
          </a:bodyPr>
          <a:lstStyle/>
          <a:p>
            <a:pPr marL="0" indent="0">
              <a:lnSpc>
                <a:spcPct val="100000"/>
              </a:lnSpc>
              <a:buNone/>
            </a:pPr>
            <a:r>
              <a:rPr lang="en-GB" dirty="0">
                <a:latin typeface="Arial"/>
                <a:ea typeface="Microsoft Sans Serif"/>
                <a:cs typeface="Microsoft Sans Serif"/>
              </a:rPr>
              <a:t>"People who live in Islington </a:t>
            </a:r>
            <a:r>
              <a:rPr lang="en-GB" b="1" dirty="0">
                <a:latin typeface="Arial"/>
                <a:ea typeface="Microsoft Sans Serif"/>
                <a:cs typeface="Microsoft Sans Serif"/>
              </a:rPr>
              <a:t>struggle to secure jobs</a:t>
            </a:r>
            <a:r>
              <a:rPr lang="en-GB" dirty="0">
                <a:latin typeface="Arial"/>
                <a:ea typeface="Microsoft Sans Serif"/>
                <a:cs typeface="Microsoft Sans Serif"/>
              </a:rPr>
              <a:t> that are based in the borough."</a:t>
            </a:r>
            <a:endParaRPr lang="en-US" dirty="0">
              <a:latin typeface="Arial"/>
              <a:cs typeface="Arial"/>
            </a:endParaRPr>
          </a:p>
          <a:p>
            <a:pPr marL="0" indent="0">
              <a:lnSpc>
                <a:spcPct val="100000"/>
              </a:lnSpc>
              <a:buNone/>
            </a:pPr>
            <a:r>
              <a:rPr lang="en-GB" dirty="0">
                <a:latin typeface="Arial"/>
                <a:ea typeface="Microsoft Sans Serif"/>
                <a:cs typeface="Microsoft Sans Serif"/>
              </a:rPr>
              <a:t>(Black African female, 25-44)</a:t>
            </a:r>
            <a:endParaRPr lang="en-US" dirty="0"/>
          </a:p>
        </p:txBody>
      </p:sp>
      <p:sp>
        <p:nvSpPr>
          <p:cNvPr id="28" name="Rounded Rectangular Callout 11">
            <a:extLst>
              <a:ext uri="{FF2B5EF4-FFF2-40B4-BE49-F238E27FC236}">
                <a16:creationId xmlns:a16="http://schemas.microsoft.com/office/drawing/2014/main" id="{BAEF0850-370B-75EF-AB53-D4D1B3B318ED}"/>
              </a:ext>
              <a:ext uri="{C183D7F6-B498-43B3-948B-1728B52AA6E4}">
                <adec:decorative xmlns:adec="http://schemas.microsoft.com/office/drawing/2017/decorative" val="1"/>
              </a:ext>
            </a:extLst>
          </p:cNvPr>
          <p:cNvSpPr/>
          <p:nvPr/>
        </p:nvSpPr>
        <p:spPr>
          <a:xfrm>
            <a:off x="7050700" y="1788687"/>
            <a:ext cx="4653657" cy="1055608"/>
          </a:xfrm>
          <a:prstGeom prst="wedgeRoundRectCallout">
            <a:avLst/>
          </a:prstGeom>
          <a:solidFill>
            <a:schemeClr val="bg2"/>
          </a:solidFill>
        </p:spPr>
        <p:txBody>
          <a:bodyPr wrap="square" lIns="91440" tIns="45720" rIns="91440" bIns="45720" anchor="t">
            <a:spAutoFit/>
          </a:bodyPr>
          <a:lstStyle/>
          <a:p>
            <a:endParaRPr lang="en-GB" sz="1400" dirty="0">
              <a:latin typeface="Arial"/>
              <a:ea typeface="Microsoft Sans Serif"/>
              <a:cs typeface="Microsoft Sans Serif"/>
            </a:endParaRPr>
          </a:p>
          <a:p>
            <a:endParaRPr lang="en-GB" sz="1400" dirty="0">
              <a:latin typeface="Arial"/>
              <a:ea typeface="Microsoft Sans Serif"/>
              <a:cs typeface="Microsoft Sans Serif"/>
            </a:endParaRPr>
          </a:p>
          <a:p>
            <a:endParaRPr lang="en-GB" sz="1400" dirty="0">
              <a:latin typeface="Arial"/>
              <a:ea typeface="Microsoft Sans Serif"/>
              <a:cs typeface="Microsoft Sans Serif"/>
            </a:endParaRPr>
          </a:p>
          <a:p>
            <a:endParaRPr lang="en-GB" sz="1400" dirty="0">
              <a:latin typeface="Arial"/>
              <a:ea typeface="Microsoft Sans Serif"/>
              <a:cs typeface="Microsoft Sans Serif"/>
            </a:endParaRPr>
          </a:p>
        </p:txBody>
      </p:sp>
      <p:sp>
        <p:nvSpPr>
          <p:cNvPr id="6" name="Text Placeholder 5">
            <a:extLst>
              <a:ext uri="{FF2B5EF4-FFF2-40B4-BE49-F238E27FC236}">
                <a16:creationId xmlns:a16="http://schemas.microsoft.com/office/drawing/2014/main" id="{2F1C7BBB-887B-7884-B054-5B58FEAD5118}"/>
              </a:ext>
            </a:extLst>
          </p:cNvPr>
          <p:cNvSpPr>
            <a:spLocks noGrp="1"/>
          </p:cNvSpPr>
          <p:nvPr>
            <p:ph type="body" sz="quarter" idx="14"/>
          </p:nvPr>
        </p:nvSpPr>
        <p:spPr>
          <a:xfrm>
            <a:off x="7112469" y="1783307"/>
            <a:ext cx="4550525" cy="892424"/>
          </a:xfrm>
        </p:spPr>
        <p:txBody>
          <a:bodyPr>
            <a:noAutofit/>
          </a:bodyPr>
          <a:lstStyle/>
          <a:p>
            <a:pPr marL="0" indent="0">
              <a:lnSpc>
                <a:spcPct val="100000"/>
              </a:lnSpc>
              <a:buNone/>
            </a:pPr>
            <a:r>
              <a:rPr lang="en-GB" dirty="0">
                <a:latin typeface="Arial"/>
                <a:ea typeface="Microsoft Sans Serif"/>
                <a:cs typeface="Microsoft Sans Serif"/>
              </a:rPr>
              <a:t>"I would want this to be a place where everyone is on a decent paid job. Still </a:t>
            </a:r>
            <a:r>
              <a:rPr lang="en-GB" b="1" dirty="0">
                <a:latin typeface="Arial"/>
                <a:ea typeface="Microsoft Sans Serif"/>
                <a:cs typeface="Microsoft Sans Serif"/>
              </a:rPr>
              <a:t>too many low paid jobs</a:t>
            </a:r>
            <a:r>
              <a:rPr lang="en-GB" dirty="0">
                <a:latin typeface="Arial"/>
                <a:ea typeface="Microsoft Sans Serif"/>
                <a:cs typeface="Microsoft Sans Serif"/>
              </a:rPr>
              <a:t> which contributes to in work poverty."</a:t>
            </a:r>
          </a:p>
          <a:p>
            <a:pPr marL="0" indent="0" algn="r">
              <a:lnSpc>
                <a:spcPct val="100000"/>
              </a:lnSpc>
              <a:buNone/>
            </a:pPr>
            <a:r>
              <a:rPr lang="en-GB" dirty="0">
                <a:latin typeface="Arial"/>
                <a:ea typeface="Microsoft Sans Serif"/>
                <a:cs typeface="Microsoft Sans Serif"/>
              </a:rPr>
              <a:t>(Asian male, 25-44, £40-59K)</a:t>
            </a:r>
            <a:endParaRPr lang="en-US" dirty="0"/>
          </a:p>
        </p:txBody>
      </p:sp>
      <p:sp>
        <p:nvSpPr>
          <p:cNvPr id="27" name="Rounded Rectangular Callout 11">
            <a:extLst>
              <a:ext uri="{FF2B5EF4-FFF2-40B4-BE49-F238E27FC236}">
                <a16:creationId xmlns:a16="http://schemas.microsoft.com/office/drawing/2014/main" id="{60907C37-0889-FE5D-C6A5-C1DB2EEA670F}"/>
              </a:ext>
              <a:ext uri="{C183D7F6-B498-43B3-948B-1728B52AA6E4}">
                <adec:decorative xmlns:adec="http://schemas.microsoft.com/office/drawing/2017/decorative" val="1"/>
              </a:ext>
            </a:extLst>
          </p:cNvPr>
          <p:cNvSpPr/>
          <p:nvPr/>
        </p:nvSpPr>
        <p:spPr>
          <a:xfrm>
            <a:off x="120931" y="3011219"/>
            <a:ext cx="3023656" cy="1532334"/>
          </a:xfrm>
          <a:prstGeom prst="wedgeRoundRectCallout">
            <a:avLst/>
          </a:prstGeom>
          <a:solidFill>
            <a:schemeClr val="bg2"/>
          </a:solidFill>
        </p:spPr>
        <p:txBody>
          <a:bodyPr wrap="square" lIns="91440" tIns="45720" rIns="91440" bIns="45720" anchor="t">
            <a:spAutoFit/>
          </a:bodyPr>
          <a:lstStyle/>
          <a:p>
            <a:endParaRPr lang="en-US" sz="1400" dirty="0">
              <a:latin typeface="Arial"/>
            </a:endParaRPr>
          </a:p>
          <a:p>
            <a:endParaRPr lang="en-US" sz="1400" dirty="0">
              <a:latin typeface="Arial"/>
            </a:endParaRPr>
          </a:p>
          <a:p>
            <a:endParaRPr lang="en-US" sz="1400" dirty="0">
              <a:latin typeface="Arial"/>
            </a:endParaRPr>
          </a:p>
          <a:p>
            <a:endParaRPr lang="en-US" sz="1400" dirty="0">
              <a:latin typeface="Arial"/>
            </a:endParaRPr>
          </a:p>
          <a:p>
            <a:endParaRPr lang="en-US" sz="1400" dirty="0">
              <a:latin typeface="Arial"/>
            </a:endParaRPr>
          </a:p>
          <a:p>
            <a:endParaRPr lang="en-US" sz="1400" dirty="0">
              <a:latin typeface="Arial"/>
            </a:endParaRPr>
          </a:p>
        </p:txBody>
      </p:sp>
      <p:sp>
        <p:nvSpPr>
          <p:cNvPr id="7" name="Text Placeholder 6">
            <a:extLst>
              <a:ext uri="{FF2B5EF4-FFF2-40B4-BE49-F238E27FC236}">
                <a16:creationId xmlns:a16="http://schemas.microsoft.com/office/drawing/2014/main" id="{781515A2-26D7-A4C8-E218-CD5829270C5C}"/>
              </a:ext>
            </a:extLst>
          </p:cNvPr>
          <p:cNvSpPr>
            <a:spLocks noGrp="1"/>
          </p:cNvSpPr>
          <p:nvPr>
            <p:ph type="body" sz="quarter" idx="15"/>
          </p:nvPr>
        </p:nvSpPr>
        <p:spPr>
          <a:xfrm>
            <a:off x="253359" y="3075310"/>
            <a:ext cx="2952148" cy="1293545"/>
          </a:xfrm>
        </p:spPr>
        <p:txBody>
          <a:bodyPr>
            <a:noAutofit/>
          </a:bodyPr>
          <a:lstStyle/>
          <a:p>
            <a:pPr marL="0" indent="0">
              <a:lnSpc>
                <a:spcPct val="100000"/>
              </a:lnSpc>
              <a:buNone/>
            </a:pPr>
            <a:r>
              <a:rPr lang="en-GB" dirty="0">
                <a:latin typeface="Arial"/>
                <a:ea typeface="Microsoft Sans Serif"/>
                <a:cs typeface="Microsoft Sans Serif"/>
              </a:rPr>
              <a:t>“[I would like Islington to be] a place where good </a:t>
            </a:r>
            <a:r>
              <a:rPr lang="en-GB" b="1" dirty="0">
                <a:latin typeface="Arial"/>
                <a:ea typeface="Microsoft Sans Serif"/>
                <a:cs typeface="Microsoft Sans Serif"/>
              </a:rPr>
              <a:t>jobs with prospects and progression</a:t>
            </a:r>
            <a:r>
              <a:rPr lang="en-GB" dirty="0">
                <a:latin typeface="Arial"/>
                <a:ea typeface="Microsoft Sans Serif"/>
                <a:cs typeface="Microsoft Sans Serif"/>
              </a:rPr>
              <a:t> are secured for local residents to aid work/life balance and support the circular local economy."</a:t>
            </a:r>
            <a:endParaRPr lang="en-US" dirty="0"/>
          </a:p>
        </p:txBody>
      </p:sp>
      <p:sp>
        <p:nvSpPr>
          <p:cNvPr id="30" name="Rounded Rectangular Callout 11">
            <a:extLst>
              <a:ext uri="{FF2B5EF4-FFF2-40B4-BE49-F238E27FC236}">
                <a16:creationId xmlns:a16="http://schemas.microsoft.com/office/drawing/2014/main" id="{AECB3D3A-FA0A-F8DE-3448-6C1A9D06C02A}"/>
              </a:ext>
              <a:ext uri="{C183D7F6-B498-43B3-948B-1728B52AA6E4}">
                <adec:decorative xmlns:adec="http://schemas.microsoft.com/office/drawing/2017/decorative" val="1"/>
              </a:ext>
            </a:extLst>
          </p:cNvPr>
          <p:cNvSpPr/>
          <p:nvPr/>
        </p:nvSpPr>
        <p:spPr>
          <a:xfrm>
            <a:off x="3510387" y="3461208"/>
            <a:ext cx="3158465" cy="817245"/>
          </a:xfrm>
          <a:prstGeom prst="wedgeRoundRectCallout">
            <a:avLst/>
          </a:prstGeom>
          <a:solidFill>
            <a:schemeClr val="bg2"/>
          </a:solidFill>
        </p:spPr>
        <p:txBody>
          <a:bodyPr wrap="square" lIns="91440" tIns="45720" rIns="91440" bIns="45720" anchor="t">
            <a:spAutoFit/>
          </a:bodyPr>
          <a:lstStyle/>
          <a:p>
            <a:endParaRPr lang="en-GB" sz="1400" dirty="0">
              <a:latin typeface="Arial"/>
              <a:ea typeface="Microsoft Sans Serif"/>
              <a:cs typeface="Microsoft Sans Serif"/>
            </a:endParaRPr>
          </a:p>
          <a:p>
            <a:endParaRPr lang="en-GB" sz="1400" dirty="0">
              <a:latin typeface="Arial"/>
              <a:ea typeface="Microsoft Sans Serif"/>
              <a:cs typeface="Microsoft Sans Serif"/>
            </a:endParaRPr>
          </a:p>
          <a:p>
            <a:endParaRPr lang="en-GB" sz="1400" dirty="0">
              <a:latin typeface="Arial"/>
              <a:ea typeface="Microsoft Sans Serif"/>
              <a:cs typeface="Microsoft Sans Serif"/>
            </a:endParaRPr>
          </a:p>
        </p:txBody>
      </p:sp>
      <p:sp>
        <p:nvSpPr>
          <p:cNvPr id="9" name="Text Placeholder 8">
            <a:extLst>
              <a:ext uri="{FF2B5EF4-FFF2-40B4-BE49-F238E27FC236}">
                <a16:creationId xmlns:a16="http://schemas.microsoft.com/office/drawing/2014/main" id="{3F09CE35-81B4-8FD3-8BD2-C789FCC90AC3}"/>
              </a:ext>
            </a:extLst>
          </p:cNvPr>
          <p:cNvSpPr>
            <a:spLocks noGrp="1"/>
          </p:cNvSpPr>
          <p:nvPr>
            <p:ph type="body" sz="quarter" idx="17"/>
          </p:nvPr>
        </p:nvSpPr>
        <p:spPr>
          <a:xfrm>
            <a:off x="3588654" y="3450503"/>
            <a:ext cx="2969436" cy="766989"/>
          </a:xfrm>
        </p:spPr>
        <p:txBody>
          <a:bodyPr>
            <a:noAutofit/>
          </a:bodyPr>
          <a:lstStyle/>
          <a:p>
            <a:pPr marL="0" indent="0">
              <a:lnSpc>
                <a:spcPct val="100000"/>
              </a:lnSpc>
              <a:buNone/>
            </a:pPr>
            <a:r>
              <a:rPr lang="en-US" dirty="0">
                <a:latin typeface="Arial"/>
                <a:ea typeface="Microsoft Sans Serif"/>
                <a:cs typeface="Microsoft Sans Serif"/>
              </a:rPr>
              <a:t>"</a:t>
            </a:r>
            <a:r>
              <a:rPr lang="en-US" b="1" dirty="0">
                <a:latin typeface="Arial"/>
                <a:ea typeface="Microsoft Sans Serif"/>
                <a:cs typeface="Microsoft Sans Serif"/>
              </a:rPr>
              <a:t>Further support </a:t>
            </a:r>
            <a:r>
              <a:rPr lang="en-US" dirty="0">
                <a:latin typeface="Arial"/>
                <a:ea typeface="Microsoft Sans Serif"/>
                <a:cs typeface="Microsoft Sans Serif"/>
              </a:rPr>
              <a:t>is needed than just the jobs bulletin."</a:t>
            </a:r>
          </a:p>
          <a:p>
            <a:pPr marL="0" indent="0" algn="r">
              <a:lnSpc>
                <a:spcPct val="100000"/>
              </a:lnSpc>
              <a:spcBef>
                <a:spcPts val="600"/>
              </a:spcBef>
              <a:buNone/>
            </a:pPr>
            <a:r>
              <a:rPr lang="en-GB" dirty="0">
                <a:latin typeface="Arial"/>
                <a:ea typeface="Microsoft Sans Serif"/>
                <a:cs typeface="Microsoft Sans Serif"/>
              </a:rPr>
              <a:t>(Parent Champion)</a:t>
            </a:r>
            <a:endParaRPr lang="en-US" dirty="0"/>
          </a:p>
        </p:txBody>
      </p:sp>
      <p:sp>
        <p:nvSpPr>
          <p:cNvPr id="29" name="Rounded Rectangular Callout 11">
            <a:extLst>
              <a:ext uri="{FF2B5EF4-FFF2-40B4-BE49-F238E27FC236}">
                <a16:creationId xmlns:a16="http://schemas.microsoft.com/office/drawing/2014/main" id="{6B9FBCDC-91F3-6074-763B-338B54D8B799}"/>
              </a:ext>
              <a:ext uri="{C183D7F6-B498-43B3-948B-1728B52AA6E4}">
                <adec:decorative xmlns:adec="http://schemas.microsoft.com/office/drawing/2017/decorative" val="1"/>
              </a:ext>
            </a:extLst>
          </p:cNvPr>
          <p:cNvSpPr/>
          <p:nvPr/>
        </p:nvSpPr>
        <p:spPr>
          <a:xfrm>
            <a:off x="7882851" y="3295745"/>
            <a:ext cx="3809872" cy="1055608"/>
          </a:xfrm>
          <a:prstGeom prst="wedgeRoundRectCallout">
            <a:avLst/>
          </a:prstGeom>
          <a:solidFill>
            <a:schemeClr val="bg2"/>
          </a:solidFill>
        </p:spPr>
        <p:txBody>
          <a:bodyPr wrap="square" lIns="91440" tIns="45720" rIns="91440" bIns="45720" anchor="t">
            <a:spAutoFit/>
          </a:bodyPr>
          <a:lstStyle/>
          <a:p>
            <a:endParaRPr lang="en-GB" sz="1400" dirty="0">
              <a:latin typeface="Arial"/>
              <a:ea typeface="Microsoft Sans Serif"/>
              <a:cs typeface="Microsoft Sans Serif"/>
            </a:endParaRPr>
          </a:p>
          <a:p>
            <a:endParaRPr lang="en-GB" sz="1400" dirty="0">
              <a:latin typeface="Arial"/>
              <a:ea typeface="Microsoft Sans Serif"/>
              <a:cs typeface="Microsoft Sans Serif"/>
            </a:endParaRPr>
          </a:p>
          <a:p>
            <a:endParaRPr lang="en-GB" sz="1400" dirty="0">
              <a:latin typeface="Arial"/>
              <a:ea typeface="Microsoft Sans Serif"/>
              <a:cs typeface="Microsoft Sans Serif"/>
            </a:endParaRPr>
          </a:p>
          <a:p>
            <a:endParaRPr lang="en-GB" sz="1400" dirty="0">
              <a:latin typeface="Arial"/>
              <a:ea typeface="Microsoft Sans Serif"/>
              <a:cs typeface="Microsoft Sans Serif"/>
            </a:endParaRPr>
          </a:p>
        </p:txBody>
      </p:sp>
      <p:sp>
        <p:nvSpPr>
          <p:cNvPr id="8" name="Text Placeholder 7">
            <a:extLst>
              <a:ext uri="{FF2B5EF4-FFF2-40B4-BE49-F238E27FC236}">
                <a16:creationId xmlns:a16="http://schemas.microsoft.com/office/drawing/2014/main" id="{9A25A27E-23D4-8F77-DD48-27DA4584040A}"/>
              </a:ext>
            </a:extLst>
          </p:cNvPr>
          <p:cNvSpPr>
            <a:spLocks noGrp="1"/>
          </p:cNvSpPr>
          <p:nvPr>
            <p:ph type="body" sz="quarter" idx="16"/>
          </p:nvPr>
        </p:nvSpPr>
        <p:spPr>
          <a:xfrm>
            <a:off x="7906436" y="3293948"/>
            <a:ext cx="3736237" cy="913385"/>
          </a:xfrm>
        </p:spPr>
        <p:txBody>
          <a:bodyPr>
            <a:noAutofit/>
          </a:bodyPr>
          <a:lstStyle/>
          <a:p>
            <a:pPr marL="0" indent="0">
              <a:lnSpc>
                <a:spcPct val="100000"/>
              </a:lnSpc>
              <a:buNone/>
            </a:pPr>
            <a:r>
              <a:rPr lang="en-US" dirty="0">
                <a:latin typeface="Arial"/>
                <a:ea typeface="Microsoft Sans Serif"/>
                <a:cs typeface="Microsoft Sans Serif"/>
              </a:rPr>
              <a:t>"</a:t>
            </a:r>
            <a:r>
              <a:rPr lang="en-US" b="1" dirty="0">
                <a:latin typeface="Arial"/>
                <a:ea typeface="Microsoft Sans Serif"/>
                <a:cs typeface="Microsoft Sans Serif"/>
              </a:rPr>
              <a:t>Work experiences </a:t>
            </a:r>
            <a:r>
              <a:rPr lang="en-US" dirty="0">
                <a:latin typeface="Arial"/>
                <a:ea typeface="Microsoft Sans Serif"/>
                <a:cs typeface="Microsoft Sans Serif"/>
              </a:rPr>
              <a:t>for younger students - addressing age discrimination in application and appointment of local jobs."</a:t>
            </a:r>
          </a:p>
          <a:p>
            <a:pPr marL="0" indent="0" algn="r">
              <a:lnSpc>
                <a:spcPct val="100000"/>
              </a:lnSpc>
              <a:buNone/>
            </a:pPr>
            <a:r>
              <a:rPr lang="en-GB" dirty="0">
                <a:latin typeface="Arial"/>
                <a:ea typeface="Microsoft Sans Serif"/>
                <a:cs typeface="Microsoft Sans Serif"/>
              </a:rPr>
              <a:t>(Secondary school student)</a:t>
            </a:r>
            <a:endParaRPr lang="en-US" dirty="0"/>
          </a:p>
        </p:txBody>
      </p:sp>
      <p:sp>
        <p:nvSpPr>
          <p:cNvPr id="31" name="Rounded Rectangular Callout 11">
            <a:extLst>
              <a:ext uri="{FF2B5EF4-FFF2-40B4-BE49-F238E27FC236}">
                <a16:creationId xmlns:a16="http://schemas.microsoft.com/office/drawing/2014/main" id="{872D02CE-BBB2-A9FF-2680-EA4BF7D78ACC}"/>
              </a:ext>
              <a:ext uri="{C183D7F6-B498-43B3-948B-1728B52AA6E4}">
                <adec:decorative xmlns:adec="http://schemas.microsoft.com/office/drawing/2017/decorative" val="1"/>
              </a:ext>
            </a:extLst>
          </p:cNvPr>
          <p:cNvSpPr/>
          <p:nvPr/>
        </p:nvSpPr>
        <p:spPr>
          <a:xfrm>
            <a:off x="1280120" y="4768961"/>
            <a:ext cx="3023656" cy="1055608"/>
          </a:xfrm>
          <a:prstGeom prst="wedgeRoundRectCallout">
            <a:avLst/>
          </a:prstGeom>
          <a:solidFill>
            <a:schemeClr val="bg2"/>
          </a:solidFill>
        </p:spPr>
        <p:txBody>
          <a:bodyPr wrap="square" lIns="91440" tIns="45720" rIns="91440" bIns="45720" anchor="t">
            <a:spAutoFit/>
          </a:bodyPr>
          <a:lstStyle/>
          <a:p>
            <a:endParaRPr lang="en-US" sz="1400" dirty="0">
              <a:latin typeface="Arial"/>
            </a:endParaRPr>
          </a:p>
          <a:p>
            <a:endParaRPr lang="en-US" sz="1400" dirty="0">
              <a:latin typeface="Arial"/>
            </a:endParaRPr>
          </a:p>
          <a:p>
            <a:endParaRPr lang="en-US" sz="1400" dirty="0">
              <a:latin typeface="Arial"/>
            </a:endParaRPr>
          </a:p>
          <a:p>
            <a:endParaRPr lang="en-US" sz="1400" dirty="0">
              <a:latin typeface="Arial"/>
            </a:endParaRPr>
          </a:p>
        </p:txBody>
      </p:sp>
      <p:sp>
        <p:nvSpPr>
          <p:cNvPr id="10" name="Text Placeholder 9">
            <a:extLst>
              <a:ext uri="{FF2B5EF4-FFF2-40B4-BE49-F238E27FC236}">
                <a16:creationId xmlns:a16="http://schemas.microsoft.com/office/drawing/2014/main" id="{D02B6879-AF46-DDF1-4A92-D08E565BB208}"/>
              </a:ext>
            </a:extLst>
          </p:cNvPr>
          <p:cNvSpPr>
            <a:spLocks noGrp="1"/>
          </p:cNvSpPr>
          <p:nvPr>
            <p:ph type="body" sz="quarter" idx="18"/>
          </p:nvPr>
        </p:nvSpPr>
        <p:spPr>
          <a:xfrm>
            <a:off x="1285253" y="4758238"/>
            <a:ext cx="2952148" cy="830986"/>
          </a:xfrm>
        </p:spPr>
        <p:txBody>
          <a:bodyPr>
            <a:noAutofit/>
          </a:bodyPr>
          <a:lstStyle/>
          <a:p>
            <a:pPr marL="0" indent="0">
              <a:lnSpc>
                <a:spcPct val="100000"/>
              </a:lnSpc>
              <a:buNone/>
            </a:pPr>
            <a:r>
              <a:rPr lang="en-GB" dirty="0">
                <a:latin typeface="Arial"/>
                <a:ea typeface="Microsoft Sans Serif"/>
                <a:cs typeface="Microsoft Sans Serif"/>
              </a:rPr>
              <a:t>“</a:t>
            </a:r>
            <a:r>
              <a:rPr lang="en-GB" b="1" dirty="0">
                <a:latin typeface="Arial"/>
                <a:ea typeface="Microsoft Sans Serif"/>
                <a:cs typeface="Microsoft Sans Serif"/>
              </a:rPr>
              <a:t>Job prospects </a:t>
            </a:r>
            <a:r>
              <a:rPr lang="en-GB" dirty="0">
                <a:latin typeface="Arial"/>
                <a:ea typeface="Microsoft Sans Serif"/>
                <a:cs typeface="Microsoft Sans Serif"/>
              </a:rPr>
              <a:t>for young people. It can help your parents and [you] can save it up for your future.“</a:t>
            </a:r>
          </a:p>
          <a:p>
            <a:pPr marL="0" indent="0" algn="r">
              <a:lnSpc>
                <a:spcPct val="100000"/>
              </a:lnSpc>
              <a:buNone/>
            </a:pPr>
            <a:r>
              <a:rPr lang="en-GB" dirty="0">
                <a:latin typeface="Arial"/>
                <a:ea typeface="Microsoft Sans Serif"/>
                <a:cs typeface="Microsoft Sans Serif"/>
              </a:rPr>
              <a:t>(Primary school student)</a:t>
            </a:r>
            <a:endParaRPr lang="en-US" dirty="0"/>
          </a:p>
        </p:txBody>
      </p:sp>
      <p:sp>
        <p:nvSpPr>
          <p:cNvPr id="24" name="Rounded Rectangular Callout 11">
            <a:extLst>
              <a:ext uri="{FF2B5EF4-FFF2-40B4-BE49-F238E27FC236}">
                <a16:creationId xmlns:a16="http://schemas.microsoft.com/office/drawing/2014/main" id="{224F1271-690B-60B9-93B2-60E588896548}"/>
              </a:ext>
              <a:ext uri="{C183D7F6-B498-43B3-948B-1728B52AA6E4}">
                <adec:decorative xmlns:adec="http://schemas.microsoft.com/office/drawing/2017/decorative" val="1"/>
              </a:ext>
            </a:extLst>
          </p:cNvPr>
          <p:cNvSpPr/>
          <p:nvPr/>
        </p:nvSpPr>
        <p:spPr>
          <a:xfrm>
            <a:off x="5016038" y="4676986"/>
            <a:ext cx="6039905" cy="1055608"/>
          </a:xfrm>
          <a:prstGeom prst="wedgeRoundRectCallout">
            <a:avLst/>
          </a:prstGeom>
          <a:solidFill>
            <a:schemeClr val="bg2"/>
          </a:solidFill>
        </p:spPr>
        <p:txBody>
          <a:bodyPr wrap="square" lIns="91440" tIns="45720" rIns="91440" bIns="45720" anchor="t">
            <a:spAutoFit/>
          </a:bodyPr>
          <a:lstStyle/>
          <a:p>
            <a:endParaRPr lang="en-GB" sz="1400" dirty="0">
              <a:latin typeface="Arial"/>
              <a:ea typeface="Microsoft Sans Serif"/>
              <a:cs typeface="Microsoft Sans Serif"/>
            </a:endParaRPr>
          </a:p>
          <a:p>
            <a:endParaRPr lang="en-GB" sz="1400" dirty="0">
              <a:latin typeface="Arial"/>
              <a:ea typeface="Microsoft Sans Serif"/>
              <a:cs typeface="Microsoft Sans Serif"/>
            </a:endParaRPr>
          </a:p>
          <a:p>
            <a:endParaRPr lang="en-GB" sz="1400" dirty="0">
              <a:latin typeface="Arial"/>
              <a:ea typeface="Microsoft Sans Serif"/>
              <a:cs typeface="Microsoft Sans Serif"/>
            </a:endParaRPr>
          </a:p>
          <a:p>
            <a:endParaRPr lang="en-GB" sz="1400" dirty="0">
              <a:latin typeface="Arial"/>
              <a:ea typeface="Microsoft Sans Serif"/>
              <a:cs typeface="Microsoft Sans Serif"/>
            </a:endParaRPr>
          </a:p>
        </p:txBody>
      </p:sp>
      <p:sp>
        <p:nvSpPr>
          <p:cNvPr id="12" name="Text Placeholder 11">
            <a:extLst>
              <a:ext uri="{FF2B5EF4-FFF2-40B4-BE49-F238E27FC236}">
                <a16:creationId xmlns:a16="http://schemas.microsoft.com/office/drawing/2014/main" id="{8B3CB9A3-5E4C-00D6-E974-23F62C451BB5}"/>
              </a:ext>
            </a:extLst>
          </p:cNvPr>
          <p:cNvSpPr>
            <a:spLocks noGrp="1"/>
          </p:cNvSpPr>
          <p:nvPr>
            <p:ph type="body" sz="quarter" idx="19"/>
          </p:nvPr>
        </p:nvSpPr>
        <p:spPr>
          <a:xfrm>
            <a:off x="5016038" y="4676986"/>
            <a:ext cx="6039905" cy="1055608"/>
          </a:xfrm>
        </p:spPr>
        <p:txBody>
          <a:bodyPr>
            <a:noAutofit/>
          </a:bodyPr>
          <a:lstStyle/>
          <a:p>
            <a:pPr marL="0" indent="0">
              <a:lnSpc>
                <a:spcPct val="100000"/>
              </a:lnSpc>
              <a:buNone/>
            </a:pPr>
            <a:r>
              <a:rPr lang="en-GB" dirty="0">
                <a:latin typeface="Arial"/>
                <a:ea typeface="Microsoft Sans Serif"/>
                <a:cs typeface="Microsoft Sans Serif"/>
              </a:rPr>
              <a:t>"The Council also needs to lead from the front more on employment...Too many council jobs have </a:t>
            </a:r>
            <a:r>
              <a:rPr lang="en-GB" b="1" dirty="0">
                <a:latin typeface="Arial"/>
                <a:ea typeface="Microsoft Sans Serif"/>
                <a:cs typeface="Microsoft Sans Serif"/>
              </a:rPr>
              <a:t>little training, few prospects and wages that are shrinking in real terms</a:t>
            </a:r>
            <a:r>
              <a:rPr lang="en-GB" dirty="0">
                <a:latin typeface="Arial"/>
                <a:ea typeface="Microsoft Sans Serif"/>
                <a:cs typeface="Microsoft Sans Serif"/>
              </a:rPr>
              <a:t>... it's increasingly hard to get by." </a:t>
            </a:r>
          </a:p>
          <a:p>
            <a:pPr marL="0" indent="0" algn="r">
              <a:lnSpc>
                <a:spcPct val="100000"/>
              </a:lnSpc>
              <a:buNone/>
            </a:pPr>
            <a:r>
              <a:rPr lang="en-GB" dirty="0">
                <a:latin typeface="Arial"/>
                <a:ea typeface="Microsoft Sans Serif"/>
                <a:cs typeface="Microsoft Sans Serif"/>
              </a:rPr>
              <a:t>(White, non-binary, 25-44, £60-99K)</a:t>
            </a:r>
            <a:endParaRPr lang="en-US" dirty="0"/>
          </a:p>
        </p:txBody>
      </p:sp>
    </p:spTree>
    <p:extLst>
      <p:ext uri="{BB962C8B-B14F-4D97-AF65-F5344CB8AC3E}">
        <p14:creationId xmlns:p14="http://schemas.microsoft.com/office/powerpoint/2010/main" val="1245448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14FBF-7A6F-0BF3-EA83-185C0F3533EC}"/>
              </a:ext>
            </a:extLst>
          </p:cNvPr>
          <p:cNvSpPr>
            <a:spLocks noGrp="1"/>
          </p:cNvSpPr>
          <p:nvPr>
            <p:ph type="title"/>
          </p:nvPr>
        </p:nvSpPr>
        <p:spPr/>
        <p:txBody>
          <a:bodyPr>
            <a:normAutofit/>
          </a:bodyPr>
          <a:lstStyle/>
          <a:p>
            <a:r>
              <a:rPr lang="en-GB" sz="2400" b="1" dirty="0">
                <a:solidFill>
                  <a:srgbClr val="E51F23"/>
                </a:solidFill>
                <a:latin typeface="Arial"/>
                <a:cs typeface="Arial"/>
              </a:rPr>
              <a:t>Education</a:t>
            </a:r>
            <a:endParaRPr lang="en-US" sz="2400" b="1" dirty="0"/>
          </a:p>
        </p:txBody>
      </p:sp>
      <p:pic>
        <p:nvPicPr>
          <p:cNvPr id="27" name="Picture Placeholder 26">
            <a:extLst>
              <a:ext uri="{FF2B5EF4-FFF2-40B4-BE49-F238E27FC236}">
                <a16:creationId xmlns:a16="http://schemas.microsoft.com/office/drawing/2014/main" id="{D060BC7F-23C2-159A-6BB5-F9045E64AEE5}"/>
              </a:ext>
              <a:ext uri="{C183D7F6-B498-43B3-948B-1728B52AA6E4}">
                <adec:decorative xmlns:adec="http://schemas.microsoft.com/office/drawing/2017/decorative" val="1"/>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128" b="3128"/>
          <a:stretch>
            <a:fillRect/>
          </a:stretch>
        </p:blipFill>
        <p:spPr>
          <a:xfrm>
            <a:off x="11056915" y="448546"/>
            <a:ext cx="777240" cy="728609"/>
          </a:xfrm>
        </p:spPr>
      </p:pic>
      <p:sp>
        <p:nvSpPr>
          <p:cNvPr id="3" name="Text Placeholder 2">
            <a:extLst>
              <a:ext uri="{FF2B5EF4-FFF2-40B4-BE49-F238E27FC236}">
                <a16:creationId xmlns:a16="http://schemas.microsoft.com/office/drawing/2014/main" id="{00D783DD-A91A-4025-2075-3284116921D4}"/>
              </a:ext>
            </a:extLst>
          </p:cNvPr>
          <p:cNvSpPr>
            <a:spLocks noGrp="1"/>
          </p:cNvSpPr>
          <p:nvPr>
            <p:ph type="body" sz="quarter" idx="10"/>
          </p:nvPr>
        </p:nvSpPr>
        <p:spPr>
          <a:xfrm>
            <a:off x="338328" y="914401"/>
            <a:ext cx="10515600" cy="609600"/>
          </a:xfrm>
        </p:spPr>
        <p:txBody>
          <a:bodyPr>
            <a:normAutofit/>
          </a:bodyPr>
          <a:lstStyle/>
          <a:p>
            <a:r>
              <a:rPr lang="en-GB" sz="1600" dirty="0">
                <a:latin typeface="Arial"/>
                <a:cs typeface="Arial"/>
              </a:rPr>
              <a:t>Education was not a prominent theme in the resident survey and group discussions. When it was raised, students and professionals working with them offered insights into the role of schools and ways to support students.</a:t>
            </a:r>
            <a:endParaRPr lang="en-US" sz="1600" dirty="0"/>
          </a:p>
        </p:txBody>
      </p:sp>
      <p:sp>
        <p:nvSpPr>
          <p:cNvPr id="31" name="Rounded Rectangular Callout 11">
            <a:extLst>
              <a:ext uri="{FF2B5EF4-FFF2-40B4-BE49-F238E27FC236}">
                <a16:creationId xmlns:a16="http://schemas.microsoft.com/office/drawing/2014/main" id="{8AC8B979-E881-D9B0-757D-3C928F300EF7}"/>
              </a:ext>
              <a:ext uri="{C183D7F6-B498-43B3-948B-1728B52AA6E4}">
                <adec:decorative xmlns:adec="http://schemas.microsoft.com/office/drawing/2017/decorative" val="1"/>
              </a:ext>
            </a:extLst>
          </p:cNvPr>
          <p:cNvSpPr/>
          <p:nvPr/>
        </p:nvSpPr>
        <p:spPr>
          <a:xfrm>
            <a:off x="359016" y="1639530"/>
            <a:ext cx="2767508" cy="817245"/>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sz="1400" dirty="0">
              <a:latin typeface="Arial"/>
              <a:ea typeface="Calibri"/>
              <a:cs typeface="Calibri"/>
            </a:endParaRPr>
          </a:p>
          <a:p>
            <a:pPr defTabSz="914377">
              <a:defRPr/>
            </a:pPr>
            <a:endParaRPr lang="en-GB" sz="1400" dirty="0">
              <a:latin typeface="Arial"/>
              <a:ea typeface="Calibri"/>
              <a:cs typeface="Calibri"/>
            </a:endParaRPr>
          </a:p>
          <a:p>
            <a:pPr defTabSz="914377">
              <a:defRPr/>
            </a:pPr>
            <a:endParaRPr lang="en-GB" sz="1400" dirty="0">
              <a:latin typeface="Arial"/>
              <a:ea typeface="Calibri"/>
              <a:cs typeface="Calibri"/>
            </a:endParaRPr>
          </a:p>
        </p:txBody>
      </p:sp>
      <p:sp>
        <p:nvSpPr>
          <p:cNvPr id="4" name="Text Placeholder 3">
            <a:extLst>
              <a:ext uri="{FF2B5EF4-FFF2-40B4-BE49-F238E27FC236}">
                <a16:creationId xmlns:a16="http://schemas.microsoft.com/office/drawing/2014/main" id="{3479E0EC-BB30-9A4F-2B6A-AA3049CB9FE0}"/>
              </a:ext>
            </a:extLst>
          </p:cNvPr>
          <p:cNvSpPr>
            <a:spLocks noGrp="1"/>
          </p:cNvSpPr>
          <p:nvPr>
            <p:ph type="body" sz="quarter" idx="11"/>
          </p:nvPr>
        </p:nvSpPr>
        <p:spPr>
          <a:xfrm>
            <a:off x="359016" y="1660339"/>
            <a:ext cx="2767508" cy="609356"/>
          </a:xfrm>
        </p:spPr>
        <p:txBody>
          <a:bodyPr>
            <a:noAutofit/>
          </a:bodyPr>
          <a:lstStyle/>
          <a:p>
            <a:pPr defTabSz="914377">
              <a:defRPr/>
            </a:pPr>
            <a:r>
              <a:rPr lang="en-GB" dirty="0">
                <a:latin typeface="Arial"/>
                <a:cs typeface="Arial"/>
              </a:rPr>
              <a:t>"Make sure teachers </a:t>
            </a:r>
            <a:r>
              <a:rPr lang="en-GB" b="1" dirty="0">
                <a:latin typeface="Arial"/>
                <a:cs typeface="Arial"/>
              </a:rPr>
              <a:t>teach inclusion </a:t>
            </a:r>
            <a:r>
              <a:rPr lang="en-GB" dirty="0">
                <a:latin typeface="Arial"/>
                <a:cs typeface="Arial"/>
              </a:rPr>
              <a:t>and be inclusive.” </a:t>
            </a:r>
          </a:p>
          <a:p>
            <a:pPr algn="r" defTabSz="914377">
              <a:spcBef>
                <a:spcPts val="600"/>
              </a:spcBef>
              <a:defRPr/>
            </a:pPr>
            <a:r>
              <a:rPr lang="en-GB" dirty="0">
                <a:latin typeface="Arial"/>
                <a:ea typeface="Calibri"/>
                <a:cs typeface="Calibri"/>
              </a:rPr>
              <a:t>(Primary school student)</a:t>
            </a:r>
            <a:endParaRPr lang="en-US" dirty="0"/>
          </a:p>
        </p:txBody>
      </p:sp>
      <p:sp>
        <p:nvSpPr>
          <p:cNvPr id="30" name="Rounded Rectangular Callout 11">
            <a:extLst>
              <a:ext uri="{FF2B5EF4-FFF2-40B4-BE49-F238E27FC236}">
                <a16:creationId xmlns:a16="http://schemas.microsoft.com/office/drawing/2014/main" id="{E9D882EF-61E0-45ED-3993-F2D93C2ABE9B}"/>
              </a:ext>
              <a:ext uri="{C183D7F6-B498-43B3-948B-1728B52AA6E4}">
                <adec:decorative xmlns:adec="http://schemas.microsoft.com/office/drawing/2017/decorative" val="1"/>
              </a:ext>
            </a:extLst>
          </p:cNvPr>
          <p:cNvSpPr/>
          <p:nvPr/>
        </p:nvSpPr>
        <p:spPr>
          <a:xfrm>
            <a:off x="4048605" y="1522317"/>
            <a:ext cx="3084504" cy="817245"/>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p:txBody>
      </p:sp>
      <p:sp>
        <p:nvSpPr>
          <p:cNvPr id="5" name="Text Placeholder 4">
            <a:extLst>
              <a:ext uri="{FF2B5EF4-FFF2-40B4-BE49-F238E27FC236}">
                <a16:creationId xmlns:a16="http://schemas.microsoft.com/office/drawing/2014/main" id="{CDA5F66F-3AD5-515C-DC00-E143C77EC034}"/>
              </a:ext>
            </a:extLst>
          </p:cNvPr>
          <p:cNvSpPr>
            <a:spLocks noGrp="1"/>
          </p:cNvSpPr>
          <p:nvPr>
            <p:ph type="body" sz="quarter" idx="13"/>
          </p:nvPr>
        </p:nvSpPr>
        <p:spPr>
          <a:xfrm>
            <a:off x="4068925" y="1508086"/>
            <a:ext cx="3008412" cy="817244"/>
          </a:xfrm>
        </p:spPr>
        <p:txBody>
          <a:bodyPr>
            <a:noAutofit/>
          </a:bodyPr>
          <a:lstStyle/>
          <a:p>
            <a:pPr marL="0" indent="0" defTabSz="914377">
              <a:lnSpc>
                <a:spcPct val="100000"/>
              </a:lnSpc>
              <a:buNone/>
              <a:defRPr/>
            </a:pPr>
            <a:r>
              <a:rPr lang="en-GB" dirty="0">
                <a:latin typeface="Arial"/>
                <a:ea typeface="+mn-lt"/>
                <a:cs typeface="+mn-lt"/>
              </a:rPr>
              <a:t>“</a:t>
            </a:r>
            <a:r>
              <a:rPr lang="en-GB" b="1" dirty="0">
                <a:latin typeface="Arial"/>
                <a:ea typeface="+mn-lt"/>
                <a:cs typeface="+mn-lt"/>
              </a:rPr>
              <a:t>Teach the school </a:t>
            </a:r>
            <a:r>
              <a:rPr lang="en-GB" dirty="0">
                <a:latin typeface="Arial"/>
                <a:ea typeface="+mn-lt"/>
                <a:cs typeface="+mn-lt"/>
              </a:rPr>
              <a:t>how to properly deal with mental health problems.”</a:t>
            </a:r>
          </a:p>
          <a:p>
            <a:pPr marL="0" indent="0" algn="r" defTabSz="914377">
              <a:lnSpc>
                <a:spcPct val="100000"/>
              </a:lnSpc>
              <a:buNone/>
              <a:defRPr/>
            </a:pPr>
            <a:r>
              <a:rPr lang="en-GB" dirty="0">
                <a:latin typeface="Arial"/>
                <a:ea typeface="+mn-lt"/>
                <a:cs typeface="+mn-lt"/>
              </a:rPr>
              <a:t>(Secondary school student)</a:t>
            </a:r>
            <a:endParaRPr lang="en-US" dirty="0"/>
          </a:p>
        </p:txBody>
      </p:sp>
      <p:sp>
        <p:nvSpPr>
          <p:cNvPr id="33" name="Rounded Rectangular Callout 11">
            <a:extLst>
              <a:ext uri="{FF2B5EF4-FFF2-40B4-BE49-F238E27FC236}">
                <a16:creationId xmlns:a16="http://schemas.microsoft.com/office/drawing/2014/main" id="{A0A49118-8763-0F94-E88A-5C15E6039486}"/>
              </a:ext>
              <a:ext uri="{C183D7F6-B498-43B3-948B-1728B52AA6E4}">
                <adec:decorative xmlns:adec="http://schemas.microsoft.com/office/drawing/2017/decorative" val="1"/>
              </a:ext>
            </a:extLst>
          </p:cNvPr>
          <p:cNvSpPr/>
          <p:nvPr/>
        </p:nvSpPr>
        <p:spPr>
          <a:xfrm>
            <a:off x="7889258" y="1478162"/>
            <a:ext cx="3779838" cy="1225868"/>
          </a:xfrm>
          <a:prstGeom prst="wedgeRoundRectCallout">
            <a:avLst/>
          </a:prstGeom>
          <a:solidFill>
            <a:schemeClr val="bg2"/>
          </a:solidFill>
        </p:spPr>
        <p:txBody>
          <a:bodyPr wrap="square" lIns="91440" tIns="45720" rIns="91440" bIns="45720" anchor="t">
            <a:spAutoFit/>
          </a:bodyPr>
          <a:lstStyle/>
          <a:p>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100" dirty="0">
              <a:latin typeface="Calibri" panose="020F0502020204030204" pitchFamily="34" charset="0"/>
              <a:ea typeface="Calibri" panose="020F0502020204030204" pitchFamily="34" charset="0"/>
              <a:cs typeface="Times New Roman" panose="02020603050405020304" pitchFamily="18" charset="0"/>
            </a:endParaRPr>
          </a:p>
          <a:p>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100" dirty="0">
              <a:latin typeface="Calibri" panose="020F0502020204030204" pitchFamily="34" charset="0"/>
              <a:ea typeface="Calibri" panose="020F0502020204030204" pitchFamily="34" charset="0"/>
              <a:cs typeface="Times New Roman" panose="02020603050405020304" pitchFamily="18" charset="0"/>
            </a:endParaRPr>
          </a:p>
          <a:p>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5">
            <a:extLst>
              <a:ext uri="{FF2B5EF4-FFF2-40B4-BE49-F238E27FC236}">
                <a16:creationId xmlns:a16="http://schemas.microsoft.com/office/drawing/2014/main" id="{4D6EF5C9-587B-A94F-5F64-C7379690A05A}"/>
              </a:ext>
            </a:extLst>
          </p:cNvPr>
          <p:cNvSpPr>
            <a:spLocks noGrp="1"/>
          </p:cNvSpPr>
          <p:nvPr>
            <p:ph type="body" sz="quarter" idx="14"/>
          </p:nvPr>
        </p:nvSpPr>
        <p:spPr>
          <a:xfrm>
            <a:off x="7947741" y="1451197"/>
            <a:ext cx="3662336" cy="1152294"/>
          </a:xfrm>
        </p:spPr>
        <p:txBody>
          <a:bodyPr>
            <a:noAutofit/>
          </a:bodyPr>
          <a:lstStyle/>
          <a:p>
            <a:pPr marL="0" indent="0">
              <a:lnSpc>
                <a:spcPct val="100000"/>
              </a:lnSpc>
              <a:buNone/>
            </a:pPr>
            <a:r>
              <a:rPr lang="en-US" kern="1200" dirty="0">
                <a:solidFill>
                  <a:srgbClr val="000000"/>
                </a:solidFill>
                <a:effectLst/>
                <a:ea typeface="Calibri" panose="020F0502020204030204" pitchFamily="34" charset="0"/>
              </a:rPr>
              <a:t>"</a:t>
            </a:r>
            <a:r>
              <a:rPr lang="en-US" b="1" kern="1200" dirty="0">
                <a:solidFill>
                  <a:srgbClr val="000000"/>
                </a:solidFill>
                <a:effectLst/>
                <a:ea typeface="Calibri" panose="020F0502020204030204" pitchFamily="34" charset="0"/>
              </a:rPr>
              <a:t>Expose students to more</a:t>
            </a:r>
            <a:r>
              <a:rPr lang="en-US" kern="1200" dirty="0">
                <a:solidFill>
                  <a:srgbClr val="000000"/>
                </a:solidFill>
                <a:effectLst/>
                <a:ea typeface="Calibri" panose="020F0502020204030204" pitchFamily="34" charset="0"/>
              </a:rPr>
              <a:t>, more culture, more extra-curricular experiences, expose them to different kind of people and </a:t>
            </a:r>
            <a:r>
              <a:rPr lang="en-US" b="1" kern="1200" dirty="0">
                <a:solidFill>
                  <a:srgbClr val="000000"/>
                </a:solidFill>
                <a:effectLst/>
                <a:ea typeface="Calibri" panose="020F0502020204030204" pitchFamily="34" charset="0"/>
              </a:rPr>
              <a:t>different routes for the future.</a:t>
            </a:r>
            <a:r>
              <a:rPr lang="en-US" kern="1200" dirty="0">
                <a:solidFill>
                  <a:srgbClr val="000000"/>
                </a:solidFill>
                <a:effectLst/>
                <a:ea typeface="Calibri" panose="020F0502020204030204" pitchFamily="34" charset="0"/>
              </a:rPr>
              <a:t>"</a:t>
            </a:r>
            <a:endParaRPr lang="en-GB" dirty="0">
              <a:effectLst/>
              <a:ea typeface="Calibri" panose="020F0502020204030204" pitchFamily="34" charset="0"/>
            </a:endParaRPr>
          </a:p>
          <a:p>
            <a:pPr marL="0" indent="0" algn="r">
              <a:lnSpc>
                <a:spcPct val="100000"/>
              </a:lnSpc>
              <a:buNone/>
            </a:pPr>
            <a:r>
              <a:rPr lang="en-GB" kern="1200" dirty="0">
                <a:solidFill>
                  <a:srgbClr val="000000"/>
                </a:solidFill>
                <a:effectLst/>
                <a:ea typeface="Calibri" panose="020F0502020204030204" pitchFamily="34" charset="0"/>
              </a:rPr>
              <a:t>(Secondary school staff member)</a:t>
            </a:r>
            <a:endParaRPr lang="en-US" dirty="0"/>
          </a:p>
        </p:txBody>
      </p:sp>
      <p:sp>
        <p:nvSpPr>
          <p:cNvPr id="28" name="Rounded Rectangular Callout 11">
            <a:extLst>
              <a:ext uri="{FF2B5EF4-FFF2-40B4-BE49-F238E27FC236}">
                <a16:creationId xmlns:a16="http://schemas.microsoft.com/office/drawing/2014/main" id="{D2680BD6-BE5E-B78D-B20B-383B86960982}"/>
              </a:ext>
              <a:ext uri="{C183D7F6-B498-43B3-948B-1728B52AA6E4}">
                <adec:decorative xmlns:adec="http://schemas.microsoft.com/office/drawing/2017/decorative" val="1"/>
              </a:ext>
            </a:extLst>
          </p:cNvPr>
          <p:cNvSpPr/>
          <p:nvPr/>
        </p:nvSpPr>
        <p:spPr>
          <a:xfrm>
            <a:off x="1537898" y="2674611"/>
            <a:ext cx="4880299" cy="1055608"/>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sz="1400" dirty="0">
              <a:latin typeface="Arial"/>
              <a:ea typeface="Calibri"/>
              <a:cs typeface="Calibri"/>
            </a:endParaRPr>
          </a:p>
          <a:p>
            <a:pPr defTabSz="914377">
              <a:defRPr/>
            </a:pPr>
            <a:endParaRPr lang="en-GB" sz="1400" dirty="0">
              <a:latin typeface="Arial"/>
              <a:ea typeface="Calibri"/>
              <a:cs typeface="Calibri"/>
            </a:endParaRPr>
          </a:p>
          <a:p>
            <a:pPr defTabSz="914377">
              <a:defRPr/>
            </a:pPr>
            <a:endParaRPr lang="en-GB" sz="1400" dirty="0">
              <a:latin typeface="Arial"/>
              <a:ea typeface="Calibri"/>
              <a:cs typeface="Calibri"/>
            </a:endParaRPr>
          </a:p>
          <a:p>
            <a:pPr defTabSz="914377">
              <a:defRPr/>
            </a:pPr>
            <a:endParaRPr lang="en-GB" sz="1400" dirty="0">
              <a:latin typeface="Arial"/>
              <a:ea typeface="Calibri"/>
              <a:cs typeface="Calibri"/>
            </a:endParaRPr>
          </a:p>
        </p:txBody>
      </p:sp>
      <p:sp>
        <p:nvSpPr>
          <p:cNvPr id="7" name="Text Placeholder 6">
            <a:extLst>
              <a:ext uri="{FF2B5EF4-FFF2-40B4-BE49-F238E27FC236}">
                <a16:creationId xmlns:a16="http://schemas.microsoft.com/office/drawing/2014/main" id="{2CCCF307-4CC6-0FEE-B2FC-F1F93985EC38}"/>
              </a:ext>
            </a:extLst>
          </p:cNvPr>
          <p:cNvSpPr>
            <a:spLocks noGrp="1"/>
          </p:cNvSpPr>
          <p:nvPr>
            <p:ph type="body" sz="quarter" idx="15"/>
          </p:nvPr>
        </p:nvSpPr>
        <p:spPr>
          <a:xfrm>
            <a:off x="1537897" y="2677954"/>
            <a:ext cx="4880299" cy="885338"/>
          </a:xfrm>
        </p:spPr>
        <p:txBody>
          <a:bodyPr>
            <a:noAutofit/>
          </a:bodyPr>
          <a:lstStyle/>
          <a:p>
            <a:pPr marL="0" indent="0" defTabSz="914377">
              <a:lnSpc>
                <a:spcPct val="100000"/>
              </a:lnSpc>
              <a:buNone/>
              <a:defRPr/>
            </a:pPr>
            <a:r>
              <a:rPr lang="en-GB" dirty="0">
                <a:latin typeface="Arial"/>
                <a:cs typeface="Arial"/>
              </a:rPr>
              <a:t>“There is inequality of attitudes towards pupils from </a:t>
            </a:r>
            <a:r>
              <a:rPr lang="en-GB" b="1" dirty="0">
                <a:latin typeface="Arial"/>
                <a:cs typeface="Arial"/>
              </a:rPr>
              <a:t>state school and pupils from private schools </a:t>
            </a:r>
            <a:r>
              <a:rPr lang="en-GB" dirty="0">
                <a:latin typeface="Arial"/>
                <a:cs typeface="Arial"/>
              </a:rPr>
              <a:t>such as prejudice regarding appearance and smell.”</a:t>
            </a:r>
          </a:p>
          <a:p>
            <a:pPr marL="0" indent="0" algn="r" defTabSz="914377">
              <a:lnSpc>
                <a:spcPct val="100000"/>
              </a:lnSpc>
              <a:buNone/>
              <a:defRPr/>
            </a:pPr>
            <a:r>
              <a:rPr lang="en-GB" dirty="0">
                <a:latin typeface="Arial"/>
                <a:ea typeface="Calibri"/>
                <a:cs typeface="Calibri"/>
              </a:rPr>
              <a:t>(Independent school student)</a:t>
            </a:r>
            <a:endParaRPr lang="en-US" dirty="0"/>
          </a:p>
        </p:txBody>
      </p:sp>
      <p:sp>
        <p:nvSpPr>
          <p:cNvPr id="29" name="Rounded Rectangular Callout 11">
            <a:extLst>
              <a:ext uri="{FF2B5EF4-FFF2-40B4-BE49-F238E27FC236}">
                <a16:creationId xmlns:a16="http://schemas.microsoft.com/office/drawing/2014/main" id="{5AF553B6-AA79-67CD-5818-1C310F2779D8}"/>
              </a:ext>
              <a:ext uri="{C183D7F6-B498-43B3-948B-1728B52AA6E4}">
                <adec:decorative xmlns:adec="http://schemas.microsoft.com/office/drawing/2017/decorative" val="1"/>
              </a:ext>
            </a:extLst>
          </p:cNvPr>
          <p:cNvSpPr/>
          <p:nvPr/>
        </p:nvSpPr>
        <p:spPr>
          <a:xfrm>
            <a:off x="236671" y="3943707"/>
            <a:ext cx="3863476" cy="1770698"/>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914377">
              <a:defRPr/>
            </a:pPr>
            <a:endParaRPr lang="en-GB" sz="1400" dirty="0">
              <a:latin typeface="Arial"/>
              <a:cs typeface="Arial"/>
            </a:endParaRPr>
          </a:p>
          <a:p>
            <a:pPr lvl="0" defTabSz="914377">
              <a:defRPr/>
            </a:pPr>
            <a:endParaRPr lang="en-GB" sz="1400" dirty="0">
              <a:latin typeface="Arial"/>
              <a:cs typeface="Arial"/>
            </a:endParaRPr>
          </a:p>
          <a:p>
            <a:pPr lvl="0" defTabSz="914377">
              <a:defRPr/>
            </a:pPr>
            <a:endParaRPr lang="en-GB" sz="1400" dirty="0">
              <a:latin typeface="Arial"/>
              <a:cs typeface="Arial"/>
            </a:endParaRPr>
          </a:p>
          <a:p>
            <a:pPr lvl="0" defTabSz="914377">
              <a:defRPr/>
            </a:pPr>
            <a:endParaRPr lang="en-GB" sz="1400" dirty="0">
              <a:latin typeface="Arial"/>
              <a:cs typeface="Arial"/>
            </a:endParaRPr>
          </a:p>
          <a:p>
            <a:pPr lvl="0" defTabSz="914377">
              <a:defRPr/>
            </a:pPr>
            <a:endParaRPr lang="en-GB" sz="1400" dirty="0">
              <a:latin typeface="Arial"/>
              <a:cs typeface="Arial"/>
            </a:endParaRPr>
          </a:p>
          <a:p>
            <a:pPr lvl="0" defTabSz="914377">
              <a:defRPr/>
            </a:pPr>
            <a:endParaRPr lang="en-GB" sz="1400" dirty="0">
              <a:latin typeface="Arial"/>
              <a:cs typeface="Arial"/>
            </a:endParaRPr>
          </a:p>
          <a:p>
            <a:pPr lvl="0" defTabSz="914377">
              <a:defRPr/>
            </a:pPr>
            <a:endParaRPr lang="en-GB" sz="1400" dirty="0">
              <a:latin typeface="Arial"/>
              <a:cs typeface="Arial"/>
            </a:endParaRPr>
          </a:p>
        </p:txBody>
      </p:sp>
      <p:sp>
        <p:nvSpPr>
          <p:cNvPr id="9" name="Text Placeholder 8">
            <a:extLst>
              <a:ext uri="{FF2B5EF4-FFF2-40B4-BE49-F238E27FC236}">
                <a16:creationId xmlns:a16="http://schemas.microsoft.com/office/drawing/2014/main" id="{48CF31F8-6322-9BB2-BB08-68BD57FD35FB}"/>
              </a:ext>
            </a:extLst>
          </p:cNvPr>
          <p:cNvSpPr>
            <a:spLocks noGrp="1"/>
          </p:cNvSpPr>
          <p:nvPr>
            <p:ph type="body" sz="quarter" idx="17"/>
          </p:nvPr>
        </p:nvSpPr>
        <p:spPr>
          <a:xfrm>
            <a:off x="267769" y="4002722"/>
            <a:ext cx="3710277" cy="1547985"/>
          </a:xfrm>
        </p:spPr>
        <p:txBody>
          <a:bodyPr>
            <a:noAutofit/>
          </a:bodyPr>
          <a:lstStyle/>
          <a:p>
            <a:pPr marL="0" lvl="0" indent="0" defTabSz="914377">
              <a:lnSpc>
                <a:spcPct val="100000"/>
              </a:lnSpc>
              <a:buNone/>
              <a:defRPr/>
            </a:pPr>
            <a:r>
              <a:rPr lang="en-GB" dirty="0">
                <a:latin typeface="Arial"/>
                <a:cs typeface="Arial"/>
              </a:rPr>
              <a:t>“[Provide] support for pupils in the transitions between phases in school (e.g., secondary to further education) …[There should be] better support and guidance for those not looking to go to university. </a:t>
            </a:r>
            <a:r>
              <a:rPr lang="en-GB" b="1" dirty="0">
                <a:latin typeface="Arial"/>
                <a:cs typeface="Arial"/>
              </a:rPr>
              <a:t>We are often taught that failure is a bad thing</a:t>
            </a:r>
            <a:r>
              <a:rPr lang="en-GB" dirty="0">
                <a:latin typeface="Arial"/>
                <a:cs typeface="Arial"/>
              </a:rPr>
              <a:t>.”</a:t>
            </a:r>
          </a:p>
          <a:p>
            <a:pPr marL="0" lvl="0" indent="0" algn="r" defTabSz="914377">
              <a:lnSpc>
                <a:spcPct val="100000"/>
              </a:lnSpc>
              <a:buNone/>
              <a:defRPr/>
            </a:pPr>
            <a:r>
              <a:rPr lang="en-GB" dirty="0">
                <a:latin typeface="Arial"/>
                <a:cs typeface="Arial"/>
              </a:rPr>
              <a:t>(Sixth form student discussion)</a:t>
            </a:r>
            <a:endParaRPr lang="en-US" dirty="0"/>
          </a:p>
        </p:txBody>
      </p:sp>
      <p:sp>
        <p:nvSpPr>
          <p:cNvPr id="34" name="Rounded Rectangular Callout 11">
            <a:extLst>
              <a:ext uri="{FF2B5EF4-FFF2-40B4-BE49-F238E27FC236}">
                <a16:creationId xmlns:a16="http://schemas.microsoft.com/office/drawing/2014/main" id="{F6E41B87-1EC5-DD76-8D17-32F5EE27E95C}"/>
              </a:ext>
              <a:ext uri="{C183D7F6-B498-43B3-948B-1728B52AA6E4}">
                <adec:decorative xmlns:adec="http://schemas.microsoft.com/office/drawing/2017/decorative" val="1"/>
              </a:ext>
            </a:extLst>
          </p:cNvPr>
          <p:cNvSpPr/>
          <p:nvPr/>
        </p:nvSpPr>
        <p:spPr>
          <a:xfrm>
            <a:off x="4468304" y="4439813"/>
            <a:ext cx="2269303" cy="1225868"/>
          </a:xfrm>
          <a:prstGeom prst="wedgeRoundRectCallout">
            <a:avLst/>
          </a:prstGeom>
          <a:solidFill>
            <a:schemeClr val="bg2"/>
          </a:solidFill>
        </p:spPr>
        <p:txBody>
          <a:bodyPr wrap="square" lIns="91440" tIns="45720" rIns="91440" bIns="45720" anchor="t">
            <a:spAutoFit/>
          </a:bodyPr>
          <a:lstStyle/>
          <a:p>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100" dirty="0">
              <a:latin typeface="Calibri" panose="020F0502020204030204" pitchFamily="34" charset="0"/>
              <a:ea typeface="Calibri" panose="020F0502020204030204" pitchFamily="34" charset="0"/>
              <a:cs typeface="Times New Roman" panose="02020603050405020304" pitchFamily="18" charset="0"/>
            </a:endParaRPr>
          </a:p>
          <a:p>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100" dirty="0">
              <a:latin typeface="Calibri" panose="020F0502020204030204" pitchFamily="34" charset="0"/>
              <a:ea typeface="Calibri" panose="020F0502020204030204" pitchFamily="34" charset="0"/>
              <a:cs typeface="Times New Roman" panose="02020603050405020304" pitchFamily="18" charset="0"/>
            </a:endParaRPr>
          </a:p>
          <a:p>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Placeholder 7">
            <a:extLst>
              <a:ext uri="{FF2B5EF4-FFF2-40B4-BE49-F238E27FC236}">
                <a16:creationId xmlns:a16="http://schemas.microsoft.com/office/drawing/2014/main" id="{69F089D5-B773-03E7-FB47-9E0F219A9ECE}"/>
              </a:ext>
            </a:extLst>
          </p:cNvPr>
          <p:cNvSpPr>
            <a:spLocks noGrp="1"/>
          </p:cNvSpPr>
          <p:nvPr>
            <p:ph type="body" sz="quarter" idx="16"/>
          </p:nvPr>
        </p:nvSpPr>
        <p:spPr>
          <a:xfrm>
            <a:off x="4468304" y="4438620"/>
            <a:ext cx="2269302" cy="1055608"/>
          </a:xfrm>
        </p:spPr>
        <p:txBody>
          <a:bodyPr>
            <a:noAutofit/>
          </a:bodyPr>
          <a:lstStyle/>
          <a:p>
            <a:pPr marL="0" indent="0">
              <a:lnSpc>
                <a:spcPct val="100000"/>
              </a:lnSpc>
              <a:buNone/>
            </a:pPr>
            <a:r>
              <a:rPr lang="en-US" kern="1200" dirty="0">
                <a:solidFill>
                  <a:srgbClr val="000000"/>
                </a:solidFill>
                <a:effectLst/>
                <a:ea typeface="Calibri" panose="020F0502020204030204" pitchFamily="34" charset="0"/>
              </a:rPr>
              <a:t>“It is important to continue the </a:t>
            </a:r>
            <a:r>
              <a:rPr lang="en-US" b="1" kern="1200" dirty="0">
                <a:solidFill>
                  <a:srgbClr val="000000"/>
                </a:solidFill>
                <a:effectLst/>
                <a:ea typeface="Calibri" panose="020F0502020204030204" pitchFamily="34" charset="0"/>
              </a:rPr>
              <a:t>investment in prevention </a:t>
            </a:r>
            <a:r>
              <a:rPr lang="en-US" kern="1200" dirty="0">
                <a:solidFill>
                  <a:srgbClr val="000000"/>
                </a:solidFill>
                <a:effectLst/>
                <a:ea typeface="Calibri" panose="020F0502020204030204" pitchFamily="34" charset="0"/>
              </a:rPr>
              <a:t>and in the early years of life"</a:t>
            </a:r>
            <a:endParaRPr lang="en-GB" dirty="0">
              <a:effectLst/>
              <a:ea typeface="Calibri" panose="020F0502020204030204" pitchFamily="34" charset="0"/>
            </a:endParaRPr>
          </a:p>
          <a:p>
            <a:pPr marL="0" indent="0" algn="r">
              <a:lnSpc>
                <a:spcPct val="100000"/>
              </a:lnSpc>
              <a:spcBef>
                <a:spcPts val="600"/>
              </a:spcBef>
              <a:buNone/>
            </a:pPr>
            <a:r>
              <a:rPr lang="en-GB" kern="1200" dirty="0">
                <a:solidFill>
                  <a:srgbClr val="000000"/>
                </a:solidFill>
                <a:effectLst/>
                <a:ea typeface="Calibri" panose="020F0502020204030204" pitchFamily="34" charset="0"/>
              </a:rPr>
              <a:t>(Early Help practitioner)</a:t>
            </a:r>
            <a:endParaRPr lang="en-US" dirty="0"/>
          </a:p>
        </p:txBody>
      </p:sp>
      <p:sp>
        <p:nvSpPr>
          <p:cNvPr id="32" name="Rounded Rectangular Callout 11">
            <a:extLst>
              <a:ext uri="{FF2B5EF4-FFF2-40B4-BE49-F238E27FC236}">
                <a16:creationId xmlns:a16="http://schemas.microsoft.com/office/drawing/2014/main" id="{6AF0F6F1-C358-1A3F-49F9-6BAB0C90DA35}"/>
              </a:ext>
              <a:ext uri="{C183D7F6-B498-43B3-948B-1728B52AA6E4}">
                <adec:decorative xmlns:adec="http://schemas.microsoft.com/office/drawing/2017/decorative" val="1"/>
              </a:ext>
            </a:extLst>
          </p:cNvPr>
          <p:cNvSpPr/>
          <p:nvPr/>
        </p:nvSpPr>
        <p:spPr>
          <a:xfrm>
            <a:off x="7057017" y="3174285"/>
            <a:ext cx="4748332" cy="2247424"/>
          </a:xfrm>
          <a:prstGeom prst="wedgeRoundRectCallout">
            <a:avLst/>
          </a:prstGeom>
          <a:solidFill>
            <a:schemeClr val="bg2"/>
          </a:solidFill>
        </p:spPr>
        <p:txBody>
          <a:bodyPr wrap="square" lIns="91440" tIns="45720" rIns="91440" bIns="45720" anchor="t">
            <a:spAutoFit/>
          </a:bodyPr>
          <a:lstStyle/>
          <a:p>
            <a:pPr defTabSz="914377">
              <a:defRPr/>
            </a:pPr>
            <a:endParaRPr lang="en-US" sz="1400" dirty="0">
              <a:latin typeface="Arial"/>
              <a:ea typeface="+mn-lt"/>
              <a:cs typeface="Arial"/>
            </a:endParaRPr>
          </a:p>
          <a:p>
            <a:pPr defTabSz="914377">
              <a:defRPr/>
            </a:pPr>
            <a:endParaRPr lang="en-US" sz="1400" dirty="0">
              <a:latin typeface="Arial"/>
              <a:ea typeface="+mn-lt"/>
              <a:cs typeface="Arial"/>
            </a:endParaRPr>
          </a:p>
          <a:p>
            <a:pPr defTabSz="914377">
              <a:defRPr/>
            </a:pPr>
            <a:endParaRPr lang="en-US" sz="1400" dirty="0">
              <a:latin typeface="Arial"/>
              <a:ea typeface="+mn-lt"/>
              <a:cs typeface="Arial"/>
            </a:endParaRPr>
          </a:p>
          <a:p>
            <a:pPr defTabSz="914377">
              <a:defRPr/>
            </a:pPr>
            <a:endParaRPr lang="en-US" sz="1400" dirty="0">
              <a:latin typeface="Arial"/>
              <a:ea typeface="+mn-lt"/>
              <a:cs typeface="Arial"/>
            </a:endParaRPr>
          </a:p>
          <a:p>
            <a:pPr defTabSz="914377">
              <a:defRPr/>
            </a:pPr>
            <a:endParaRPr lang="en-US" sz="1400" dirty="0">
              <a:latin typeface="Arial"/>
              <a:ea typeface="+mn-lt"/>
              <a:cs typeface="Arial"/>
            </a:endParaRPr>
          </a:p>
          <a:p>
            <a:pPr defTabSz="914377">
              <a:defRPr/>
            </a:pPr>
            <a:endParaRPr lang="en-US" sz="1400" dirty="0">
              <a:latin typeface="Arial"/>
              <a:ea typeface="+mn-lt"/>
              <a:cs typeface="Arial"/>
            </a:endParaRPr>
          </a:p>
          <a:p>
            <a:pPr defTabSz="914377">
              <a:defRPr/>
            </a:pPr>
            <a:endParaRPr lang="en-US" sz="1400" dirty="0">
              <a:latin typeface="Arial"/>
              <a:ea typeface="+mn-lt"/>
              <a:cs typeface="Arial"/>
            </a:endParaRPr>
          </a:p>
          <a:p>
            <a:pPr defTabSz="914377">
              <a:defRPr/>
            </a:pPr>
            <a:endParaRPr lang="en-US" sz="1400" dirty="0">
              <a:latin typeface="Arial"/>
              <a:ea typeface="+mn-lt"/>
              <a:cs typeface="Arial"/>
            </a:endParaRPr>
          </a:p>
          <a:p>
            <a:pPr defTabSz="914377">
              <a:defRPr/>
            </a:pPr>
            <a:endParaRPr lang="en-US" sz="1400" dirty="0">
              <a:latin typeface="Arial"/>
              <a:ea typeface="+mn-lt"/>
              <a:cs typeface="Arial"/>
            </a:endParaRPr>
          </a:p>
        </p:txBody>
      </p:sp>
      <p:sp>
        <p:nvSpPr>
          <p:cNvPr id="10" name="Text Placeholder 9">
            <a:extLst>
              <a:ext uri="{FF2B5EF4-FFF2-40B4-BE49-F238E27FC236}">
                <a16:creationId xmlns:a16="http://schemas.microsoft.com/office/drawing/2014/main" id="{1B4B29C6-0DE0-9346-94C9-C84BADF2CEE4}"/>
              </a:ext>
            </a:extLst>
          </p:cNvPr>
          <p:cNvSpPr>
            <a:spLocks noGrp="1"/>
          </p:cNvSpPr>
          <p:nvPr>
            <p:ph type="body" sz="quarter" idx="18"/>
          </p:nvPr>
        </p:nvSpPr>
        <p:spPr>
          <a:xfrm>
            <a:off x="7190331" y="3267791"/>
            <a:ext cx="4515668" cy="1923200"/>
          </a:xfrm>
        </p:spPr>
        <p:txBody>
          <a:bodyPr>
            <a:noAutofit/>
          </a:bodyPr>
          <a:lstStyle/>
          <a:p>
            <a:pPr marL="0" indent="0">
              <a:lnSpc>
                <a:spcPct val="100000"/>
              </a:lnSpc>
              <a:buNone/>
            </a:pPr>
            <a:r>
              <a:rPr lang="en-GB" dirty="0"/>
              <a:t>"There is inequality in almost </a:t>
            </a:r>
            <a:r>
              <a:rPr lang="en-GB" b="1" dirty="0"/>
              <a:t>every aspect of many young people's lives</a:t>
            </a:r>
            <a:r>
              <a:rPr lang="en-GB" dirty="0"/>
              <a:t> - housing, social activities, opportunities, education, aspirations, parenting, racial inequality, class inequality etc. It leads to </a:t>
            </a:r>
            <a:r>
              <a:rPr lang="en-GB" b="1" dirty="0"/>
              <a:t>poverty of aspiration </a:t>
            </a:r>
            <a:r>
              <a:rPr lang="en-GB" dirty="0"/>
              <a:t>and a sense that there is no point in doing well at school or partaking in society. It also leads to a deep </a:t>
            </a:r>
            <a:r>
              <a:rPr lang="en-GB" b="1" dirty="0"/>
              <a:t>distrust of authority </a:t>
            </a:r>
            <a:r>
              <a:rPr lang="en-GB" dirty="0"/>
              <a:t>and a feeling that, no matter what they do, society will not treat them fairly.” (Secondary school staff member)</a:t>
            </a:r>
            <a:endParaRPr lang="en-US" dirty="0"/>
          </a:p>
        </p:txBody>
      </p:sp>
    </p:spTree>
    <p:extLst>
      <p:ext uri="{BB962C8B-B14F-4D97-AF65-F5344CB8AC3E}">
        <p14:creationId xmlns:p14="http://schemas.microsoft.com/office/powerpoint/2010/main" val="3623227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F5459-94C9-F29B-30A2-DAEF056E00AC}"/>
              </a:ext>
            </a:extLst>
          </p:cNvPr>
          <p:cNvSpPr>
            <a:spLocks noGrp="1"/>
          </p:cNvSpPr>
          <p:nvPr>
            <p:ph type="title"/>
          </p:nvPr>
        </p:nvSpPr>
        <p:spPr/>
        <p:txBody>
          <a:bodyPr>
            <a:normAutofit/>
          </a:bodyPr>
          <a:lstStyle/>
          <a:p>
            <a:r>
              <a:rPr lang="en-GB" sz="2400" b="1" dirty="0">
                <a:solidFill>
                  <a:srgbClr val="E51F23"/>
                </a:solidFill>
                <a:latin typeface="Arial"/>
                <a:cs typeface="Arial"/>
              </a:rPr>
              <a:t>Resident-council interactions: Desire to be heard</a:t>
            </a:r>
            <a:endParaRPr lang="en-US" sz="2400" b="1" dirty="0"/>
          </a:p>
        </p:txBody>
      </p:sp>
      <p:pic>
        <p:nvPicPr>
          <p:cNvPr id="23" name="Picture Placeholder 22">
            <a:extLst>
              <a:ext uri="{FF2B5EF4-FFF2-40B4-BE49-F238E27FC236}">
                <a16:creationId xmlns:a16="http://schemas.microsoft.com/office/drawing/2014/main" id="{E076C2F3-F347-CAFC-A886-4CE2C58D4C3B}"/>
              </a:ext>
              <a:ext uri="{C183D7F6-B498-43B3-948B-1728B52AA6E4}">
                <adec:decorative xmlns:adec="http://schemas.microsoft.com/office/drawing/2017/decorative" val="1"/>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0632" b="10632"/>
          <a:stretch>
            <a:fillRect/>
          </a:stretch>
        </p:blipFill>
        <p:spPr>
          <a:xfrm>
            <a:off x="11040020" y="366195"/>
            <a:ext cx="795528" cy="607671"/>
          </a:xfrm>
        </p:spPr>
      </p:pic>
      <p:sp>
        <p:nvSpPr>
          <p:cNvPr id="3" name="Text Placeholder 2">
            <a:extLst>
              <a:ext uri="{FF2B5EF4-FFF2-40B4-BE49-F238E27FC236}">
                <a16:creationId xmlns:a16="http://schemas.microsoft.com/office/drawing/2014/main" id="{43B27F51-0465-5D66-05D6-2C0E25A67E1B}"/>
              </a:ext>
            </a:extLst>
          </p:cNvPr>
          <p:cNvSpPr>
            <a:spLocks noGrp="1"/>
          </p:cNvSpPr>
          <p:nvPr>
            <p:ph type="body" sz="quarter" idx="10"/>
          </p:nvPr>
        </p:nvSpPr>
        <p:spPr>
          <a:xfrm>
            <a:off x="338328" y="914400"/>
            <a:ext cx="10918952" cy="950023"/>
          </a:xfrm>
        </p:spPr>
        <p:txBody>
          <a:bodyPr>
            <a:normAutofit/>
          </a:bodyPr>
          <a:lstStyle/>
          <a:p>
            <a:r>
              <a:rPr lang="en-GB" sz="1600" dirty="0">
                <a:latin typeface="Arial"/>
                <a:cs typeface="Arial"/>
              </a:rPr>
              <a:t>Overall, statements about resident-council interactions were more negative than positive.  Many respondents felt that their concerns were ignored by the council and that some voices mattered more than others.  They called for greater transparency and accountability.</a:t>
            </a:r>
            <a:endParaRPr lang="en-US" sz="1600" dirty="0"/>
          </a:p>
        </p:txBody>
      </p:sp>
      <p:sp>
        <p:nvSpPr>
          <p:cNvPr id="25" name="Rounded Rectangular Callout 11">
            <a:extLst>
              <a:ext uri="{FF2B5EF4-FFF2-40B4-BE49-F238E27FC236}">
                <a16:creationId xmlns:a16="http://schemas.microsoft.com/office/drawing/2014/main" id="{A5EC40EE-5EA0-BAF1-B61B-F94A65AD545B}"/>
              </a:ext>
              <a:ext uri="{C183D7F6-B498-43B3-948B-1728B52AA6E4}">
                <adec:decorative xmlns:adec="http://schemas.microsoft.com/office/drawing/2017/decorative" val="1"/>
              </a:ext>
            </a:extLst>
          </p:cNvPr>
          <p:cNvSpPr/>
          <p:nvPr/>
        </p:nvSpPr>
        <p:spPr>
          <a:xfrm>
            <a:off x="943380" y="1903627"/>
            <a:ext cx="3360396" cy="1123712"/>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endParaRPr lang="en-US" dirty="0">
              <a:cs typeface="Calibri"/>
            </a:endParaRPr>
          </a:p>
          <a:p>
            <a:pPr>
              <a:spcAft>
                <a:spcPts val="600"/>
              </a:spcAft>
              <a:defRPr/>
            </a:pPr>
            <a:endParaRPr lang="en-US" dirty="0">
              <a:cs typeface="Calibri"/>
            </a:endParaRPr>
          </a:p>
          <a:p>
            <a:pPr>
              <a:spcAft>
                <a:spcPts val="600"/>
              </a:spcAft>
              <a:defRPr/>
            </a:pPr>
            <a:endParaRPr lang="en-US" sz="14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CEDF14BA-D3DC-2177-1F44-F7EADAC1ECBA}"/>
              </a:ext>
            </a:extLst>
          </p:cNvPr>
          <p:cNvSpPr>
            <a:spLocks noGrp="1"/>
          </p:cNvSpPr>
          <p:nvPr>
            <p:ph type="body" sz="quarter" idx="11"/>
          </p:nvPr>
        </p:nvSpPr>
        <p:spPr>
          <a:xfrm>
            <a:off x="1001834" y="1953400"/>
            <a:ext cx="3173926" cy="1030574"/>
          </a:xfrm>
        </p:spPr>
        <p:txBody>
          <a:bodyPr>
            <a:noAutofit/>
          </a:bodyPr>
          <a:lstStyle/>
          <a:p>
            <a:r>
              <a:rPr lang="en-GB" dirty="0">
                <a:latin typeface="Arial"/>
                <a:ea typeface="+mn-lt"/>
                <a:cs typeface="+mn-lt"/>
              </a:rPr>
              <a:t>"It is </a:t>
            </a:r>
            <a:r>
              <a:rPr lang="en-GB" b="1" dirty="0">
                <a:latin typeface="Arial"/>
                <a:ea typeface="+mn-lt"/>
                <a:cs typeface="+mn-lt"/>
              </a:rPr>
              <a:t>very hard to be heard, listened to or taken seriously</a:t>
            </a:r>
            <a:r>
              <a:rPr lang="en-GB" dirty="0">
                <a:latin typeface="Arial"/>
                <a:ea typeface="+mn-lt"/>
                <a:cs typeface="+mn-lt"/>
              </a:rPr>
              <a:t> if you come from a </a:t>
            </a:r>
            <a:r>
              <a:rPr lang="en-GB" b="1" dirty="0">
                <a:latin typeface="Arial"/>
                <a:ea typeface="+mn-lt"/>
                <a:cs typeface="+mn-lt"/>
              </a:rPr>
              <a:t>poorer or BAME background.</a:t>
            </a:r>
            <a:r>
              <a:rPr lang="en-GB" dirty="0">
                <a:latin typeface="Arial"/>
                <a:ea typeface="+mn-lt"/>
                <a:cs typeface="+mn-lt"/>
              </a:rPr>
              <a:t>" (Female, 45-64)</a:t>
            </a:r>
            <a:endParaRPr lang="en-US" dirty="0"/>
          </a:p>
        </p:txBody>
      </p:sp>
      <p:sp>
        <p:nvSpPr>
          <p:cNvPr id="31" name="Rounded Rectangular Callout 11">
            <a:extLst>
              <a:ext uri="{FF2B5EF4-FFF2-40B4-BE49-F238E27FC236}">
                <a16:creationId xmlns:a16="http://schemas.microsoft.com/office/drawing/2014/main" id="{A677AA1F-5BA7-C7F2-05BC-8955BF00B200}"/>
              </a:ext>
              <a:ext uri="{C183D7F6-B498-43B3-948B-1728B52AA6E4}">
                <adec:decorative xmlns:adec="http://schemas.microsoft.com/office/drawing/2017/decorative" val="1"/>
              </a:ext>
            </a:extLst>
          </p:cNvPr>
          <p:cNvSpPr/>
          <p:nvPr/>
        </p:nvSpPr>
        <p:spPr>
          <a:xfrm>
            <a:off x="4865101" y="1783755"/>
            <a:ext cx="3370026" cy="1770698"/>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p:txBody>
      </p:sp>
      <p:sp>
        <p:nvSpPr>
          <p:cNvPr id="5" name="Text Placeholder 4">
            <a:extLst>
              <a:ext uri="{FF2B5EF4-FFF2-40B4-BE49-F238E27FC236}">
                <a16:creationId xmlns:a16="http://schemas.microsoft.com/office/drawing/2014/main" id="{CA93A3D7-B33E-4466-3E3D-F9D19B30A01A}"/>
              </a:ext>
            </a:extLst>
          </p:cNvPr>
          <p:cNvSpPr>
            <a:spLocks noGrp="1"/>
          </p:cNvSpPr>
          <p:nvPr>
            <p:ph type="body" sz="quarter" idx="13"/>
          </p:nvPr>
        </p:nvSpPr>
        <p:spPr>
          <a:xfrm>
            <a:off x="4929613" y="1875994"/>
            <a:ext cx="3215891" cy="1553005"/>
          </a:xfrm>
        </p:spPr>
        <p:txBody>
          <a:bodyPr>
            <a:noAutofit/>
          </a:bodyPr>
          <a:lstStyle/>
          <a:p>
            <a:pPr marL="0" indent="0">
              <a:lnSpc>
                <a:spcPct val="100000"/>
              </a:lnSpc>
              <a:buNone/>
            </a:pPr>
            <a:r>
              <a:rPr lang="en-US" dirty="0">
                <a:latin typeface="Arial"/>
                <a:cs typeface="Arial"/>
              </a:rPr>
              <a:t>"</a:t>
            </a:r>
            <a:r>
              <a:rPr lang="en-US" dirty="0">
                <a:latin typeface="Arial"/>
                <a:cs typeface="Calibri"/>
              </a:rPr>
              <a:t>[</a:t>
            </a:r>
            <a:r>
              <a:rPr lang="en-US" dirty="0">
                <a:latin typeface="Arial"/>
                <a:ea typeface="+mn-lt"/>
                <a:cs typeface="+mn-lt"/>
              </a:rPr>
              <a:t>I would like Islington to be] a place in which </a:t>
            </a:r>
            <a:r>
              <a:rPr lang="en-US" b="1" dirty="0">
                <a:latin typeface="Arial"/>
                <a:ea typeface="+mn-lt"/>
                <a:cs typeface="+mn-lt"/>
              </a:rPr>
              <a:t>all sections of the community have a voice that is heard</a:t>
            </a:r>
            <a:r>
              <a:rPr lang="en-US" dirty="0">
                <a:latin typeface="Arial"/>
                <a:ea typeface="+mn-lt"/>
                <a:cs typeface="+mn-lt"/>
              </a:rPr>
              <a:t> by the Council, not just those who shout the loudest or have professional backgrounds which give them the confidence to speak up</a:t>
            </a:r>
            <a:r>
              <a:rPr lang="en-US" dirty="0">
                <a:latin typeface="Arial"/>
                <a:ea typeface="+mn-lt"/>
                <a:cs typeface="Arial"/>
              </a:rPr>
              <a:t>."</a:t>
            </a:r>
            <a:endParaRPr lang="en-US" dirty="0"/>
          </a:p>
        </p:txBody>
      </p:sp>
      <p:sp>
        <p:nvSpPr>
          <p:cNvPr id="24" name="Rounded Rectangular Callout 11">
            <a:extLst>
              <a:ext uri="{FF2B5EF4-FFF2-40B4-BE49-F238E27FC236}">
                <a16:creationId xmlns:a16="http://schemas.microsoft.com/office/drawing/2014/main" id="{6AF83716-C941-6A85-A032-5804179BEAEB}"/>
              </a:ext>
              <a:ext uri="{C183D7F6-B498-43B3-948B-1728B52AA6E4}">
                <adec:decorative xmlns:adec="http://schemas.microsoft.com/office/drawing/2017/decorative" val="1"/>
              </a:ext>
            </a:extLst>
          </p:cNvPr>
          <p:cNvSpPr/>
          <p:nvPr/>
        </p:nvSpPr>
        <p:spPr>
          <a:xfrm>
            <a:off x="8497792" y="1928366"/>
            <a:ext cx="3241073" cy="1055608"/>
          </a:xfrm>
          <a:prstGeom prst="wedgeRoundRectCallout">
            <a:avLst/>
          </a:prstGeom>
          <a:solidFill>
            <a:schemeClr val="bg2"/>
          </a:solidFill>
        </p:spPr>
        <p:txBody>
          <a:bodyPr wrap="square" lIns="91440" tIns="45720" rIns="91440" bIns="45720" anchor="t">
            <a:spAutoFit/>
          </a:bodyPr>
          <a:lstStyle/>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p:txBody>
      </p:sp>
      <p:sp>
        <p:nvSpPr>
          <p:cNvPr id="6" name="Text Placeholder 5">
            <a:extLst>
              <a:ext uri="{FF2B5EF4-FFF2-40B4-BE49-F238E27FC236}">
                <a16:creationId xmlns:a16="http://schemas.microsoft.com/office/drawing/2014/main" id="{A526A0D3-F64B-75E0-97E6-8F89A615ED89}"/>
              </a:ext>
            </a:extLst>
          </p:cNvPr>
          <p:cNvSpPr>
            <a:spLocks noGrp="1"/>
          </p:cNvSpPr>
          <p:nvPr>
            <p:ph type="body" sz="quarter" idx="14"/>
          </p:nvPr>
        </p:nvSpPr>
        <p:spPr>
          <a:xfrm>
            <a:off x="8497792" y="1978066"/>
            <a:ext cx="3155728" cy="884043"/>
          </a:xfrm>
        </p:spPr>
        <p:txBody>
          <a:bodyPr>
            <a:noAutofit/>
          </a:bodyPr>
          <a:lstStyle/>
          <a:p>
            <a:pPr marL="0" indent="0">
              <a:lnSpc>
                <a:spcPct val="100000"/>
              </a:lnSpc>
              <a:buNone/>
            </a:pPr>
            <a:r>
              <a:rPr lang="en-US" dirty="0">
                <a:latin typeface="Arial"/>
                <a:cs typeface="Arial"/>
              </a:rPr>
              <a:t>"[I would like Islington to be] run by a council that</a:t>
            </a:r>
            <a:r>
              <a:rPr lang="en-US" b="1" dirty="0">
                <a:latin typeface="Arial"/>
                <a:cs typeface="Arial"/>
              </a:rPr>
              <a:t> listens</a:t>
            </a:r>
            <a:r>
              <a:rPr lang="en-US" dirty="0">
                <a:latin typeface="Arial"/>
                <a:cs typeface="Arial"/>
              </a:rPr>
              <a:t> and is </a:t>
            </a:r>
            <a:r>
              <a:rPr lang="en-US" b="1" dirty="0">
                <a:latin typeface="Arial"/>
                <a:cs typeface="Arial"/>
              </a:rPr>
              <a:t>honest, open and transparent</a:t>
            </a:r>
            <a:r>
              <a:rPr lang="en-US" dirty="0">
                <a:latin typeface="Arial"/>
                <a:cs typeface="Arial"/>
              </a:rPr>
              <a:t> with its decisions."</a:t>
            </a:r>
            <a:endParaRPr lang="en-US" dirty="0"/>
          </a:p>
        </p:txBody>
      </p:sp>
      <p:sp>
        <p:nvSpPr>
          <p:cNvPr id="28" name="Rounded Rectangular Callout 11">
            <a:extLst>
              <a:ext uri="{FF2B5EF4-FFF2-40B4-BE49-F238E27FC236}">
                <a16:creationId xmlns:a16="http://schemas.microsoft.com/office/drawing/2014/main" id="{53BAB862-1267-C9D2-064A-226E17CAFDBE}"/>
              </a:ext>
              <a:ext uri="{C183D7F6-B498-43B3-948B-1728B52AA6E4}">
                <adec:decorative xmlns:adec="http://schemas.microsoft.com/office/drawing/2017/decorative" val="1"/>
              </a:ext>
            </a:extLst>
          </p:cNvPr>
          <p:cNvSpPr/>
          <p:nvPr/>
        </p:nvSpPr>
        <p:spPr>
          <a:xfrm>
            <a:off x="117531" y="3158929"/>
            <a:ext cx="3501201" cy="817245"/>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sz="1400" dirty="0">
              <a:latin typeface="Arial"/>
              <a:cs typeface="Calibri"/>
            </a:endParaRPr>
          </a:p>
          <a:p>
            <a:pPr defTabSz="914377">
              <a:defRPr/>
            </a:pPr>
            <a:endParaRPr lang="en-GB" sz="1400" dirty="0">
              <a:latin typeface="Arial"/>
              <a:cs typeface="Calibri"/>
            </a:endParaRPr>
          </a:p>
          <a:p>
            <a:pPr defTabSz="914377">
              <a:defRPr/>
            </a:pPr>
            <a:endParaRPr lang="en-GB" sz="1400" dirty="0">
              <a:latin typeface="Arial"/>
              <a:cs typeface="Calibri"/>
            </a:endParaRPr>
          </a:p>
        </p:txBody>
      </p:sp>
      <p:sp>
        <p:nvSpPr>
          <p:cNvPr id="7" name="Text Placeholder 6">
            <a:extLst>
              <a:ext uri="{FF2B5EF4-FFF2-40B4-BE49-F238E27FC236}">
                <a16:creationId xmlns:a16="http://schemas.microsoft.com/office/drawing/2014/main" id="{B6588744-B6C7-EFBC-CB3E-BC239D41FB36}"/>
              </a:ext>
            </a:extLst>
          </p:cNvPr>
          <p:cNvSpPr>
            <a:spLocks noGrp="1"/>
          </p:cNvSpPr>
          <p:nvPr>
            <p:ph type="body" sz="quarter" idx="15"/>
          </p:nvPr>
        </p:nvSpPr>
        <p:spPr>
          <a:xfrm>
            <a:off x="110022" y="3189200"/>
            <a:ext cx="3427430" cy="786973"/>
          </a:xfrm>
        </p:spPr>
        <p:txBody>
          <a:bodyPr>
            <a:noAutofit/>
          </a:bodyPr>
          <a:lstStyle/>
          <a:p>
            <a:pPr marL="0" indent="0">
              <a:lnSpc>
                <a:spcPct val="100000"/>
              </a:lnSpc>
              <a:buNone/>
            </a:pPr>
            <a:r>
              <a:rPr lang="en-US" dirty="0">
                <a:latin typeface="Arial"/>
                <a:ea typeface="+mn-lt"/>
                <a:cs typeface="+mn-lt"/>
              </a:rPr>
              <a:t>I'm a </a:t>
            </a:r>
            <a:r>
              <a:rPr lang="en-US" b="1" dirty="0">
                <a:latin typeface="Arial"/>
                <a:ea typeface="+mn-lt"/>
                <a:cs typeface="+mn-lt"/>
              </a:rPr>
              <a:t>middle-aged, white, straight man</a:t>
            </a:r>
            <a:r>
              <a:rPr lang="en-US" dirty="0">
                <a:latin typeface="Arial"/>
                <a:ea typeface="+mn-lt"/>
                <a:cs typeface="+mn-lt"/>
              </a:rPr>
              <a:t>. My needs and opinions are of </a:t>
            </a:r>
            <a:r>
              <a:rPr lang="en-US" b="1" dirty="0">
                <a:latin typeface="Arial"/>
                <a:ea typeface="+mn-lt"/>
                <a:cs typeface="+mn-lt"/>
              </a:rPr>
              <a:t>no interest to Islington Council</a:t>
            </a:r>
            <a:r>
              <a:rPr lang="en-US" dirty="0">
                <a:latin typeface="Arial"/>
                <a:ea typeface="+mn-lt"/>
                <a:cs typeface="+mn-lt"/>
              </a:rPr>
              <a:t>."</a:t>
            </a:r>
            <a:endParaRPr lang="en-US" dirty="0"/>
          </a:p>
        </p:txBody>
      </p:sp>
      <p:sp>
        <p:nvSpPr>
          <p:cNvPr id="29" name="Rounded Rectangular Callout 11">
            <a:extLst>
              <a:ext uri="{FF2B5EF4-FFF2-40B4-BE49-F238E27FC236}">
                <a16:creationId xmlns:a16="http://schemas.microsoft.com/office/drawing/2014/main" id="{4977A704-E9FD-FAD0-6270-1BF518BDB1BB}"/>
              </a:ext>
              <a:ext uri="{C183D7F6-B498-43B3-948B-1728B52AA6E4}">
                <adec:decorative xmlns:adec="http://schemas.microsoft.com/office/drawing/2017/decorative" val="1"/>
              </a:ext>
            </a:extLst>
          </p:cNvPr>
          <p:cNvSpPr/>
          <p:nvPr/>
        </p:nvSpPr>
        <p:spPr>
          <a:xfrm>
            <a:off x="2732812" y="4200519"/>
            <a:ext cx="3799026" cy="578882"/>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US" sz="1400" dirty="0">
              <a:latin typeface="Arial"/>
              <a:cs typeface="Calibri"/>
            </a:endParaRPr>
          </a:p>
          <a:p>
            <a:pPr defTabSz="914377">
              <a:defRPr/>
            </a:pPr>
            <a:endParaRPr lang="en-US" sz="1400" dirty="0">
              <a:latin typeface="Arial"/>
              <a:cs typeface="Calibri"/>
            </a:endParaRPr>
          </a:p>
        </p:txBody>
      </p:sp>
      <p:sp>
        <p:nvSpPr>
          <p:cNvPr id="10" name="Text Placeholder 9">
            <a:extLst>
              <a:ext uri="{FF2B5EF4-FFF2-40B4-BE49-F238E27FC236}">
                <a16:creationId xmlns:a16="http://schemas.microsoft.com/office/drawing/2014/main" id="{73A985A4-9A81-6B3C-D037-E28491020DEF}"/>
              </a:ext>
            </a:extLst>
          </p:cNvPr>
          <p:cNvSpPr>
            <a:spLocks noGrp="1"/>
          </p:cNvSpPr>
          <p:nvPr>
            <p:ph type="body" sz="quarter" idx="17"/>
          </p:nvPr>
        </p:nvSpPr>
        <p:spPr>
          <a:xfrm>
            <a:off x="2682712" y="4204057"/>
            <a:ext cx="3849126" cy="499128"/>
          </a:xfrm>
        </p:spPr>
        <p:txBody>
          <a:bodyPr>
            <a:noAutofit/>
          </a:bodyPr>
          <a:lstStyle/>
          <a:p>
            <a:pPr marL="0" indent="0" defTabSz="914377">
              <a:buNone/>
              <a:defRPr/>
            </a:pPr>
            <a:r>
              <a:rPr lang="en-US" dirty="0">
                <a:latin typeface="Arial"/>
                <a:ea typeface="+mn-lt"/>
                <a:cs typeface="+mn-lt"/>
              </a:rPr>
              <a:t>"</a:t>
            </a:r>
            <a:r>
              <a:rPr lang="en-US" b="1" dirty="0">
                <a:latin typeface="Arial"/>
                <a:ea typeface="+mn-lt"/>
                <a:cs typeface="+mn-lt"/>
              </a:rPr>
              <a:t>Thank you</a:t>
            </a:r>
            <a:r>
              <a:rPr lang="en-US" dirty="0">
                <a:latin typeface="Arial"/>
                <a:ea typeface="+mn-lt"/>
                <a:cs typeface="+mn-lt"/>
              </a:rPr>
              <a:t> for this opportunity to be heard."</a:t>
            </a:r>
          </a:p>
          <a:p>
            <a:pPr marL="0" indent="0" algn="r" defTabSz="914377">
              <a:buNone/>
              <a:defRPr/>
            </a:pPr>
            <a:r>
              <a:rPr lang="en-US" dirty="0">
                <a:latin typeface="Arial"/>
                <a:ea typeface="+mn-lt"/>
                <a:cs typeface="+mn-lt"/>
              </a:rPr>
              <a:t> (White British female, 45-64)</a:t>
            </a:r>
            <a:endParaRPr lang="en-US" dirty="0"/>
          </a:p>
        </p:txBody>
      </p:sp>
      <p:sp>
        <p:nvSpPr>
          <p:cNvPr id="30" name="Rounded Rectangular Callout 11">
            <a:extLst>
              <a:ext uri="{FF2B5EF4-FFF2-40B4-BE49-F238E27FC236}">
                <a16:creationId xmlns:a16="http://schemas.microsoft.com/office/drawing/2014/main" id="{3B9A9B65-E5A4-2647-C7F8-E4C0231E87FB}"/>
              </a:ext>
              <a:ext uri="{C183D7F6-B498-43B3-948B-1728B52AA6E4}">
                <adec:decorative xmlns:adec="http://schemas.microsoft.com/office/drawing/2017/decorative" val="1"/>
              </a:ext>
            </a:extLst>
          </p:cNvPr>
          <p:cNvSpPr/>
          <p:nvPr/>
        </p:nvSpPr>
        <p:spPr>
          <a:xfrm>
            <a:off x="7170332" y="3677491"/>
            <a:ext cx="2654920" cy="1055608"/>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p:txBody>
      </p:sp>
      <p:sp>
        <p:nvSpPr>
          <p:cNvPr id="8" name="Text Placeholder 7">
            <a:extLst>
              <a:ext uri="{FF2B5EF4-FFF2-40B4-BE49-F238E27FC236}">
                <a16:creationId xmlns:a16="http://schemas.microsoft.com/office/drawing/2014/main" id="{1C7ADD1B-1F0B-1797-D0EF-1CEA78A1B5D0}"/>
              </a:ext>
            </a:extLst>
          </p:cNvPr>
          <p:cNvSpPr>
            <a:spLocks noGrp="1"/>
          </p:cNvSpPr>
          <p:nvPr>
            <p:ph type="body" sz="quarter" idx="16"/>
          </p:nvPr>
        </p:nvSpPr>
        <p:spPr>
          <a:xfrm>
            <a:off x="7251612" y="3745396"/>
            <a:ext cx="2573640" cy="929781"/>
          </a:xfrm>
        </p:spPr>
        <p:txBody>
          <a:bodyPr>
            <a:noAutofit/>
          </a:bodyPr>
          <a:lstStyle/>
          <a:p>
            <a:pPr marL="0" indent="0">
              <a:lnSpc>
                <a:spcPct val="100000"/>
              </a:lnSpc>
              <a:buNone/>
            </a:pPr>
            <a:r>
              <a:rPr lang="en-US" dirty="0">
                <a:latin typeface="Arial"/>
                <a:cs typeface="Arial"/>
              </a:rPr>
              <a:t>"</a:t>
            </a:r>
            <a:r>
              <a:rPr lang="en-US" dirty="0">
                <a:latin typeface="Arial"/>
                <a:ea typeface="+mn-lt"/>
                <a:cs typeface="+mn-lt"/>
              </a:rPr>
              <a:t>I don’t believe the council pays any attention to what is said in </a:t>
            </a:r>
            <a:r>
              <a:rPr lang="en-US" b="1" dirty="0">
                <a:latin typeface="Arial"/>
                <a:ea typeface="+mn-lt"/>
                <a:cs typeface="+mn-lt"/>
              </a:rPr>
              <a:t>surveys. Results and text are not published</a:t>
            </a:r>
            <a:r>
              <a:rPr lang="en-US" dirty="0">
                <a:latin typeface="Arial"/>
                <a:cs typeface="Arial"/>
              </a:rPr>
              <a:t>."</a:t>
            </a:r>
            <a:endParaRPr lang="en-US" dirty="0"/>
          </a:p>
        </p:txBody>
      </p:sp>
      <p:sp>
        <p:nvSpPr>
          <p:cNvPr id="26" name="Rounded Rectangular Callout 11">
            <a:extLst>
              <a:ext uri="{FF2B5EF4-FFF2-40B4-BE49-F238E27FC236}">
                <a16:creationId xmlns:a16="http://schemas.microsoft.com/office/drawing/2014/main" id="{EADF20D3-2746-87EF-8E32-4B15FEB39B33}"/>
              </a:ext>
              <a:ext uri="{C183D7F6-B498-43B3-948B-1728B52AA6E4}">
                <adec:decorative xmlns:adec="http://schemas.microsoft.com/office/drawing/2017/decorative" val="1"/>
              </a:ext>
            </a:extLst>
          </p:cNvPr>
          <p:cNvSpPr/>
          <p:nvPr/>
        </p:nvSpPr>
        <p:spPr>
          <a:xfrm>
            <a:off x="786138" y="4984628"/>
            <a:ext cx="3213191" cy="817245"/>
          </a:xfrm>
          <a:prstGeom prst="wedgeRoundRectCallout">
            <a:avLst/>
          </a:prstGeom>
          <a:solidFill>
            <a:schemeClr val="bg2"/>
          </a:solidFill>
        </p:spPr>
        <p:txBody>
          <a:bodyPr wrap="square" lIns="91440" tIns="45720" rIns="91440" bIns="45720" anchor="t">
            <a:spAutoFit/>
          </a:bodyPr>
          <a:lstStyle/>
          <a:p>
            <a:pPr defTabSz="914377">
              <a:defRPr/>
            </a:pPr>
            <a:endParaRPr lang="en-US" sz="1400" dirty="0">
              <a:latin typeface="Arial"/>
              <a:ea typeface="+mn-lt"/>
              <a:cs typeface="+mn-lt"/>
            </a:endParaRPr>
          </a:p>
          <a:p>
            <a:pPr defTabSz="914377">
              <a:defRPr/>
            </a:pPr>
            <a:endParaRPr lang="en-US" sz="1400" dirty="0">
              <a:latin typeface="Arial"/>
              <a:ea typeface="+mn-lt"/>
              <a:cs typeface="+mn-lt"/>
            </a:endParaRPr>
          </a:p>
          <a:p>
            <a:pPr defTabSz="914377">
              <a:defRPr/>
            </a:pPr>
            <a:endParaRPr lang="en-US" sz="1400" dirty="0">
              <a:latin typeface="Arial"/>
              <a:ea typeface="+mn-lt"/>
              <a:cs typeface="+mn-lt"/>
            </a:endParaRPr>
          </a:p>
        </p:txBody>
      </p:sp>
      <p:sp>
        <p:nvSpPr>
          <p:cNvPr id="11" name="Text Placeholder 10">
            <a:extLst>
              <a:ext uri="{FF2B5EF4-FFF2-40B4-BE49-F238E27FC236}">
                <a16:creationId xmlns:a16="http://schemas.microsoft.com/office/drawing/2014/main" id="{4241D6A0-FACE-177B-28CC-495868340B6D}"/>
              </a:ext>
            </a:extLst>
          </p:cNvPr>
          <p:cNvSpPr>
            <a:spLocks noGrp="1"/>
          </p:cNvSpPr>
          <p:nvPr>
            <p:ph type="body" sz="quarter" idx="18"/>
          </p:nvPr>
        </p:nvSpPr>
        <p:spPr>
          <a:xfrm>
            <a:off x="765077" y="4958715"/>
            <a:ext cx="3163132" cy="691964"/>
          </a:xfrm>
        </p:spPr>
        <p:txBody>
          <a:bodyPr>
            <a:noAutofit/>
          </a:bodyPr>
          <a:lstStyle/>
          <a:p>
            <a:pPr marL="0" indent="0" defTabSz="914377">
              <a:lnSpc>
                <a:spcPct val="100000"/>
              </a:lnSpc>
              <a:buNone/>
              <a:defRPr/>
            </a:pPr>
            <a:r>
              <a:rPr lang="en-US" dirty="0">
                <a:latin typeface="Arial"/>
                <a:ea typeface="+mn-lt"/>
                <a:cs typeface="+mn-lt"/>
              </a:rPr>
              <a:t>"Islington council seem to </a:t>
            </a:r>
            <a:r>
              <a:rPr lang="en-US" b="1" dirty="0">
                <a:latin typeface="Arial"/>
                <a:ea typeface="+mn-lt"/>
                <a:cs typeface="+mn-lt"/>
              </a:rPr>
              <a:t>disregard its residents’ opinion</a:t>
            </a:r>
            <a:r>
              <a:rPr lang="en-US" dirty="0">
                <a:latin typeface="Arial"/>
                <a:ea typeface="+mn-lt"/>
                <a:cs typeface="+mn-lt"/>
              </a:rPr>
              <a:t>.</a:t>
            </a:r>
            <a:r>
              <a:rPr lang="en-GB" dirty="0">
                <a:latin typeface="Arial"/>
                <a:ea typeface="+mn-lt"/>
                <a:cs typeface="+mn-lt"/>
              </a:rPr>
              <a:t>" </a:t>
            </a:r>
            <a:endParaRPr lang="en-US" dirty="0">
              <a:latin typeface="Arial"/>
              <a:ea typeface="+mn-lt"/>
              <a:cs typeface="+mn-lt"/>
            </a:endParaRPr>
          </a:p>
          <a:p>
            <a:pPr marL="0" indent="0" algn="r" defTabSz="914377">
              <a:lnSpc>
                <a:spcPct val="100000"/>
              </a:lnSpc>
              <a:buNone/>
              <a:defRPr/>
            </a:pPr>
            <a:r>
              <a:rPr lang="en-GB" dirty="0">
                <a:latin typeface="Arial"/>
                <a:ea typeface="+mn-lt"/>
                <a:cs typeface="+mn-lt"/>
              </a:rPr>
              <a:t>(Black female, 45-64, £40-60K)</a:t>
            </a:r>
            <a:endParaRPr lang="en-US" dirty="0"/>
          </a:p>
        </p:txBody>
      </p:sp>
      <p:sp>
        <p:nvSpPr>
          <p:cNvPr id="27" name="Rounded Rectangular Callout 11">
            <a:extLst>
              <a:ext uri="{FF2B5EF4-FFF2-40B4-BE49-F238E27FC236}">
                <a16:creationId xmlns:a16="http://schemas.microsoft.com/office/drawing/2014/main" id="{D4E2C556-F25F-75FE-FB4B-874986FE6585}"/>
              </a:ext>
              <a:ext uri="{C183D7F6-B498-43B3-948B-1728B52AA6E4}">
                <adec:decorative xmlns:adec="http://schemas.microsoft.com/office/drawing/2017/decorative" val="1"/>
              </a:ext>
            </a:extLst>
          </p:cNvPr>
          <p:cNvSpPr/>
          <p:nvPr/>
        </p:nvSpPr>
        <p:spPr>
          <a:xfrm>
            <a:off x="7005741" y="5017993"/>
            <a:ext cx="4085079" cy="817245"/>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p:txBody>
      </p:sp>
      <p:sp>
        <p:nvSpPr>
          <p:cNvPr id="12" name="Text Placeholder 11">
            <a:extLst>
              <a:ext uri="{FF2B5EF4-FFF2-40B4-BE49-F238E27FC236}">
                <a16:creationId xmlns:a16="http://schemas.microsoft.com/office/drawing/2014/main" id="{6DD436CC-C2E5-3C82-5E88-4867E2F94BAD}"/>
              </a:ext>
            </a:extLst>
          </p:cNvPr>
          <p:cNvSpPr>
            <a:spLocks noGrp="1"/>
          </p:cNvSpPr>
          <p:nvPr>
            <p:ph type="body" sz="quarter" idx="19"/>
          </p:nvPr>
        </p:nvSpPr>
        <p:spPr>
          <a:xfrm>
            <a:off x="7031037" y="4992373"/>
            <a:ext cx="4008983" cy="687067"/>
          </a:xfrm>
        </p:spPr>
        <p:txBody>
          <a:bodyPr>
            <a:noAutofit/>
          </a:bodyPr>
          <a:lstStyle/>
          <a:p>
            <a:pPr marL="0" indent="0" defTabSz="914377">
              <a:lnSpc>
                <a:spcPct val="100000"/>
              </a:lnSpc>
              <a:buNone/>
              <a:defRPr/>
            </a:pPr>
            <a:r>
              <a:rPr lang="en-GB" dirty="0">
                <a:latin typeface="Arial"/>
                <a:ea typeface="+mn-lt"/>
                <a:cs typeface="+mn-lt"/>
              </a:rPr>
              <a:t>“The council does what it wants to do and </a:t>
            </a:r>
            <a:r>
              <a:rPr lang="en-GB" b="1" dirty="0">
                <a:latin typeface="Arial"/>
                <a:ea typeface="+mn-lt"/>
                <a:cs typeface="+mn-lt"/>
              </a:rPr>
              <a:t>couldn't care less about the people.</a:t>
            </a:r>
            <a:r>
              <a:rPr lang="en-GB" dirty="0">
                <a:latin typeface="Arial"/>
                <a:ea typeface="+mn-lt"/>
                <a:cs typeface="+mn-lt"/>
              </a:rPr>
              <a:t>"</a:t>
            </a:r>
          </a:p>
          <a:p>
            <a:pPr marL="0" indent="0" algn="r" defTabSz="914377">
              <a:lnSpc>
                <a:spcPct val="100000"/>
              </a:lnSpc>
              <a:buNone/>
              <a:defRPr/>
            </a:pPr>
            <a:r>
              <a:rPr lang="en-GB" dirty="0">
                <a:latin typeface="Arial"/>
                <a:ea typeface="+mn-lt"/>
                <a:cs typeface="+mn-lt"/>
              </a:rPr>
              <a:t>(White male, 65+, &lt;£20K)</a:t>
            </a:r>
            <a:endParaRPr lang="en-US" dirty="0"/>
          </a:p>
        </p:txBody>
      </p:sp>
    </p:spTree>
    <p:extLst>
      <p:ext uri="{BB962C8B-B14F-4D97-AF65-F5344CB8AC3E}">
        <p14:creationId xmlns:p14="http://schemas.microsoft.com/office/powerpoint/2010/main" val="65016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8D25D-9B84-5D65-290F-44D9A7C5DC87}"/>
              </a:ext>
            </a:extLst>
          </p:cNvPr>
          <p:cNvSpPr>
            <a:spLocks noGrp="1"/>
          </p:cNvSpPr>
          <p:nvPr>
            <p:ph type="title"/>
          </p:nvPr>
        </p:nvSpPr>
        <p:spPr/>
        <p:txBody>
          <a:bodyPr>
            <a:normAutofit/>
          </a:bodyPr>
          <a:lstStyle/>
          <a:p>
            <a:r>
              <a:rPr lang="en-GB" sz="2400" b="1" dirty="0">
                <a:solidFill>
                  <a:srgbClr val="E51F23"/>
                </a:solidFill>
                <a:latin typeface="Arial"/>
                <a:cs typeface="Arial"/>
              </a:rPr>
              <a:t>Resident-council interactions: More dialogue, engagement &amp; action</a:t>
            </a:r>
            <a:endParaRPr lang="en-US" sz="2400" b="1" dirty="0"/>
          </a:p>
        </p:txBody>
      </p:sp>
      <p:pic>
        <p:nvPicPr>
          <p:cNvPr id="23" name="Picture Placeholder 22">
            <a:extLst>
              <a:ext uri="{FF2B5EF4-FFF2-40B4-BE49-F238E27FC236}">
                <a16:creationId xmlns:a16="http://schemas.microsoft.com/office/drawing/2014/main" id="{C6D984DC-B4BE-6D72-D964-A910CBF27C59}"/>
              </a:ext>
              <a:ext uri="{C183D7F6-B498-43B3-948B-1728B52AA6E4}">
                <adec:decorative xmlns:adec="http://schemas.microsoft.com/office/drawing/2017/decorative" val="1"/>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8528" r="8528"/>
          <a:stretch>
            <a:fillRect/>
          </a:stretch>
        </p:blipFill>
        <p:spPr>
          <a:xfrm>
            <a:off x="11214031" y="190628"/>
            <a:ext cx="680143" cy="795528"/>
          </a:xfrm>
        </p:spPr>
      </p:pic>
      <p:sp>
        <p:nvSpPr>
          <p:cNvPr id="30" name="Rounded Rectangular Callout 11">
            <a:extLst>
              <a:ext uri="{FF2B5EF4-FFF2-40B4-BE49-F238E27FC236}">
                <a16:creationId xmlns:a16="http://schemas.microsoft.com/office/drawing/2014/main" id="{15BECEB0-58F3-E9E6-E33C-3ED8F4677159}"/>
              </a:ext>
              <a:ext uri="{C183D7F6-B498-43B3-948B-1728B52AA6E4}">
                <adec:decorative xmlns:adec="http://schemas.microsoft.com/office/drawing/2017/decorative" val="1"/>
              </a:ext>
            </a:extLst>
          </p:cNvPr>
          <p:cNvSpPr/>
          <p:nvPr/>
        </p:nvSpPr>
        <p:spPr>
          <a:xfrm>
            <a:off x="320916" y="1039934"/>
            <a:ext cx="3688642" cy="1328023"/>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cs typeface="Calibri"/>
            </a:endParaRPr>
          </a:p>
          <a:p>
            <a:pPr>
              <a:defRPr/>
            </a:pPr>
            <a:endParaRPr lang="en-US" dirty="0">
              <a:cs typeface="Calibri"/>
            </a:endParaRPr>
          </a:p>
          <a:p>
            <a:pPr>
              <a:defRPr/>
            </a:pPr>
            <a:endParaRPr lang="en-US" dirty="0">
              <a:cs typeface="Calibri"/>
            </a:endParaRPr>
          </a:p>
          <a:p>
            <a:pPr>
              <a:defRPr/>
            </a:pPr>
            <a:endParaRPr lang="en-US" dirty="0">
              <a:cs typeface="Calibri"/>
            </a:endParaRPr>
          </a:p>
        </p:txBody>
      </p:sp>
      <p:sp>
        <p:nvSpPr>
          <p:cNvPr id="4" name="Text Placeholder 3">
            <a:extLst>
              <a:ext uri="{FF2B5EF4-FFF2-40B4-BE49-F238E27FC236}">
                <a16:creationId xmlns:a16="http://schemas.microsoft.com/office/drawing/2014/main" id="{B83FABC0-490D-079E-A6D2-8167B0B9AC72}"/>
              </a:ext>
            </a:extLst>
          </p:cNvPr>
          <p:cNvSpPr>
            <a:spLocks noGrp="1"/>
          </p:cNvSpPr>
          <p:nvPr>
            <p:ph type="body" sz="quarter" idx="11"/>
          </p:nvPr>
        </p:nvSpPr>
        <p:spPr>
          <a:xfrm>
            <a:off x="342214" y="1058088"/>
            <a:ext cx="3633804" cy="1121935"/>
          </a:xfrm>
        </p:spPr>
        <p:txBody>
          <a:bodyPr>
            <a:noAutofit/>
          </a:bodyPr>
          <a:lstStyle/>
          <a:p>
            <a:pPr>
              <a:defRPr/>
            </a:pPr>
            <a:r>
              <a:rPr lang="en-GB" dirty="0">
                <a:ea typeface="+mn-lt"/>
              </a:rPr>
              <a:t>"Residents must feel that their voice is heard. </a:t>
            </a:r>
            <a:r>
              <a:rPr lang="en-GB" b="1" dirty="0">
                <a:ea typeface="+mn-lt"/>
              </a:rPr>
              <a:t>Diversity of approach</a:t>
            </a:r>
            <a:r>
              <a:rPr lang="en-GB" dirty="0">
                <a:ea typeface="+mn-lt"/>
              </a:rPr>
              <a:t> is needed so that it's not only the already-engaged that bring their point of view</a:t>
            </a:r>
            <a:r>
              <a:rPr lang="en-GB" b="1" dirty="0">
                <a:ea typeface="+mn-lt"/>
              </a:rPr>
              <a:t>.</a:t>
            </a:r>
            <a:r>
              <a:rPr lang="en-GB" dirty="0">
                <a:ea typeface="+mn-lt"/>
              </a:rPr>
              <a:t>" </a:t>
            </a:r>
            <a:endParaRPr lang="en-US" dirty="0">
              <a:ea typeface="+mn-lt"/>
            </a:endParaRPr>
          </a:p>
          <a:p>
            <a:pPr algn="r">
              <a:defRPr/>
            </a:pPr>
            <a:r>
              <a:rPr lang="en-GB" dirty="0">
                <a:ea typeface="+mn-lt"/>
              </a:rPr>
              <a:t>(White British female, 45-64, £60-99K)</a:t>
            </a:r>
            <a:endParaRPr lang="en-US" dirty="0"/>
          </a:p>
        </p:txBody>
      </p:sp>
      <p:sp>
        <p:nvSpPr>
          <p:cNvPr id="31" name="Rounded Rectangular Callout 11">
            <a:extLst>
              <a:ext uri="{FF2B5EF4-FFF2-40B4-BE49-F238E27FC236}">
                <a16:creationId xmlns:a16="http://schemas.microsoft.com/office/drawing/2014/main" id="{3ABDF442-E971-E71D-A116-E135DCA205F3}"/>
              </a:ext>
              <a:ext uri="{C183D7F6-B498-43B3-948B-1728B52AA6E4}">
                <adec:decorative xmlns:adec="http://schemas.microsoft.com/office/drawing/2017/decorative" val="1"/>
              </a:ext>
            </a:extLst>
          </p:cNvPr>
          <p:cNvSpPr/>
          <p:nvPr/>
        </p:nvSpPr>
        <p:spPr>
          <a:xfrm>
            <a:off x="5406278" y="872712"/>
            <a:ext cx="6011767" cy="987504"/>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p:txBody>
      </p:sp>
      <p:sp>
        <p:nvSpPr>
          <p:cNvPr id="5" name="Text Placeholder 4">
            <a:extLst>
              <a:ext uri="{FF2B5EF4-FFF2-40B4-BE49-F238E27FC236}">
                <a16:creationId xmlns:a16="http://schemas.microsoft.com/office/drawing/2014/main" id="{1A2FFED0-157E-220D-E8E3-0662BD370140}"/>
              </a:ext>
            </a:extLst>
          </p:cNvPr>
          <p:cNvSpPr>
            <a:spLocks noGrp="1"/>
          </p:cNvSpPr>
          <p:nvPr>
            <p:ph type="body" sz="quarter" idx="13"/>
          </p:nvPr>
        </p:nvSpPr>
        <p:spPr>
          <a:xfrm>
            <a:off x="5406278" y="942553"/>
            <a:ext cx="5891642" cy="759917"/>
          </a:xfrm>
        </p:spPr>
        <p:txBody>
          <a:bodyPr>
            <a:noAutofit/>
          </a:bodyPr>
          <a:lstStyle/>
          <a:p>
            <a:pPr marL="0" indent="0" defTabSz="914377">
              <a:lnSpc>
                <a:spcPct val="100000"/>
              </a:lnSpc>
              <a:spcAft>
                <a:spcPts val="600"/>
              </a:spcAft>
              <a:buNone/>
              <a:defRPr/>
            </a:pPr>
            <a:r>
              <a:rPr lang="en-GB" dirty="0">
                <a:latin typeface="Arial"/>
                <a:ea typeface="+mn-lt"/>
                <a:cs typeface="Arial"/>
              </a:rPr>
              <a:t>"[The] council </a:t>
            </a:r>
            <a:r>
              <a:rPr lang="en-GB" b="1" dirty="0">
                <a:latin typeface="Arial"/>
                <a:ea typeface="+mn-lt"/>
                <a:cs typeface="Arial"/>
              </a:rPr>
              <a:t>needs to stop just consulting and begin taking action</a:t>
            </a:r>
            <a:r>
              <a:rPr lang="en-GB" dirty="0">
                <a:latin typeface="Arial"/>
                <a:ea typeface="+mn-lt"/>
                <a:cs typeface="Arial"/>
              </a:rPr>
              <a:t>. Residents want to know what you’re doing, because it’s a lot of talking.“</a:t>
            </a:r>
          </a:p>
          <a:p>
            <a:pPr marL="0" indent="0" algn="r" defTabSz="914377">
              <a:lnSpc>
                <a:spcPct val="100000"/>
              </a:lnSpc>
              <a:spcAft>
                <a:spcPts val="600"/>
              </a:spcAft>
              <a:buNone/>
              <a:defRPr/>
            </a:pPr>
            <a:r>
              <a:rPr lang="en-GB" dirty="0">
                <a:latin typeface="Arial"/>
                <a:ea typeface="+mn-lt"/>
                <a:cs typeface="Arial"/>
              </a:rPr>
              <a:t>(Holloway Neighbourhood Group member)</a:t>
            </a:r>
            <a:endParaRPr lang="en-US" dirty="0"/>
          </a:p>
        </p:txBody>
      </p:sp>
      <p:sp>
        <p:nvSpPr>
          <p:cNvPr id="28" name="Rounded Rectangular Callout 11">
            <a:extLst>
              <a:ext uri="{FF2B5EF4-FFF2-40B4-BE49-F238E27FC236}">
                <a16:creationId xmlns:a16="http://schemas.microsoft.com/office/drawing/2014/main" id="{75F56D6E-E093-7A08-9945-EF98F4F4930A}"/>
              </a:ext>
              <a:ext uri="{C183D7F6-B498-43B3-948B-1728B52AA6E4}">
                <adec:decorative xmlns:adec="http://schemas.microsoft.com/office/drawing/2017/decorative" val="1"/>
              </a:ext>
            </a:extLst>
          </p:cNvPr>
          <p:cNvSpPr/>
          <p:nvPr/>
        </p:nvSpPr>
        <p:spPr>
          <a:xfrm>
            <a:off x="158982" y="2613217"/>
            <a:ext cx="2777856" cy="1293971"/>
          </a:xfrm>
          <a:prstGeom prst="wedgeRoundRectCallout">
            <a:avLst/>
          </a:prstGeom>
          <a:solidFill>
            <a:schemeClr val="bg2"/>
          </a:solidFill>
        </p:spPr>
        <p:txBody>
          <a:bodyPr wrap="square" lIns="91440" tIns="45720" rIns="91440" bIns="45720" anchor="t">
            <a:spAutoFit/>
          </a:bodyPr>
          <a:lstStyle/>
          <a:p>
            <a:pPr defTabSz="914377">
              <a:defRPr/>
            </a:pPr>
            <a:endParaRPr lang="en-US" sz="1400" dirty="0">
              <a:latin typeface="Arial"/>
              <a:ea typeface="+mn-lt"/>
              <a:cs typeface="+mn-lt"/>
            </a:endParaRPr>
          </a:p>
          <a:p>
            <a:pPr defTabSz="914377">
              <a:defRPr/>
            </a:pPr>
            <a:endParaRPr lang="en-US" sz="1400" dirty="0">
              <a:latin typeface="Arial"/>
              <a:ea typeface="+mn-lt"/>
              <a:cs typeface="+mn-lt"/>
            </a:endParaRPr>
          </a:p>
          <a:p>
            <a:pPr defTabSz="914377">
              <a:defRPr/>
            </a:pPr>
            <a:endParaRPr lang="en-US" sz="1400" dirty="0">
              <a:latin typeface="Arial"/>
              <a:ea typeface="+mn-lt"/>
              <a:cs typeface="+mn-lt"/>
            </a:endParaRPr>
          </a:p>
          <a:p>
            <a:pPr defTabSz="914377">
              <a:defRPr/>
            </a:pPr>
            <a:endParaRPr lang="en-US" sz="1400" dirty="0">
              <a:latin typeface="Arial"/>
              <a:ea typeface="+mn-lt"/>
              <a:cs typeface="+mn-lt"/>
            </a:endParaRPr>
          </a:p>
          <a:p>
            <a:pPr defTabSz="914377">
              <a:defRPr/>
            </a:pPr>
            <a:endParaRPr lang="en-US" sz="1400" dirty="0">
              <a:latin typeface="Arial"/>
              <a:ea typeface="+mn-lt"/>
              <a:cs typeface="+mn-lt"/>
            </a:endParaRPr>
          </a:p>
        </p:txBody>
      </p:sp>
      <p:sp>
        <p:nvSpPr>
          <p:cNvPr id="6" name="Text Placeholder 5">
            <a:extLst>
              <a:ext uri="{FF2B5EF4-FFF2-40B4-BE49-F238E27FC236}">
                <a16:creationId xmlns:a16="http://schemas.microsoft.com/office/drawing/2014/main" id="{B6A2C16E-C45E-E689-B917-1FF0AE3FA049}"/>
              </a:ext>
            </a:extLst>
          </p:cNvPr>
          <p:cNvSpPr>
            <a:spLocks noGrp="1"/>
          </p:cNvSpPr>
          <p:nvPr>
            <p:ph type="body" sz="quarter" idx="14"/>
          </p:nvPr>
        </p:nvSpPr>
        <p:spPr>
          <a:xfrm>
            <a:off x="158982" y="2641586"/>
            <a:ext cx="2777856" cy="1117614"/>
          </a:xfrm>
        </p:spPr>
        <p:txBody>
          <a:bodyPr>
            <a:noAutofit/>
          </a:bodyPr>
          <a:lstStyle/>
          <a:p>
            <a:pPr marL="0" indent="0" defTabSz="914377">
              <a:lnSpc>
                <a:spcPct val="100000"/>
              </a:lnSpc>
              <a:buNone/>
              <a:defRPr/>
            </a:pPr>
            <a:r>
              <a:rPr lang="en-US" dirty="0">
                <a:latin typeface="Arial"/>
                <a:ea typeface="+mn-lt"/>
                <a:cs typeface="+mn-lt"/>
              </a:rPr>
              <a:t>“[I would like] for the council to open up </a:t>
            </a:r>
            <a:r>
              <a:rPr lang="en-US" b="1" dirty="0">
                <a:latin typeface="Arial"/>
                <a:ea typeface="+mn-lt"/>
                <a:cs typeface="+mn-lt"/>
              </a:rPr>
              <a:t>more meaningful dialogue with residents.</a:t>
            </a:r>
            <a:r>
              <a:rPr lang="en-US" dirty="0">
                <a:latin typeface="Arial"/>
                <a:ea typeface="+mn-lt"/>
                <a:cs typeface="+mn-lt"/>
              </a:rPr>
              <a:t>"</a:t>
            </a:r>
          </a:p>
          <a:p>
            <a:pPr marL="0" indent="0" algn="r" defTabSz="914377">
              <a:lnSpc>
                <a:spcPct val="100000"/>
              </a:lnSpc>
              <a:buNone/>
              <a:defRPr/>
            </a:pPr>
            <a:r>
              <a:rPr lang="en-US" dirty="0">
                <a:latin typeface="Arial"/>
                <a:ea typeface="+mn-lt"/>
                <a:cs typeface="+mn-lt"/>
              </a:rPr>
              <a:t>(Female, mixed ethnicity,</a:t>
            </a:r>
          </a:p>
          <a:p>
            <a:pPr marL="0" indent="0" algn="r" defTabSz="914377">
              <a:lnSpc>
                <a:spcPct val="100000"/>
              </a:lnSpc>
              <a:spcBef>
                <a:spcPts val="0"/>
              </a:spcBef>
              <a:buNone/>
              <a:defRPr/>
            </a:pPr>
            <a:r>
              <a:rPr lang="en-US" dirty="0">
                <a:latin typeface="Arial"/>
                <a:ea typeface="+mn-lt"/>
                <a:cs typeface="+mn-lt"/>
              </a:rPr>
              <a:t>25-44, &lt;£20K)</a:t>
            </a:r>
            <a:endParaRPr lang="en-US" dirty="0"/>
          </a:p>
        </p:txBody>
      </p:sp>
      <p:sp>
        <p:nvSpPr>
          <p:cNvPr id="26" name="Rounded Rectangular Callout 11">
            <a:extLst>
              <a:ext uri="{FF2B5EF4-FFF2-40B4-BE49-F238E27FC236}">
                <a16:creationId xmlns:a16="http://schemas.microsoft.com/office/drawing/2014/main" id="{0F16EA5C-5ED8-EAA4-FAF7-23DC49402FFE}"/>
              </a:ext>
              <a:ext uri="{C183D7F6-B498-43B3-948B-1728B52AA6E4}">
                <adec:decorative xmlns:adec="http://schemas.microsoft.com/office/drawing/2017/decorative" val="1"/>
              </a:ext>
            </a:extLst>
          </p:cNvPr>
          <p:cNvSpPr/>
          <p:nvPr/>
        </p:nvSpPr>
        <p:spPr>
          <a:xfrm>
            <a:off x="4166760" y="2080703"/>
            <a:ext cx="4224102" cy="2009061"/>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p:txBody>
      </p:sp>
      <p:sp>
        <p:nvSpPr>
          <p:cNvPr id="7" name="Text Placeholder 6">
            <a:extLst>
              <a:ext uri="{FF2B5EF4-FFF2-40B4-BE49-F238E27FC236}">
                <a16:creationId xmlns:a16="http://schemas.microsoft.com/office/drawing/2014/main" id="{77403485-B9FE-806F-DA84-5E3CC87A5E66}"/>
              </a:ext>
            </a:extLst>
          </p:cNvPr>
          <p:cNvSpPr>
            <a:spLocks noGrp="1"/>
          </p:cNvSpPr>
          <p:nvPr>
            <p:ph type="body" sz="quarter" idx="15"/>
          </p:nvPr>
        </p:nvSpPr>
        <p:spPr>
          <a:xfrm>
            <a:off x="4283911" y="2124379"/>
            <a:ext cx="4015528" cy="1873212"/>
          </a:xfrm>
        </p:spPr>
        <p:txBody>
          <a:bodyPr>
            <a:noAutofit/>
          </a:bodyPr>
          <a:lstStyle/>
          <a:p>
            <a:pPr marL="0" indent="0" defTabSz="914377">
              <a:lnSpc>
                <a:spcPct val="100000"/>
              </a:lnSpc>
              <a:buNone/>
              <a:defRPr/>
            </a:pPr>
            <a:r>
              <a:rPr lang="en-US" dirty="0">
                <a:latin typeface="Arial"/>
                <a:cs typeface="Arial"/>
              </a:rPr>
              <a:t>"It feels like [the council] keeps its business close to its chest and so who knows what it's doing? ...  Basically, if it really is interested in doing something better for the future then </a:t>
            </a:r>
            <a:r>
              <a:rPr lang="en-US" b="1" dirty="0">
                <a:latin typeface="Arial"/>
                <a:cs typeface="Arial"/>
              </a:rPr>
              <a:t>open up the doors and get people really involved</a:t>
            </a:r>
            <a:r>
              <a:rPr lang="en-US" dirty="0">
                <a:latin typeface="Arial"/>
                <a:cs typeface="Arial"/>
              </a:rPr>
              <a:t> rather than just pinging out meaningless feedback forms."</a:t>
            </a:r>
          </a:p>
          <a:p>
            <a:pPr marL="0" indent="0" algn="r" defTabSz="914377">
              <a:lnSpc>
                <a:spcPct val="100000"/>
              </a:lnSpc>
              <a:spcAft>
                <a:spcPts val="600"/>
              </a:spcAft>
              <a:buNone/>
              <a:defRPr/>
            </a:pPr>
            <a:r>
              <a:rPr lang="en-GB" dirty="0">
                <a:latin typeface="Arial"/>
                <a:cs typeface="Arial"/>
              </a:rPr>
              <a:t>(White British female, 45-64, £60-99K)</a:t>
            </a:r>
            <a:endParaRPr lang="en-US" dirty="0"/>
          </a:p>
        </p:txBody>
      </p:sp>
      <p:sp>
        <p:nvSpPr>
          <p:cNvPr id="29" name="Rounded Rectangular Callout 11">
            <a:extLst>
              <a:ext uri="{FF2B5EF4-FFF2-40B4-BE49-F238E27FC236}">
                <a16:creationId xmlns:a16="http://schemas.microsoft.com/office/drawing/2014/main" id="{49C9120D-AE85-0DE8-0CBD-7DC2234E04FB}"/>
              </a:ext>
              <a:ext uri="{C183D7F6-B498-43B3-948B-1728B52AA6E4}">
                <adec:decorative xmlns:adec="http://schemas.microsoft.com/office/drawing/2017/decorative" val="1"/>
              </a:ext>
            </a:extLst>
          </p:cNvPr>
          <p:cNvSpPr/>
          <p:nvPr/>
        </p:nvSpPr>
        <p:spPr>
          <a:xfrm>
            <a:off x="247428" y="4190977"/>
            <a:ext cx="4227611" cy="1532334"/>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sz="1400" dirty="0">
              <a:latin typeface="Arial"/>
              <a:ea typeface="Calibri" panose="020F0502020204030204"/>
              <a:cs typeface="Arial"/>
            </a:endParaRPr>
          </a:p>
          <a:p>
            <a:pPr defTabSz="914377">
              <a:defRPr/>
            </a:pPr>
            <a:endParaRPr lang="en-GB" sz="1400" dirty="0">
              <a:latin typeface="Arial"/>
              <a:ea typeface="Calibri" panose="020F0502020204030204"/>
              <a:cs typeface="Arial"/>
            </a:endParaRPr>
          </a:p>
          <a:p>
            <a:pPr defTabSz="914377">
              <a:defRPr/>
            </a:pPr>
            <a:endParaRPr lang="en-GB" sz="1400" dirty="0">
              <a:latin typeface="Arial"/>
              <a:ea typeface="Calibri" panose="020F0502020204030204"/>
              <a:cs typeface="Arial"/>
            </a:endParaRPr>
          </a:p>
          <a:p>
            <a:pPr defTabSz="914377">
              <a:defRPr/>
            </a:pPr>
            <a:endParaRPr lang="en-GB" sz="1400" dirty="0">
              <a:latin typeface="Arial"/>
              <a:ea typeface="Calibri" panose="020F0502020204030204"/>
              <a:cs typeface="Arial"/>
            </a:endParaRPr>
          </a:p>
          <a:p>
            <a:pPr defTabSz="914377">
              <a:defRPr/>
            </a:pPr>
            <a:endParaRPr lang="en-GB" sz="1400" dirty="0">
              <a:latin typeface="Arial"/>
              <a:ea typeface="Calibri" panose="020F0502020204030204"/>
              <a:cs typeface="Arial"/>
            </a:endParaRPr>
          </a:p>
          <a:p>
            <a:pPr defTabSz="914377">
              <a:defRPr/>
            </a:pPr>
            <a:endParaRPr lang="en-GB" sz="1400" dirty="0">
              <a:latin typeface="Arial"/>
              <a:ea typeface="Calibri" panose="020F0502020204030204"/>
              <a:cs typeface="Arial"/>
            </a:endParaRPr>
          </a:p>
        </p:txBody>
      </p:sp>
      <p:sp>
        <p:nvSpPr>
          <p:cNvPr id="9" name="Text Placeholder 8">
            <a:extLst>
              <a:ext uri="{FF2B5EF4-FFF2-40B4-BE49-F238E27FC236}">
                <a16:creationId xmlns:a16="http://schemas.microsoft.com/office/drawing/2014/main" id="{7B0D71F7-DC76-4B0F-D3D0-6CB61DF19A95}"/>
              </a:ext>
            </a:extLst>
          </p:cNvPr>
          <p:cNvSpPr>
            <a:spLocks noGrp="1"/>
          </p:cNvSpPr>
          <p:nvPr>
            <p:ph type="body" sz="quarter" idx="17"/>
          </p:nvPr>
        </p:nvSpPr>
        <p:spPr>
          <a:xfrm>
            <a:off x="247428" y="4197586"/>
            <a:ext cx="4131532" cy="1384634"/>
          </a:xfrm>
        </p:spPr>
        <p:txBody>
          <a:bodyPr>
            <a:noAutofit/>
          </a:bodyPr>
          <a:lstStyle/>
          <a:p>
            <a:pPr marL="0" indent="0" defTabSz="914377">
              <a:lnSpc>
                <a:spcPct val="100000"/>
              </a:lnSpc>
              <a:buNone/>
              <a:defRPr/>
            </a:pPr>
            <a:r>
              <a:rPr lang="en-GB" dirty="0">
                <a:latin typeface="Arial"/>
                <a:cs typeface="Arial"/>
              </a:rPr>
              <a:t>“</a:t>
            </a:r>
            <a:r>
              <a:rPr lang="en-GB" dirty="0">
                <a:latin typeface="Arial"/>
                <a:ea typeface="+mn-lt"/>
                <a:cs typeface="+mn-lt"/>
              </a:rPr>
              <a:t>It's </a:t>
            </a:r>
            <a:r>
              <a:rPr lang="en-GB" b="1" dirty="0">
                <a:latin typeface="Arial"/>
                <a:ea typeface="+mn-lt"/>
                <a:cs typeface="+mn-lt"/>
              </a:rPr>
              <a:t>unclear to me what the Council is doing</a:t>
            </a:r>
            <a:r>
              <a:rPr lang="en-GB" dirty="0">
                <a:latin typeface="Arial"/>
                <a:ea typeface="+mn-lt"/>
                <a:cs typeface="+mn-lt"/>
              </a:rPr>
              <a:t> regarding consultations as </a:t>
            </a:r>
            <a:r>
              <a:rPr lang="en-GB" b="1" dirty="0">
                <a:latin typeface="Arial"/>
                <a:ea typeface="+mn-lt"/>
                <a:cs typeface="+mn-lt"/>
              </a:rPr>
              <a:t>I receive nothing through my letterbox</a:t>
            </a:r>
            <a:r>
              <a:rPr lang="en-GB" dirty="0">
                <a:latin typeface="Arial"/>
                <a:ea typeface="+mn-lt"/>
                <a:cs typeface="+mn-lt"/>
              </a:rPr>
              <a:t> to tell me about the Council.  It is only when I hear info from someone ...that I am alerted to what is going on.</a:t>
            </a:r>
            <a:r>
              <a:rPr lang="en-GB" dirty="0">
                <a:latin typeface="Arial"/>
                <a:cs typeface="Arial"/>
              </a:rPr>
              <a:t>”</a:t>
            </a:r>
            <a:endParaRPr lang="en-US" dirty="0"/>
          </a:p>
          <a:p>
            <a:pPr marL="0" indent="0" algn="r" defTabSz="914377">
              <a:lnSpc>
                <a:spcPct val="100000"/>
              </a:lnSpc>
              <a:buNone/>
              <a:defRPr/>
            </a:pPr>
            <a:r>
              <a:rPr lang="en-GB" dirty="0">
                <a:latin typeface="Arial"/>
                <a:cs typeface="Arial"/>
              </a:rPr>
              <a:t>(White British female, 65+)</a:t>
            </a:r>
            <a:endParaRPr lang="en-US" dirty="0"/>
          </a:p>
        </p:txBody>
      </p:sp>
      <p:sp>
        <p:nvSpPr>
          <p:cNvPr id="25" name="Rounded Rectangular Callout 11">
            <a:extLst>
              <a:ext uri="{FF2B5EF4-FFF2-40B4-BE49-F238E27FC236}">
                <a16:creationId xmlns:a16="http://schemas.microsoft.com/office/drawing/2014/main" id="{AAF1BD5F-DDCC-96ED-2658-531D2576A001}"/>
              </a:ext>
              <a:ext uri="{C183D7F6-B498-43B3-948B-1728B52AA6E4}">
                <adec:decorative xmlns:adec="http://schemas.microsoft.com/office/drawing/2017/decorative" val="1"/>
              </a:ext>
            </a:extLst>
          </p:cNvPr>
          <p:cNvSpPr/>
          <p:nvPr/>
        </p:nvSpPr>
        <p:spPr>
          <a:xfrm>
            <a:off x="5874995" y="4185817"/>
            <a:ext cx="2649112" cy="1532334"/>
          </a:xfrm>
          <a:prstGeom prst="wedgeRoundRectCallout">
            <a:avLst/>
          </a:prstGeom>
          <a:solidFill>
            <a:schemeClr val="bg2"/>
          </a:solidFill>
        </p:spPr>
        <p:txBody>
          <a:bodyPr wrap="square" lIns="91440" tIns="45720" rIns="91440" bIns="45720" anchor="t">
            <a:spAutoFit/>
          </a:bodyPr>
          <a:lstStyle/>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p:txBody>
      </p:sp>
      <p:sp>
        <p:nvSpPr>
          <p:cNvPr id="8" name="Text Placeholder 7">
            <a:extLst>
              <a:ext uri="{FF2B5EF4-FFF2-40B4-BE49-F238E27FC236}">
                <a16:creationId xmlns:a16="http://schemas.microsoft.com/office/drawing/2014/main" id="{5EBD9F0B-2B5C-FE87-EC4C-2FB962BF9687}"/>
              </a:ext>
            </a:extLst>
          </p:cNvPr>
          <p:cNvSpPr>
            <a:spLocks noGrp="1"/>
          </p:cNvSpPr>
          <p:nvPr>
            <p:ph type="body" sz="quarter" idx="16"/>
          </p:nvPr>
        </p:nvSpPr>
        <p:spPr>
          <a:xfrm>
            <a:off x="5975921" y="4267901"/>
            <a:ext cx="2548186" cy="1314319"/>
          </a:xfrm>
        </p:spPr>
        <p:txBody>
          <a:bodyPr>
            <a:noAutofit/>
          </a:bodyPr>
          <a:lstStyle/>
          <a:p>
            <a:pPr marL="0" indent="0">
              <a:lnSpc>
                <a:spcPct val="100000"/>
              </a:lnSpc>
              <a:buNone/>
            </a:pPr>
            <a:r>
              <a:rPr lang="en-GB" dirty="0">
                <a:latin typeface="Arial"/>
                <a:cs typeface="Arial"/>
              </a:rPr>
              <a:t>"</a:t>
            </a:r>
            <a:r>
              <a:rPr lang="en-GB" b="1" dirty="0">
                <a:latin typeface="Arial"/>
                <a:cs typeface="Arial"/>
              </a:rPr>
              <a:t>More transparency</a:t>
            </a:r>
            <a:r>
              <a:rPr lang="en-GB" dirty="0">
                <a:latin typeface="Arial"/>
                <a:cs typeface="Arial"/>
              </a:rPr>
              <a:t> also with choices that are made by the council, where </a:t>
            </a:r>
            <a:r>
              <a:rPr lang="en-GB" b="1" dirty="0">
                <a:latin typeface="Arial"/>
                <a:cs typeface="Arial"/>
              </a:rPr>
              <a:t>the public can scrutinise and review</a:t>
            </a:r>
            <a:r>
              <a:rPr lang="en-GB" dirty="0">
                <a:latin typeface="Arial"/>
                <a:cs typeface="Arial"/>
              </a:rPr>
              <a:t> every meeting and choice if they wish."</a:t>
            </a:r>
            <a:endParaRPr lang="en-US" dirty="0"/>
          </a:p>
        </p:txBody>
      </p:sp>
      <p:sp>
        <p:nvSpPr>
          <p:cNvPr id="27" name="Rounded Rectangular Callout 11">
            <a:extLst>
              <a:ext uri="{FF2B5EF4-FFF2-40B4-BE49-F238E27FC236}">
                <a16:creationId xmlns:a16="http://schemas.microsoft.com/office/drawing/2014/main" id="{96E8A1D9-78BA-6CBE-FB40-39BC4C9D9A3C}"/>
              </a:ext>
              <a:ext uri="{C183D7F6-B498-43B3-948B-1728B52AA6E4}">
                <adec:decorative xmlns:adec="http://schemas.microsoft.com/office/drawing/2017/decorative" val="1"/>
              </a:ext>
            </a:extLst>
          </p:cNvPr>
          <p:cNvSpPr/>
          <p:nvPr/>
        </p:nvSpPr>
        <p:spPr>
          <a:xfrm>
            <a:off x="8818780" y="1904877"/>
            <a:ext cx="3125792" cy="3813274"/>
          </a:xfrm>
          <a:prstGeom prst="wedgeRoundRectCallout">
            <a:avLst>
              <a:gd name="adj1" fmla="val -20145"/>
              <a:gd name="adj2" fmla="val 55165"/>
              <a:gd name="adj3" fmla="val 16667"/>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p:txBody>
      </p:sp>
      <p:sp>
        <p:nvSpPr>
          <p:cNvPr id="11" name="Text Placeholder 10">
            <a:extLst>
              <a:ext uri="{FF2B5EF4-FFF2-40B4-BE49-F238E27FC236}">
                <a16:creationId xmlns:a16="http://schemas.microsoft.com/office/drawing/2014/main" id="{96B92A4E-9EA2-3BFE-8515-748C1F695FF5}"/>
              </a:ext>
            </a:extLst>
          </p:cNvPr>
          <p:cNvSpPr>
            <a:spLocks noGrp="1"/>
          </p:cNvSpPr>
          <p:nvPr>
            <p:ph type="body" sz="quarter" idx="18"/>
          </p:nvPr>
        </p:nvSpPr>
        <p:spPr>
          <a:xfrm>
            <a:off x="8979546" y="2080703"/>
            <a:ext cx="2804260" cy="3637448"/>
          </a:xfrm>
        </p:spPr>
        <p:txBody>
          <a:bodyPr>
            <a:noAutofit/>
          </a:bodyPr>
          <a:lstStyle/>
          <a:p>
            <a:pPr marL="0" indent="0" defTabSz="914377">
              <a:lnSpc>
                <a:spcPct val="100000"/>
              </a:lnSpc>
              <a:buNone/>
              <a:defRPr/>
            </a:pPr>
            <a:r>
              <a:rPr lang="en-GB" dirty="0">
                <a:latin typeface="Arial"/>
                <a:ea typeface="+mn-lt"/>
                <a:cs typeface="+mn-lt"/>
              </a:rPr>
              <a:t>“I find that the council often wants residents to be involved and engaged but fails to show residents how. Most people have no clue how decision making happens on the inside, which makes it easy to antagonize the council and feel powerless. …there's a lot of exciting opportunities for councils to teach their residents civics and </a:t>
            </a:r>
            <a:r>
              <a:rPr lang="en-GB" b="1" dirty="0">
                <a:latin typeface="Arial"/>
                <a:ea typeface="+mn-lt"/>
                <a:cs typeface="+mn-lt"/>
              </a:rPr>
              <a:t>facilitate more active engagement</a:t>
            </a:r>
            <a:r>
              <a:rPr lang="en-GB" dirty="0">
                <a:latin typeface="Arial"/>
                <a:ea typeface="+mn-lt"/>
                <a:cs typeface="+mn-lt"/>
              </a:rPr>
              <a:t> beyond sending out endless surve</a:t>
            </a:r>
            <a:r>
              <a:rPr lang="en-GB" dirty="0">
                <a:ea typeface="+mn-lt"/>
                <a:cs typeface="+mn-lt"/>
              </a:rPr>
              <a:t>ys :) </a:t>
            </a:r>
            <a:r>
              <a:rPr lang="en-GB" dirty="0">
                <a:latin typeface="Arial"/>
                <a:ea typeface="+mn-lt"/>
                <a:cs typeface="+mn-lt"/>
              </a:rPr>
              <a:t>"</a:t>
            </a:r>
          </a:p>
          <a:p>
            <a:pPr marL="0" indent="0" algn="r" defTabSz="914377">
              <a:lnSpc>
                <a:spcPct val="100000"/>
              </a:lnSpc>
              <a:buNone/>
              <a:defRPr/>
            </a:pPr>
            <a:r>
              <a:rPr lang="en-GB" dirty="0">
                <a:latin typeface="Arial"/>
                <a:ea typeface="+mn-lt"/>
                <a:cs typeface="+mn-lt"/>
              </a:rPr>
              <a:t>(Female, white other ethnicity, 25-44, £60-99K)</a:t>
            </a:r>
            <a:endParaRPr lang="en-US" dirty="0"/>
          </a:p>
        </p:txBody>
      </p:sp>
    </p:spTree>
    <p:extLst>
      <p:ext uri="{BB962C8B-B14F-4D97-AF65-F5344CB8AC3E}">
        <p14:creationId xmlns:p14="http://schemas.microsoft.com/office/powerpoint/2010/main" val="3930804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7AA20-3F44-2D96-C1AA-791AD200F4FE}"/>
              </a:ext>
            </a:extLst>
          </p:cNvPr>
          <p:cNvSpPr>
            <a:spLocks noGrp="1"/>
          </p:cNvSpPr>
          <p:nvPr>
            <p:ph type="title"/>
          </p:nvPr>
        </p:nvSpPr>
        <p:spPr/>
        <p:txBody>
          <a:bodyPr>
            <a:normAutofit/>
          </a:bodyPr>
          <a:lstStyle/>
          <a:p>
            <a:r>
              <a:rPr lang="en-GB" sz="2400" b="1" dirty="0">
                <a:solidFill>
                  <a:srgbClr val="E51F23"/>
                </a:solidFill>
                <a:latin typeface="Arial"/>
                <a:cs typeface="Arial"/>
              </a:rPr>
              <a:t>Resident-council interactions: Communication and responsiveness</a:t>
            </a:r>
            <a:endParaRPr lang="en-US" sz="2400" b="1" dirty="0"/>
          </a:p>
        </p:txBody>
      </p:sp>
      <p:pic>
        <p:nvPicPr>
          <p:cNvPr id="21" name="Picture Placeholder 20">
            <a:extLst>
              <a:ext uri="{FF2B5EF4-FFF2-40B4-BE49-F238E27FC236}">
                <a16:creationId xmlns:a16="http://schemas.microsoft.com/office/drawing/2014/main" id="{BA380FEE-0F22-944C-BA6F-115D0A7A8376}"/>
              </a:ext>
              <a:ext uri="{C183D7F6-B498-43B3-948B-1728B52AA6E4}">
                <adec:decorative xmlns:adec="http://schemas.microsoft.com/office/drawing/2017/decorative" val="1"/>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8702" b="8702"/>
          <a:stretch>
            <a:fillRect/>
          </a:stretch>
        </p:blipFill>
        <p:spPr>
          <a:xfrm>
            <a:off x="11039316" y="183518"/>
            <a:ext cx="839787" cy="672930"/>
          </a:xfrm>
        </p:spPr>
      </p:pic>
      <p:sp>
        <p:nvSpPr>
          <p:cNvPr id="3" name="Text Placeholder 2">
            <a:extLst>
              <a:ext uri="{FF2B5EF4-FFF2-40B4-BE49-F238E27FC236}">
                <a16:creationId xmlns:a16="http://schemas.microsoft.com/office/drawing/2014/main" id="{1ABAF200-BC40-49C6-E0DA-07D836D3A526}"/>
              </a:ext>
            </a:extLst>
          </p:cNvPr>
          <p:cNvSpPr>
            <a:spLocks noGrp="1"/>
          </p:cNvSpPr>
          <p:nvPr>
            <p:ph type="body" sz="quarter" idx="10"/>
          </p:nvPr>
        </p:nvSpPr>
        <p:spPr>
          <a:xfrm>
            <a:off x="338328" y="762000"/>
            <a:ext cx="10929112" cy="1109663"/>
          </a:xfrm>
        </p:spPr>
        <p:txBody>
          <a:bodyPr>
            <a:normAutofit/>
          </a:bodyPr>
          <a:lstStyle/>
          <a:p>
            <a:r>
              <a:rPr lang="en-GB" sz="1600" dirty="0">
                <a:latin typeface="Arial"/>
                <a:cs typeface="Arial"/>
              </a:rPr>
              <a:t>Services was the most prominent theme in VCS discussions, where residents noted the variety on offer and identified gaps, especially communication with residents about what is available.  In the resident survey, many respondents spoke about what they perceived as a lack of responsiveness and efficiency from the council.  Some acknowledged the limits of what the council could influence.</a:t>
            </a:r>
            <a:endParaRPr lang="en-US" sz="1600" dirty="0"/>
          </a:p>
        </p:txBody>
      </p:sp>
      <p:sp>
        <p:nvSpPr>
          <p:cNvPr id="25" name="Rounded Rectangular Callout 11">
            <a:extLst>
              <a:ext uri="{FF2B5EF4-FFF2-40B4-BE49-F238E27FC236}">
                <a16:creationId xmlns:a16="http://schemas.microsoft.com/office/drawing/2014/main" id="{5BFDAB1B-D932-06FB-EA36-0CFC290722D9}"/>
              </a:ext>
              <a:ext uri="{C183D7F6-B498-43B3-948B-1728B52AA6E4}">
                <adec:decorative xmlns:adec="http://schemas.microsoft.com/office/drawing/2017/decorative" val="1"/>
              </a:ext>
            </a:extLst>
          </p:cNvPr>
          <p:cNvSpPr/>
          <p:nvPr/>
        </p:nvSpPr>
        <p:spPr>
          <a:xfrm>
            <a:off x="201296" y="1949905"/>
            <a:ext cx="2965711" cy="2485787"/>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400" dirty="0">
              <a:latin typeface="Arial"/>
              <a:ea typeface="+mn-lt"/>
              <a:cs typeface="+mn-lt"/>
            </a:endParaRPr>
          </a:p>
          <a:p>
            <a:pPr>
              <a:defRPr/>
            </a:pPr>
            <a:endParaRPr lang="en-US" sz="1400" dirty="0">
              <a:latin typeface="Arial"/>
              <a:ea typeface="+mn-lt"/>
              <a:cs typeface="+mn-lt"/>
            </a:endParaRPr>
          </a:p>
          <a:p>
            <a:pPr>
              <a:defRPr/>
            </a:pPr>
            <a:endParaRPr lang="en-US" sz="1400" dirty="0">
              <a:latin typeface="Arial"/>
              <a:ea typeface="+mn-lt"/>
              <a:cs typeface="+mn-lt"/>
            </a:endParaRPr>
          </a:p>
          <a:p>
            <a:pPr>
              <a:defRPr/>
            </a:pPr>
            <a:endParaRPr lang="en-US" sz="1400" dirty="0">
              <a:latin typeface="Arial"/>
              <a:ea typeface="+mn-lt"/>
              <a:cs typeface="+mn-lt"/>
            </a:endParaRPr>
          </a:p>
          <a:p>
            <a:pPr>
              <a:defRPr/>
            </a:pPr>
            <a:endParaRPr lang="en-US" sz="1400" dirty="0">
              <a:latin typeface="Arial"/>
              <a:ea typeface="+mn-lt"/>
              <a:cs typeface="+mn-lt"/>
            </a:endParaRPr>
          </a:p>
          <a:p>
            <a:pPr>
              <a:defRPr/>
            </a:pPr>
            <a:endParaRPr lang="en-US" sz="1400" dirty="0">
              <a:latin typeface="Arial"/>
              <a:ea typeface="+mn-lt"/>
              <a:cs typeface="+mn-lt"/>
            </a:endParaRPr>
          </a:p>
          <a:p>
            <a:pPr>
              <a:defRPr/>
            </a:pPr>
            <a:endParaRPr lang="en-US" sz="1400" dirty="0">
              <a:latin typeface="Arial"/>
              <a:ea typeface="+mn-lt"/>
              <a:cs typeface="+mn-lt"/>
            </a:endParaRPr>
          </a:p>
          <a:p>
            <a:pPr>
              <a:defRPr/>
            </a:pPr>
            <a:endParaRPr lang="en-US" sz="1400" dirty="0">
              <a:latin typeface="Arial"/>
              <a:ea typeface="+mn-lt"/>
              <a:cs typeface="+mn-lt"/>
            </a:endParaRPr>
          </a:p>
          <a:p>
            <a:pPr>
              <a:defRPr/>
            </a:pPr>
            <a:endParaRPr lang="en-US" sz="1400" dirty="0">
              <a:latin typeface="Arial"/>
              <a:ea typeface="+mn-lt"/>
              <a:cs typeface="+mn-lt"/>
            </a:endParaRPr>
          </a:p>
          <a:p>
            <a:pPr>
              <a:defRPr/>
            </a:pPr>
            <a:endParaRPr lang="en-US" sz="1400" dirty="0">
              <a:latin typeface="Arial"/>
              <a:ea typeface="+mn-lt"/>
              <a:cs typeface="+mn-lt"/>
            </a:endParaRPr>
          </a:p>
        </p:txBody>
      </p:sp>
      <p:sp>
        <p:nvSpPr>
          <p:cNvPr id="4" name="Text Placeholder 3">
            <a:extLst>
              <a:ext uri="{FF2B5EF4-FFF2-40B4-BE49-F238E27FC236}">
                <a16:creationId xmlns:a16="http://schemas.microsoft.com/office/drawing/2014/main" id="{131A8FC3-2DEA-2019-5C01-B1E78542023C}"/>
              </a:ext>
            </a:extLst>
          </p:cNvPr>
          <p:cNvSpPr>
            <a:spLocks noGrp="1"/>
          </p:cNvSpPr>
          <p:nvPr>
            <p:ph type="body" sz="quarter" idx="11"/>
          </p:nvPr>
        </p:nvSpPr>
        <p:spPr>
          <a:xfrm>
            <a:off x="338328" y="2024063"/>
            <a:ext cx="2716798" cy="2245989"/>
          </a:xfrm>
        </p:spPr>
        <p:txBody>
          <a:bodyPr>
            <a:noAutofit/>
          </a:bodyPr>
          <a:lstStyle/>
          <a:p>
            <a:pPr>
              <a:defRPr/>
            </a:pPr>
            <a:r>
              <a:rPr lang="en-GB" dirty="0">
                <a:latin typeface="Arial"/>
                <a:ea typeface="+mn-lt"/>
                <a:cs typeface="+mn-lt"/>
              </a:rPr>
              <a:t>"Islington council is not communicating services well, particularly support with employment. There are many </a:t>
            </a:r>
            <a:r>
              <a:rPr lang="en-GB" b="1" dirty="0">
                <a:latin typeface="Arial"/>
                <a:ea typeface="+mn-lt"/>
                <a:cs typeface="+mn-lt"/>
              </a:rPr>
              <a:t>good services </a:t>
            </a:r>
            <a:r>
              <a:rPr lang="en-GB" dirty="0">
                <a:latin typeface="Arial"/>
                <a:ea typeface="+mn-lt"/>
                <a:cs typeface="+mn-lt"/>
              </a:rPr>
              <a:t>and activities available, to address the need for community, however </a:t>
            </a:r>
            <a:r>
              <a:rPr lang="en-GB" b="1" dirty="0">
                <a:latin typeface="Arial"/>
                <a:ea typeface="+mn-lt"/>
                <a:cs typeface="+mn-lt"/>
              </a:rPr>
              <a:t>people do not know about them</a:t>
            </a:r>
            <a:r>
              <a:rPr lang="en-GB" dirty="0">
                <a:latin typeface="Arial"/>
                <a:ea typeface="+mn-lt"/>
                <a:cs typeface="+mn-lt"/>
              </a:rPr>
              <a:t>."</a:t>
            </a:r>
            <a:endParaRPr lang="en-US" dirty="0">
              <a:latin typeface="Arial"/>
              <a:ea typeface="+mn-lt"/>
              <a:cs typeface="+mn-lt"/>
            </a:endParaRPr>
          </a:p>
          <a:p>
            <a:pPr>
              <a:defRPr/>
            </a:pPr>
            <a:r>
              <a:rPr lang="en-GB" dirty="0">
                <a:latin typeface="Arial"/>
                <a:ea typeface="+mn-lt"/>
                <a:cs typeface="+mn-lt"/>
              </a:rPr>
              <a:t>(Hornsey Lane Estate Community Centre member)</a:t>
            </a:r>
            <a:endParaRPr lang="en-US" dirty="0"/>
          </a:p>
        </p:txBody>
      </p:sp>
      <p:sp>
        <p:nvSpPr>
          <p:cNvPr id="27" name="Rounded Rectangular Callout 11">
            <a:extLst>
              <a:ext uri="{FF2B5EF4-FFF2-40B4-BE49-F238E27FC236}">
                <a16:creationId xmlns:a16="http://schemas.microsoft.com/office/drawing/2014/main" id="{C207D5F3-5B6B-DF22-5418-11D24571BB90}"/>
              </a:ext>
              <a:ext uri="{C183D7F6-B498-43B3-948B-1728B52AA6E4}">
                <adec:decorative xmlns:adec="http://schemas.microsoft.com/office/drawing/2017/decorative" val="1"/>
              </a:ext>
            </a:extLst>
          </p:cNvPr>
          <p:cNvSpPr/>
          <p:nvPr/>
        </p:nvSpPr>
        <p:spPr>
          <a:xfrm>
            <a:off x="3372112" y="1951672"/>
            <a:ext cx="3328496" cy="1770698"/>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p:txBody>
      </p:sp>
      <p:sp>
        <p:nvSpPr>
          <p:cNvPr id="5" name="Text Placeholder 4">
            <a:extLst>
              <a:ext uri="{FF2B5EF4-FFF2-40B4-BE49-F238E27FC236}">
                <a16:creationId xmlns:a16="http://schemas.microsoft.com/office/drawing/2014/main" id="{EBB9C316-C0A0-1486-E2B7-5697580ADFBD}"/>
              </a:ext>
            </a:extLst>
          </p:cNvPr>
          <p:cNvSpPr>
            <a:spLocks noGrp="1"/>
          </p:cNvSpPr>
          <p:nvPr>
            <p:ph type="body" sz="quarter" idx="13"/>
          </p:nvPr>
        </p:nvSpPr>
        <p:spPr>
          <a:xfrm>
            <a:off x="3471050" y="2001224"/>
            <a:ext cx="3153269" cy="1595415"/>
          </a:xfrm>
        </p:spPr>
        <p:txBody>
          <a:bodyPr>
            <a:noAutofit/>
          </a:bodyPr>
          <a:lstStyle/>
          <a:p>
            <a:pPr marL="0" indent="0" defTabSz="914377">
              <a:lnSpc>
                <a:spcPct val="100000"/>
              </a:lnSpc>
              <a:buNone/>
              <a:defRPr/>
            </a:pPr>
            <a:r>
              <a:rPr lang="en-GB" dirty="0">
                <a:latin typeface="Arial"/>
                <a:ea typeface="+mn-lt"/>
                <a:cs typeface="+mn-lt"/>
              </a:rPr>
              <a:t>“II feel like there should be</a:t>
            </a:r>
            <a:r>
              <a:rPr lang="en-GB" b="1" dirty="0">
                <a:latin typeface="Arial"/>
                <a:ea typeface="+mn-lt"/>
                <a:cs typeface="+mn-lt"/>
              </a:rPr>
              <a:t> </a:t>
            </a:r>
            <a:r>
              <a:rPr lang="en-GB" dirty="0">
                <a:latin typeface="Arial"/>
                <a:ea typeface="+mn-lt"/>
                <a:cs typeface="+mn-lt"/>
              </a:rPr>
              <a:t>better customer service at the offices and on the phone. I think staff should be a little </a:t>
            </a:r>
            <a:r>
              <a:rPr lang="en-GB" b="1" dirty="0">
                <a:latin typeface="Arial"/>
                <a:ea typeface="+mn-lt"/>
                <a:cs typeface="+mn-lt"/>
              </a:rPr>
              <a:t>more considerate</a:t>
            </a:r>
            <a:r>
              <a:rPr lang="en-GB" dirty="0">
                <a:latin typeface="Arial"/>
                <a:ea typeface="+mn-lt"/>
                <a:cs typeface="+mn-lt"/>
              </a:rPr>
              <a:t> and services should be run more efficiently and more transparently."</a:t>
            </a:r>
          </a:p>
          <a:p>
            <a:pPr marL="0" indent="0" algn="r" defTabSz="914377">
              <a:lnSpc>
                <a:spcPct val="100000"/>
              </a:lnSpc>
              <a:buNone/>
              <a:defRPr/>
            </a:pPr>
            <a:r>
              <a:rPr lang="en-GB" dirty="0">
                <a:latin typeface="Arial"/>
                <a:ea typeface="+mn-lt"/>
                <a:cs typeface="+mn-lt"/>
              </a:rPr>
              <a:t>(White male, 65+, &lt;£20K)</a:t>
            </a:r>
            <a:endParaRPr lang="en-US" dirty="0"/>
          </a:p>
        </p:txBody>
      </p:sp>
      <p:sp>
        <p:nvSpPr>
          <p:cNvPr id="28" name="Rounded Rectangular Callout 12">
            <a:extLst>
              <a:ext uri="{FF2B5EF4-FFF2-40B4-BE49-F238E27FC236}">
                <a16:creationId xmlns:a16="http://schemas.microsoft.com/office/drawing/2014/main" id="{ABCCCB91-959E-EDCA-EAF6-346E00F4931F}"/>
              </a:ext>
              <a:ext uri="{C183D7F6-B498-43B3-948B-1728B52AA6E4}">
                <adec:decorative xmlns:adec="http://schemas.microsoft.com/office/drawing/2017/decorative" val="1"/>
              </a:ext>
            </a:extLst>
          </p:cNvPr>
          <p:cNvSpPr/>
          <p:nvPr/>
        </p:nvSpPr>
        <p:spPr>
          <a:xfrm>
            <a:off x="7104728" y="2109667"/>
            <a:ext cx="2443804" cy="1770698"/>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p:txBody>
      </p:sp>
      <p:sp>
        <p:nvSpPr>
          <p:cNvPr id="6" name="Text Placeholder 5">
            <a:extLst>
              <a:ext uri="{FF2B5EF4-FFF2-40B4-BE49-F238E27FC236}">
                <a16:creationId xmlns:a16="http://schemas.microsoft.com/office/drawing/2014/main" id="{11D3D80A-977D-7F2B-EEDE-145F18F923EB}"/>
              </a:ext>
            </a:extLst>
          </p:cNvPr>
          <p:cNvSpPr>
            <a:spLocks noGrp="1"/>
          </p:cNvSpPr>
          <p:nvPr>
            <p:ph type="body" sz="quarter" idx="14"/>
          </p:nvPr>
        </p:nvSpPr>
        <p:spPr>
          <a:xfrm>
            <a:off x="7218863" y="2129987"/>
            <a:ext cx="2277518" cy="1492670"/>
          </a:xfrm>
        </p:spPr>
        <p:txBody>
          <a:bodyPr>
            <a:noAutofit/>
          </a:bodyPr>
          <a:lstStyle/>
          <a:p>
            <a:pPr marL="0" indent="0" defTabSz="914377">
              <a:lnSpc>
                <a:spcPct val="100000"/>
              </a:lnSpc>
              <a:buNone/>
              <a:defRPr/>
            </a:pPr>
            <a:r>
              <a:rPr lang="en-GB" dirty="0">
                <a:latin typeface="Arial"/>
                <a:ea typeface="+mn-lt"/>
                <a:cs typeface="Arial"/>
              </a:rPr>
              <a:t>"[With council services, I ] </a:t>
            </a:r>
            <a:r>
              <a:rPr lang="en-GB" b="1" dirty="0">
                <a:latin typeface="Arial"/>
                <a:ea typeface="+mn-lt"/>
                <a:cs typeface="Arial"/>
              </a:rPr>
              <a:t>never get through to the same person, have to retell</a:t>
            </a:r>
            <a:r>
              <a:rPr lang="en-GB" dirty="0">
                <a:latin typeface="Arial"/>
                <a:ea typeface="+mn-lt"/>
                <a:cs typeface="Arial"/>
              </a:rPr>
              <a:t> [my story, there is] no follow up. Who do I turn to?"</a:t>
            </a:r>
            <a:endParaRPr lang="en-US" dirty="0"/>
          </a:p>
          <a:p>
            <a:pPr marL="0" indent="0" algn="r" defTabSz="914377">
              <a:lnSpc>
                <a:spcPct val="100000"/>
              </a:lnSpc>
              <a:buNone/>
              <a:defRPr/>
            </a:pPr>
            <a:r>
              <a:rPr lang="en-GB" dirty="0">
                <a:latin typeface="Arial"/>
                <a:ea typeface="+mn-lt"/>
                <a:cs typeface="Arial"/>
              </a:rPr>
              <a:t>(Outlook member)</a:t>
            </a:r>
            <a:endParaRPr lang="en-US" dirty="0"/>
          </a:p>
        </p:txBody>
      </p:sp>
      <p:sp>
        <p:nvSpPr>
          <p:cNvPr id="22" name="Rounded Rectangular Callout 11">
            <a:extLst>
              <a:ext uri="{FF2B5EF4-FFF2-40B4-BE49-F238E27FC236}">
                <a16:creationId xmlns:a16="http://schemas.microsoft.com/office/drawing/2014/main" id="{90079D8E-7FA4-F525-A115-7A7E3AD6F97C}"/>
              </a:ext>
              <a:ext uri="{C183D7F6-B498-43B3-948B-1728B52AA6E4}">
                <adec:decorative xmlns:adec="http://schemas.microsoft.com/office/drawing/2017/decorative" val="1"/>
              </a:ext>
            </a:extLst>
          </p:cNvPr>
          <p:cNvSpPr/>
          <p:nvPr/>
        </p:nvSpPr>
        <p:spPr>
          <a:xfrm>
            <a:off x="9852576" y="1617728"/>
            <a:ext cx="2088230" cy="2227778"/>
          </a:xfrm>
          <a:prstGeom prst="wedgeRoundRectCallout">
            <a:avLst/>
          </a:prstGeom>
          <a:solidFill>
            <a:schemeClr val="bg2"/>
          </a:solidFill>
        </p:spPr>
        <p:txBody>
          <a:bodyPr wrap="square" lIns="91440" tIns="45720" rIns="91440" bIns="45720" anchor="t">
            <a:spAutoFit/>
          </a:bodyPr>
          <a:lstStyle/>
          <a:p>
            <a:pPr defTabSz="914377">
              <a:defRPr/>
            </a:pPr>
            <a:endParaRPr lang="en-US" sz="1400" dirty="0">
              <a:latin typeface="Arial"/>
              <a:ea typeface="+mn-lt"/>
              <a:cs typeface="+mn-lt"/>
            </a:endParaRPr>
          </a:p>
          <a:p>
            <a:pPr defTabSz="914377">
              <a:defRPr/>
            </a:pPr>
            <a:endParaRPr lang="en-US" sz="1400" dirty="0">
              <a:latin typeface="Arial"/>
              <a:ea typeface="+mn-lt"/>
              <a:cs typeface="+mn-lt"/>
            </a:endParaRPr>
          </a:p>
          <a:p>
            <a:pPr defTabSz="914377">
              <a:defRPr/>
            </a:pPr>
            <a:endParaRPr lang="en-US" sz="1400" dirty="0">
              <a:latin typeface="Arial"/>
              <a:ea typeface="+mn-lt"/>
              <a:cs typeface="+mn-lt"/>
            </a:endParaRPr>
          </a:p>
          <a:p>
            <a:pPr defTabSz="914377">
              <a:defRPr/>
            </a:pPr>
            <a:endParaRPr lang="en-US" sz="1400" dirty="0">
              <a:latin typeface="Arial"/>
              <a:ea typeface="+mn-lt"/>
              <a:cs typeface="+mn-lt"/>
            </a:endParaRPr>
          </a:p>
          <a:p>
            <a:pPr defTabSz="914377">
              <a:defRPr/>
            </a:pPr>
            <a:endParaRPr lang="en-US" sz="1400" dirty="0">
              <a:latin typeface="Arial"/>
              <a:ea typeface="+mn-lt"/>
              <a:cs typeface="+mn-lt"/>
            </a:endParaRPr>
          </a:p>
          <a:p>
            <a:pPr defTabSz="914377">
              <a:defRPr/>
            </a:pPr>
            <a:endParaRPr lang="en-US" sz="1400" dirty="0">
              <a:latin typeface="Arial"/>
              <a:ea typeface="+mn-lt"/>
              <a:cs typeface="+mn-lt"/>
            </a:endParaRPr>
          </a:p>
          <a:p>
            <a:pPr defTabSz="914377">
              <a:defRPr/>
            </a:pPr>
            <a:endParaRPr lang="en-US" sz="1400" dirty="0">
              <a:latin typeface="Arial"/>
              <a:ea typeface="+mn-lt"/>
              <a:cs typeface="+mn-lt"/>
            </a:endParaRPr>
          </a:p>
          <a:p>
            <a:pPr defTabSz="914377">
              <a:defRPr/>
            </a:pPr>
            <a:endParaRPr lang="en-US" sz="1400" dirty="0">
              <a:latin typeface="Arial"/>
              <a:ea typeface="+mn-lt"/>
              <a:cs typeface="+mn-lt"/>
            </a:endParaRPr>
          </a:p>
          <a:p>
            <a:pPr defTabSz="914377">
              <a:defRPr/>
            </a:pPr>
            <a:endParaRPr lang="en-US" sz="1400" dirty="0">
              <a:latin typeface="Arial"/>
              <a:ea typeface="+mn-lt"/>
              <a:cs typeface="+mn-lt"/>
            </a:endParaRPr>
          </a:p>
        </p:txBody>
      </p:sp>
      <p:sp>
        <p:nvSpPr>
          <p:cNvPr id="7" name="Text Placeholder 6">
            <a:extLst>
              <a:ext uri="{FF2B5EF4-FFF2-40B4-BE49-F238E27FC236}">
                <a16:creationId xmlns:a16="http://schemas.microsoft.com/office/drawing/2014/main" id="{311DBE4F-C0A2-FBE9-9BC6-FC25A5238982}"/>
              </a:ext>
            </a:extLst>
          </p:cNvPr>
          <p:cNvSpPr>
            <a:spLocks noGrp="1"/>
          </p:cNvSpPr>
          <p:nvPr>
            <p:ph type="body" sz="quarter" idx="15"/>
          </p:nvPr>
        </p:nvSpPr>
        <p:spPr>
          <a:xfrm>
            <a:off x="9960580" y="1681696"/>
            <a:ext cx="1875836" cy="2010194"/>
          </a:xfrm>
        </p:spPr>
        <p:txBody>
          <a:bodyPr>
            <a:noAutofit/>
          </a:bodyPr>
          <a:lstStyle/>
          <a:p>
            <a:pPr marL="0" indent="0" defTabSz="914377">
              <a:lnSpc>
                <a:spcPct val="100000"/>
              </a:lnSpc>
              <a:buNone/>
              <a:defRPr/>
            </a:pPr>
            <a:r>
              <a:rPr lang="en-GB" dirty="0">
                <a:latin typeface="Arial"/>
                <a:ea typeface="+mn-lt"/>
                <a:cs typeface="+mn-lt"/>
              </a:rPr>
              <a:t>"We live in a very unequal society. I think </a:t>
            </a:r>
            <a:r>
              <a:rPr lang="en-GB" b="1" dirty="0">
                <a:latin typeface="Arial"/>
                <a:ea typeface="+mn-lt"/>
                <a:cs typeface="+mn-lt"/>
              </a:rPr>
              <a:t>the council does great things to try to improve this but has limited resources</a:t>
            </a:r>
            <a:r>
              <a:rPr lang="en-GB" dirty="0">
                <a:latin typeface="Arial"/>
                <a:ea typeface="+mn-lt"/>
                <a:cs typeface="+mn-lt"/>
              </a:rPr>
              <a:t>."  </a:t>
            </a:r>
          </a:p>
          <a:p>
            <a:pPr marL="0" indent="0" algn="r" defTabSz="914377">
              <a:lnSpc>
                <a:spcPct val="100000"/>
              </a:lnSpc>
              <a:buNone/>
              <a:defRPr/>
            </a:pPr>
            <a:r>
              <a:rPr lang="en-GB" dirty="0">
                <a:latin typeface="Arial"/>
                <a:ea typeface="+mn-lt"/>
                <a:cs typeface="+mn-lt"/>
              </a:rPr>
              <a:t>(White female, 25-44, &gt;£100K)</a:t>
            </a:r>
            <a:endParaRPr lang="en-US" dirty="0"/>
          </a:p>
        </p:txBody>
      </p:sp>
      <p:sp>
        <p:nvSpPr>
          <p:cNvPr id="23" name="Rounded Rectangular Callout 11">
            <a:extLst>
              <a:ext uri="{FF2B5EF4-FFF2-40B4-BE49-F238E27FC236}">
                <a16:creationId xmlns:a16="http://schemas.microsoft.com/office/drawing/2014/main" id="{44307E09-5D3F-ADC6-4561-826526C776B9}"/>
              </a:ext>
              <a:ext uri="{C183D7F6-B498-43B3-948B-1728B52AA6E4}">
                <adec:decorative xmlns:adec="http://schemas.microsoft.com/office/drawing/2017/decorative" val="1"/>
              </a:ext>
            </a:extLst>
          </p:cNvPr>
          <p:cNvSpPr/>
          <p:nvPr/>
        </p:nvSpPr>
        <p:spPr>
          <a:xfrm>
            <a:off x="1388175" y="4522586"/>
            <a:ext cx="3544164" cy="1293971"/>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p:txBody>
      </p:sp>
      <p:sp>
        <p:nvSpPr>
          <p:cNvPr id="10" name="Text Placeholder 9">
            <a:extLst>
              <a:ext uri="{FF2B5EF4-FFF2-40B4-BE49-F238E27FC236}">
                <a16:creationId xmlns:a16="http://schemas.microsoft.com/office/drawing/2014/main" id="{7F421D7F-704E-D7EA-690F-94058185987F}"/>
              </a:ext>
            </a:extLst>
          </p:cNvPr>
          <p:cNvSpPr>
            <a:spLocks noGrp="1"/>
          </p:cNvSpPr>
          <p:nvPr>
            <p:ph type="body" sz="quarter" idx="17"/>
          </p:nvPr>
        </p:nvSpPr>
        <p:spPr>
          <a:xfrm>
            <a:off x="1469998" y="4522225"/>
            <a:ext cx="3366161" cy="1133009"/>
          </a:xfrm>
        </p:spPr>
        <p:txBody>
          <a:bodyPr>
            <a:noAutofit/>
          </a:bodyPr>
          <a:lstStyle/>
          <a:p>
            <a:pPr marL="0" indent="0" defTabSz="914377">
              <a:lnSpc>
                <a:spcPct val="100000"/>
              </a:lnSpc>
              <a:buNone/>
              <a:defRPr/>
            </a:pPr>
            <a:r>
              <a:rPr lang="en-US" dirty="0">
                <a:latin typeface="Arial"/>
                <a:ea typeface="+mn-lt"/>
                <a:cs typeface="+mn-lt"/>
              </a:rPr>
              <a:t>"In the last 3 years </a:t>
            </a:r>
            <a:r>
              <a:rPr lang="en-US" b="1" dirty="0">
                <a:latin typeface="Arial"/>
                <a:ea typeface="+mn-lt"/>
                <a:cs typeface="+mn-lt"/>
              </a:rPr>
              <a:t>they never care to get back to you</a:t>
            </a:r>
            <a:r>
              <a:rPr lang="en-US" dirty="0">
                <a:latin typeface="Arial"/>
                <a:ea typeface="+mn-lt"/>
                <a:cs typeface="+mn-lt"/>
              </a:rPr>
              <a:t>.  Any issue we have is not an emergency and</a:t>
            </a:r>
            <a:r>
              <a:rPr lang="en-US" b="1" dirty="0">
                <a:latin typeface="Arial"/>
                <a:ea typeface="+mn-lt"/>
                <a:cs typeface="+mn-lt"/>
              </a:rPr>
              <a:t> </a:t>
            </a:r>
            <a:r>
              <a:rPr lang="en-US" dirty="0">
                <a:latin typeface="Arial"/>
                <a:ea typeface="+mn-lt"/>
                <a:cs typeface="+mn-lt"/>
              </a:rPr>
              <a:t>they don’t take any action in helping us." </a:t>
            </a:r>
          </a:p>
          <a:p>
            <a:pPr marL="0" indent="0" algn="r" defTabSz="914377">
              <a:lnSpc>
                <a:spcPct val="100000"/>
              </a:lnSpc>
              <a:buNone/>
              <a:defRPr/>
            </a:pPr>
            <a:r>
              <a:rPr lang="en-GB" dirty="0">
                <a:latin typeface="Arial"/>
                <a:ea typeface="+mn-lt"/>
                <a:cs typeface="+mn-lt"/>
              </a:rPr>
              <a:t>(Resident, 25-44)</a:t>
            </a:r>
            <a:endParaRPr lang="en-US" dirty="0"/>
          </a:p>
        </p:txBody>
      </p:sp>
      <p:sp>
        <p:nvSpPr>
          <p:cNvPr id="26" name="Rounded Rectangular Callout 11">
            <a:extLst>
              <a:ext uri="{FF2B5EF4-FFF2-40B4-BE49-F238E27FC236}">
                <a16:creationId xmlns:a16="http://schemas.microsoft.com/office/drawing/2014/main" id="{2009993E-BD26-7484-6AE2-F875AAE51992}"/>
              </a:ext>
              <a:ext uri="{C183D7F6-B498-43B3-948B-1728B52AA6E4}">
                <adec:decorative xmlns:adec="http://schemas.microsoft.com/office/drawing/2017/decorative" val="1"/>
              </a:ext>
            </a:extLst>
          </p:cNvPr>
          <p:cNvSpPr/>
          <p:nvPr/>
        </p:nvSpPr>
        <p:spPr>
          <a:xfrm>
            <a:off x="5346652" y="4336449"/>
            <a:ext cx="2978730" cy="1532334"/>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p:txBody>
      </p:sp>
      <p:sp>
        <p:nvSpPr>
          <p:cNvPr id="8" name="Text Placeholder 7">
            <a:extLst>
              <a:ext uri="{FF2B5EF4-FFF2-40B4-BE49-F238E27FC236}">
                <a16:creationId xmlns:a16="http://schemas.microsoft.com/office/drawing/2014/main" id="{0A60D65E-1E70-B084-2A75-EBB7F53A8023}"/>
              </a:ext>
            </a:extLst>
          </p:cNvPr>
          <p:cNvSpPr>
            <a:spLocks noGrp="1"/>
          </p:cNvSpPr>
          <p:nvPr>
            <p:ph type="body" sz="quarter" idx="16"/>
          </p:nvPr>
        </p:nvSpPr>
        <p:spPr>
          <a:xfrm>
            <a:off x="5480027" y="4409536"/>
            <a:ext cx="2723488" cy="1386160"/>
          </a:xfrm>
        </p:spPr>
        <p:txBody>
          <a:bodyPr>
            <a:noAutofit/>
          </a:bodyPr>
          <a:lstStyle/>
          <a:p>
            <a:pPr marL="0" indent="0">
              <a:lnSpc>
                <a:spcPct val="100000"/>
              </a:lnSpc>
              <a:buNone/>
            </a:pPr>
            <a:r>
              <a:rPr lang="en-US" dirty="0">
                <a:latin typeface="Arial"/>
                <a:ea typeface="+mn-lt"/>
                <a:cs typeface="+mn-lt"/>
              </a:rPr>
              <a:t>“[I would like Islington to be] a place where the complaints process</a:t>
            </a:r>
            <a:r>
              <a:rPr lang="en-US" b="1" dirty="0">
                <a:latin typeface="Arial"/>
                <a:ea typeface="+mn-lt"/>
                <a:cs typeface="+mn-lt"/>
              </a:rPr>
              <a:t> [responds] within the 10 days</a:t>
            </a:r>
            <a:r>
              <a:rPr lang="en-US" dirty="0">
                <a:latin typeface="Arial"/>
                <a:ea typeface="+mn-lt"/>
                <a:cs typeface="+mn-lt"/>
              </a:rPr>
              <a:t>. A council who </a:t>
            </a:r>
            <a:r>
              <a:rPr lang="en-US" b="1" dirty="0">
                <a:latin typeface="Arial"/>
                <a:ea typeface="+mn-lt"/>
                <a:cs typeface="+mn-lt"/>
              </a:rPr>
              <a:t>hears</a:t>
            </a:r>
            <a:r>
              <a:rPr lang="en-US" dirty="0">
                <a:latin typeface="Arial"/>
                <a:ea typeface="+mn-lt"/>
                <a:cs typeface="+mn-lt"/>
              </a:rPr>
              <a:t>, and </a:t>
            </a:r>
            <a:r>
              <a:rPr lang="en-US" b="1" dirty="0">
                <a:latin typeface="Arial"/>
                <a:ea typeface="+mn-lt"/>
                <a:cs typeface="+mn-lt"/>
              </a:rPr>
              <a:t>acts</a:t>
            </a:r>
            <a:r>
              <a:rPr lang="en-US" dirty="0">
                <a:latin typeface="Arial"/>
                <a:ea typeface="+mn-lt"/>
                <a:cs typeface="+mn-lt"/>
              </a:rPr>
              <a:t> on resident and business concerns.</a:t>
            </a:r>
            <a:r>
              <a:rPr lang="en-GB" dirty="0">
                <a:latin typeface="Arial"/>
                <a:ea typeface="+mn-lt"/>
                <a:cs typeface="+mn-lt"/>
              </a:rPr>
              <a:t>"</a:t>
            </a:r>
            <a:endParaRPr lang="en-US" dirty="0"/>
          </a:p>
        </p:txBody>
      </p:sp>
      <p:sp>
        <p:nvSpPr>
          <p:cNvPr id="24" name="Rounded Rectangular Callout 11">
            <a:extLst>
              <a:ext uri="{FF2B5EF4-FFF2-40B4-BE49-F238E27FC236}">
                <a16:creationId xmlns:a16="http://schemas.microsoft.com/office/drawing/2014/main" id="{613F2D16-B4A2-CD78-A127-97E116DE72B7}"/>
              </a:ext>
              <a:ext uri="{C183D7F6-B498-43B3-948B-1728B52AA6E4}">
                <adec:decorative xmlns:adec="http://schemas.microsoft.com/office/drawing/2017/decorative" val="1"/>
              </a:ext>
            </a:extLst>
          </p:cNvPr>
          <p:cNvSpPr/>
          <p:nvPr/>
        </p:nvSpPr>
        <p:spPr>
          <a:xfrm>
            <a:off x="8590022" y="4181990"/>
            <a:ext cx="3263650" cy="1532334"/>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p:txBody>
      </p:sp>
      <p:sp>
        <p:nvSpPr>
          <p:cNvPr id="11" name="Text Placeholder 10">
            <a:extLst>
              <a:ext uri="{FF2B5EF4-FFF2-40B4-BE49-F238E27FC236}">
                <a16:creationId xmlns:a16="http://schemas.microsoft.com/office/drawing/2014/main" id="{33D15B97-4138-238F-83AC-2004E85DAD9C}"/>
              </a:ext>
            </a:extLst>
          </p:cNvPr>
          <p:cNvSpPr>
            <a:spLocks noGrp="1"/>
          </p:cNvSpPr>
          <p:nvPr>
            <p:ph type="body" sz="quarter" idx="18"/>
          </p:nvPr>
        </p:nvSpPr>
        <p:spPr>
          <a:xfrm>
            <a:off x="8731335" y="4295809"/>
            <a:ext cx="3045162" cy="1318785"/>
          </a:xfrm>
        </p:spPr>
        <p:txBody>
          <a:bodyPr>
            <a:noAutofit/>
          </a:bodyPr>
          <a:lstStyle/>
          <a:p>
            <a:pPr marL="0" indent="0">
              <a:lnSpc>
                <a:spcPct val="100000"/>
              </a:lnSpc>
              <a:buNone/>
            </a:pPr>
            <a:r>
              <a:rPr lang="en-GB" dirty="0">
                <a:latin typeface="Arial"/>
                <a:ea typeface="+mn-lt"/>
                <a:cs typeface="+mn-lt"/>
              </a:rPr>
              <a:t>“I would like some competent staff working at the council with a better understanding of</a:t>
            </a:r>
            <a:r>
              <a:rPr lang="en-GB" b="1" dirty="0">
                <a:latin typeface="Arial"/>
                <a:ea typeface="+mn-lt"/>
                <a:cs typeface="+mn-lt"/>
              </a:rPr>
              <a:t> </a:t>
            </a:r>
            <a:r>
              <a:rPr lang="en-GB" dirty="0">
                <a:latin typeface="Arial"/>
                <a:ea typeface="+mn-lt"/>
                <a:cs typeface="+mn-lt"/>
              </a:rPr>
              <a:t>how they</a:t>
            </a:r>
            <a:r>
              <a:rPr lang="en-GB" b="1" dirty="0">
                <a:latin typeface="Arial"/>
                <a:ea typeface="+mn-lt"/>
                <a:cs typeface="+mn-lt"/>
              </a:rPr>
              <a:t> treat members of the public </a:t>
            </a:r>
            <a:r>
              <a:rPr lang="en-GB" dirty="0">
                <a:latin typeface="Arial"/>
                <a:ea typeface="+mn-lt"/>
                <a:cs typeface="+mn-lt"/>
              </a:rPr>
              <a:t>and especially how they interact with people with mental health issues."</a:t>
            </a:r>
            <a:endParaRPr lang="en-US" dirty="0"/>
          </a:p>
        </p:txBody>
      </p:sp>
    </p:spTree>
    <p:extLst>
      <p:ext uri="{BB962C8B-B14F-4D97-AF65-F5344CB8AC3E}">
        <p14:creationId xmlns:p14="http://schemas.microsoft.com/office/powerpoint/2010/main" val="362809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E5C42-C2FA-E6F3-BED0-790123690FA2}"/>
              </a:ext>
            </a:extLst>
          </p:cNvPr>
          <p:cNvSpPr>
            <a:spLocks noGrp="1"/>
          </p:cNvSpPr>
          <p:nvPr>
            <p:ph type="title"/>
          </p:nvPr>
        </p:nvSpPr>
        <p:spPr/>
        <p:txBody>
          <a:bodyPr>
            <a:normAutofit/>
          </a:bodyPr>
          <a:lstStyle/>
          <a:p>
            <a:r>
              <a:rPr lang="en-GB" sz="2400" b="1" dirty="0">
                <a:solidFill>
                  <a:srgbClr val="E51F23"/>
                </a:solidFill>
                <a:latin typeface="Arial"/>
                <a:cs typeface="Arial"/>
              </a:rPr>
              <a:t>Resident-council interactions: low-traffic neighbourhoods (LTNs)</a:t>
            </a:r>
            <a:endParaRPr lang="en-US" sz="2400" b="1" dirty="0"/>
          </a:p>
        </p:txBody>
      </p:sp>
      <p:pic>
        <p:nvPicPr>
          <p:cNvPr id="21" name="Picture Placeholder 20">
            <a:extLst>
              <a:ext uri="{FF2B5EF4-FFF2-40B4-BE49-F238E27FC236}">
                <a16:creationId xmlns:a16="http://schemas.microsoft.com/office/drawing/2014/main" id="{727DD60D-37D6-FBC7-4AEE-AD8C409FA240}"/>
              </a:ext>
              <a:ext uri="{C183D7F6-B498-43B3-948B-1728B52AA6E4}">
                <adec:decorative xmlns:adec="http://schemas.microsoft.com/office/drawing/2017/decorative" val="1"/>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8496" b="18496"/>
          <a:stretch>
            <a:fillRect/>
          </a:stretch>
        </p:blipFill>
        <p:spPr>
          <a:xfrm>
            <a:off x="11032227" y="215500"/>
            <a:ext cx="996216" cy="608965"/>
          </a:xfrm>
        </p:spPr>
      </p:pic>
      <p:sp>
        <p:nvSpPr>
          <p:cNvPr id="3" name="Text Placeholder 2">
            <a:extLst>
              <a:ext uri="{FF2B5EF4-FFF2-40B4-BE49-F238E27FC236}">
                <a16:creationId xmlns:a16="http://schemas.microsoft.com/office/drawing/2014/main" id="{DA844A5D-63A1-8176-5DD1-EC5552AF976C}"/>
              </a:ext>
            </a:extLst>
          </p:cNvPr>
          <p:cNvSpPr>
            <a:spLocks noGrp="1"/>
          </p:cNvSpPr>
          <p:nvPr>
            <p:ph type="body" sz="quarter" idx="10"/>
          </p:nvPr>
        </p:nvSpPr>
        <p:spPr>
          <a:xfrm>
            <a:off x="338328" y="762001"/>
            <a:ext cx="11061192" cy="956830"/>
          </a:xfrm>
        </p:spPr>
        <p:txBody>
          <a:bodyPr>
            <a:normAutofit/>
          </a:bodyPr>
          <a:lstStyle/>
          <a:p>
            <a:r>
              <a:rPr lang="en-GB" sz="1600" dirty="0">
                <a:latin typeface="Arial"/>
                <a:cs typeface="Arial"/>
              </a:rPr>
              <a:t>LTNs were a common theme in the survey expressing a range of supportive and opposing views, including to do with experiences of the consultation process. All comments in relation to LTNs have been picked up by the relevant LTN team and are being reviewed as part of the next phase of LTN planning.</a:t>
            </a:r>
            <a:endParaRPr lang="en-US" sz="1600" dirty="0"/>
          </a:p>
        </p:txBody>
      </p:sp>
      <p:sp>
        <p:nvSpPr>
          <p:cNvPr id="24" name="Rounded Rectangular Callout 11">
            <a:extLst>
              <a:ext uri="{FF2B5EF4-FFF2-40B4-BE49-F238E27FC236}">
                <a16:creationId xmlns:a16="http://schemas.microsoft.com/office/drawing/2014/main" id="{6181A015-8968-3708-CBAB-C14808414705}"/>
              </a:ext>
              <a:ext uri="{C183D7F6-B498-43B3-948B-1728B52AA6E4}">
                <adec:decorative xmlns:adec="http://schemas.microsoft.com/office/drawing/2017/decorative" val="1"/>
              </a:ext>
            </a:extLst>
          </p:cNvPr>
          <p:cNvSpPr/>
          <p:nvPr/>
        </p:nvSpPr>
        <p:spPr>
          <a:xfrm>
            <a:off x="175777" y="1690630"/>
            <a:ext cx="4222487" cy="1055608"/>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p:txBody>
      </p:sp>
      <p:sp>
        <p:nvSpPr>
          <p:cNvPr id="4" name="Text Placeholder 3">
            <a:extLst>
              <a:ext uri="{FF2B5EF4-FFF2-40B4-BE49-F238E27FC236}">
                <a16:creationId xmlns:a16="http://schemas.microsoft.com/office/drawing/2014/main" id="{78799CFC-D6F9-9305-F035-5799484AF056}"/>
              </a:ext>
            </a:extLst>
          </p:cNvPr>
          <p:cNvSpPr>
            <a:spLocks noGrp="1"/>
          </p:cNvSpPr>
          <p:nvPr>
            <p:ph type="body" sz="quarter" idx="11"/>
          </p:nvPr>
        </p:nvSpPr>
        <p:spPr>
          <a:xfrm>
            <a:off x="215154" y="1682129"/>
            <a:ext cx="4092685" cy="956830"/>
          </a:xfrm>
        </p:spPr>
        <p:txBody>
          <a:bodyPr>
            <a:noAutofit/>
          </a:bodyPr>
          <a:lstStyle/>
          <a:p>
            <a:pPr defTabSz="914377">
              <a:defRPr/>
            </a:pPr>
            <a:r>
              <a:rPr lang="en-GB" dirty="0">
                <a:latin typeface="Arial"/>
                <a:ea typeface="+mn-lt"/>
                <a:cs typeface="+mn-lt"/>
              </a:rPr>
              <a:t>"Decisions continue to be made regarding extreme road closures </a:t>
            </a:r>
            <a:r>
              <a:rPr lang="en-GB" b="1" dirty="0">
                <a:latin typeface="Arial"/>
                <a:ea typeface="+mn-lt"/>
                <a:cs typeface="+mn-lt"/>
              </a:rPr>
              <a:t>without any consultation</a:t>
            </a:r>
            <a:r>
              <a:rPr lang="en-GB" dirty="0">
                <a:latin typeface="Arial"/>
                <a:ea typeface="+mn-lt"/>
                <a:cs typeface="+mn-lt"/>
              </a:rPr>
              <a:t> with residents.”</a:t>
            </a:r>
            <a:endParaRPr lang="en-GB" dirty="0">
              <a:latin typeface="Arial"/>
              <a:cs typeface="Calibri"/>
            </a:endParaRPr>
          </a:p>
          <a:p>
            <a:pPr algn="r" defTabSz="914377">
              <a:defRPr/>
            </a:pPr>
            <a:r>
              <a:rPr lang="en-GB" dirty="0">
                <a:latin typeface="Arial"/>
                <a:cs typeface="Calibri"/>
              </a:rPr>
              <a:t>(White female, 25-44)</a:t>
            </a:r>
            <a:endParaRPr lang="en-US" dirty="0"/>
          </a:p>
        </p:txBody>
      </p:sp>
      <p:sp>
        <p:nvSpPr>
          <p:cNvPr id="26" name="Rounded Rectangular Callout 11">
            <a:extLst>
              <a:ext uri="{FF2B5EF4-FFF2-40B4-BE49-F238E27FC236}">
                <a16:creationId xmlns:a16="http://schemas.microsoft.com/office/drawing/2014/main" id="{CEF3A599-AA11-F533-5374-031A98D43714}"/>
              </a:ext>
              <a:ext uri="{C183D7F6-B498-43B3-948B-1728B52AA6E4}">
                <adec:decorative xmlns:adec="http://schemas.microsoft.com/office/drawing/2017/decorative" val="1"/>
              </a:ext>
            </a:extLst>
          </p:cNvPr>
          <p:cNvSpPr/>
          <p:nvPr/>
        </p:nvSpPr>
        <p:spPr>
          <a:xfrm>
            <a:off x="4771342" y="1690631"/>
            <a:ext cx="2932257" cy="1293971"/>
          </a:xfrm>
          <a:prstGeom prst="wedgeRoundRectCallout">
            <a:avLst/>
          </a:prstGeom>
          <a:solidFill>
            <a:schemeClr val="bg2"/>
          </a:solidFill>
        </p:spPr>
        <p:txBody>
          <a:bodyPr wrap="square" lIns="91440" tIns="45720" rIns="91440" bIns="45720" anchor="t">
            <a:spAutoFit/>
          </a:bodyPr>
          <a:lstStyle/>
          <a:p>
            <a:pPr algn="l" fontAlgn="b"/>
            <a:endParaRPr lang="en-GB" sz="1400" dirty="0">
              <a:latin typeface="Arial" panose="020B0604020202020204" pitchFamily="34" charset="0"/>
              <a:cs typeface="Arial" panose="020B0604020202020204" pitchFamily="34" charset="0"/>
            </a:endParaRPr>
          </a:p>
          <a:p>
            <a:pPr algn="l" fontAlgn="b"/>
            <a:endParaRPr lang="en-GB" sz="1400" dirty="0">
              <a:latin typeface="Arial" panose="020B0604020202020204" pitchFamily="34" charset="0"/>
              <a:cs typeface="Arial" panose="020B0604020202020204" pitchFamily="34" charset="0"/>
            </a:endParaRPr>
          </a:p>
          <a:p>
            <a:pPr algn="l" fontAlgn="b"/>
            <a:endParaRPr lang="en-GB" sz="1400" dirty="0">
              <a:latin typeface="Arial" panose="020B0604020202020204" pitchFamily="34" charset="0"/>
              <a:cs typeface="Arial" panose="020B0604020202020204" pitchFamily="34" charset="0"/>
            </a:endParaRPr>
          </a:p>
          <a:p>
            <a:pPr algn="l" fontAlgn="b"/>
            <a:endParaRPr lang="en-GB" sz="1400" dirty="0">
              <a:latin typeface="Arial" panose="020B0604020202020204" pitchFamily="34" charset="0"/>
              <a:cs typeface="Arial" panose="020B0604020202020204" pitchFamily="34" charset="0"/>
            </a:endParaRPr>
          </a:p>
          <a:p>
            <a:pPr algn="l" fontAlgn="b"/>
            <a:endParaRPr lang="en-GB" sz="1400"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EC3542A5-35BD-F5DB-B5F8-DC55482C7D26}"/>
              </a:ext>
            </a:extLst>
          </p:cNvPr>
          <p:cNvSpPr>
            <a:spLocks noGrp="1"/>
          </p:cNvSpPr>
          <p:nvPr>
            <p:ph type="body" sz="quarter" idx="13"/>
          </p:nvPr>
        </p:nvSpPr>
        <p:spPr>
          <a:xfrm>
            <a:off x="4820523" y="1677342"/>
            <a:ext cx="2862755" cy="1246300"/>
          </a:xfrm>
        </p:spPr>
        <p:txBody>
          <a:bodyPr>
            <a:noAutofit/>
          </a:bodyPr>
          <a:lstStyle/>
          <a:p>
            <a:pPr marL="0" indent="0" algn="l" fontAlgn="b">
              <a:lnSpc>
                <a:spcPct val="100000"/>
              </a:lnSpc>
              <a:buNone/>
            </a:pPr>
            <a:r>
              <a:rPr lang="en-US" dirty="0">
                <a:latin typeface="Arial" panose="020B0604020202020204" pitchFamily="34" charset="0"/>
                <a:cs typeface="Arial" panose="020B0604020202020204" pitchFamily="34" charset="0"/>
              </a:rPr>
              <a:t>"</a:t>
            </a:r>
            <a:r>
              <a:rPr lang="en-GB" b="0" i="0" u="none" strike="noStrike" dirty="0">
                <a:solidFill>
                  <a:srgbClr val="000000"/>
                </a:solidFill>
                <a:effectLst/>
                <a:latin typeface="Arial" panose="020B0604020202020204" pitchFamily="34" charset="0"/>
                <a:cs typeface="Arial" panose="020B0604020202020204" pitchFamily="34" charset="0"/>
              </a:rPr>
              <a:t>I'd like to see it expand the LTNs and provide more spaces that are car free and are people and dog friendly.”</a:t>
            </a:r>
          </a:p>
          <a:p>
            <a:pPr marL="0" indent="0" algn="r" defTabSz="914377">
              <a:lnSpc>
                <a:spcPct val="100000"/>
              </a:lnSpc>
              <a:spcAft>
                <a:spcPts val="600"/>
              </a:spcAft>
              <a:buNone/>
              <a:defRPr/>
            </a:pPr>
            <a:r>
              <a:rPr lang="en-GB" dirty="0">
                <a:latin typeface="Arial" panose="020B0604020202020204" pitchFamily="34" charset="0"/>
                <a:cs typeface="Arial" panose="020B0604020202020204" pitchFamily="34" charset="0"/>
              </a:rPr>
              <a:t>(White male, 45-64, &lt;£20k)</a:t>
            </a:r>
            <a:endParaRPr lang="en-US" dirty="0"/>
          </a:p>
        </p:txBody>
      </p:sp>
      <p:sp>
        <p:nvSpPr>
          <p:cNvPr id="22" name="Rounded Rectangular Callout 11">
            <a:extLst>
              <a:ext uri="{FF2B5EF4-FFF2-40B4-BE49-F238E27FC236}">
                <a16:creationId xmlns:a16="http://schemas.microsoft.com/office/drawing/2014/main" id="{CD343D13-C2FF-17CF-EE58-209CB7CEB526}"/>
              </a:ext>
              <a:ext uri="{C183D7F6-B498-43B3-948B-1728B52AA6E4}">
                <adec:decorative xmlns:adec="http://schemas.microsoft.com/office/drawing/2017/decorative" val="1"/>
              </a:ext>
            </a:extLst>
          </p:cNvPr>
          <p:cNvSpPr/>
          <p:nvPr/>
        </p:nvSpPr>
        <p:spPr>
          <a:xfrm>
            <a:off x="175777" y="3464777"/>
            <a:ext cx="4222487" cy="1532334"/>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p:txBody>
      </p:sp>
      <p:sp>
        <p:nvSpPr>
          <p:cNvPr id="6" name="Text Placeholder 5">
            <a:extLst>
              <a:ext uri="{FF2B5EF4-FFF2-40B4-BE49-F238E27FC236}">
                <a16:creationId xmlns:a16="http://schemas.microsoft.com/office/drawing/2014/main" id="{84461CAC-467D-E288-73E0-A00DFF24A16F}"/>
              </a:ext>
            </a:extLst>
          </p:cNvPr>
          <p:cNvSpPr>
            <a:spLocks noGrp="1"/>
          </p:cNvSpPr>
          <p:nvPr>
            <p:ph type="body" sz="quarter" idx="14"/>
          </p:nvPr>
        </p:nvSpPr>
        <p:spPr>
          <a:xfrm>
            <a:off x="215153" y="3559087"/>
            <a:ext cx="4092685" cy="1368513"/>
          </a:xfrm>
        </p:spPr>
        <p:txBody>
          <a:bodyPr>
            <a:noAutofit/>
          </a:bodyPr>
          <a:lstStyle/>
          <a:p>
            <a:pPr marL="0" indent="0" defTabSz="914377">
              <a:lnSpc>
                <a:spcPct val="100000"/>
              </a:lnSpc>
              <a:buNone/>
              <a:defRPr/>
            </a:pPr>
            <a:r>
              <a:rPr lang="en-US" dirty="0">
                <a:latin typeface="Arial"/>
                <a:cs typeface="Arial"/>
              </a:rPr>
              <a:t>"</a:t>
            </a:r>
            <a:r>
              <a:rPr lang="en-GB" dirty="0">
                <a:latin typeface="Arial"/>
                <a:ea typeface="+mn-lt"/>
                <a:cs typeface="+mn-lt"/>
              </a:rPr>
              <a:t>ELIMINATE ALL LTNs now. Of course I know you will not do this because you are all convinced of your own genius and have done lots of totally </a:t>
            </a:r>
            <a:r>
              <a:rPr lang="en-GB" b="1" dirty="0">
                <a:latin typeface="Arial"/>
                <a:ea typeface="+mn-lt"/>
                <a:cs typeface="+mn-lt"/>
              </a:rPr>
              <a:t>biased studies</a:t>
            </a:r>
            <a:r>
              <a:rPr lang="en-GB" dirty="0">
                <a:latin typeface="Arial"/>
                <a:ea typeface="+mn-lt"/>
                <a:cs typeface="+mn-lt"/>
              </a:rPr>
              <a:t> to show that you are right."</a:t>
            </a:r>
            <a:endParaRPr lang="en-US" dirty="0">
              <a:latin typeface="Arial"/>
              <a:cs typeface="Arial"/>
            </a:endParaRPr>
          </a:p>
          <a:p>
            <a:pPr marL="0" indent="0" algn="r" defTabSz="914377">
              <a:lnSpc>
                <a:spcPct val="100000"/>
              </a:lnSpc>
              <a:spcAft>
                <a:spcPts val="600"/>
              </a:spcAft>
              <a:buNone/>
              <a:defRPr/>
            </a:pPr>
            <a:r>
              <a:rPr lang="en-GB" dirty="0">
                <a:latin typeface="Arial"/>
                <a:cs typeface="Arial"/>
              </a:rPr>
              <a:t>(White male, 45-64, £40-59K)</a:t>
            </a:r>
            <a:endParaRPr lang="en-US" dirty="0"/>
          </a:p>
        </p:txBody>
      </p:sp>
      <p:sp>
        <p:nvSpPr>
          <p:cNvPr id="25" name="Rounded Rectangular Callout 11">
            <a:extLst>
              <a:ext uri="{FF2B5EF4-FFF2-40B4-BE49-F238E27FC236}">
                <a16:creationId xmlns:a16="http://schemas.microsoft.com/office/drawing/2014/main" id="{CCF7324B-D42C-166B-4C1F-9820B06CC1E3}"/>
              </a:ext>
              <a:ext uri="{C183D7F6-B498-43B3-948B-1728B52AA6E4}">
                <adec:decorative xmlns:adec="http://schemas.microsoft.com/office/drawing/2017/decorative" val="1"/>
              </a:ext>
            </a:extLst>
          </p:cNvPr>
          <p:cNvSpPr/>
          <p:nvPr/>
        </p:nvSpPr>
        <p:spPr>
          <a:xfrm>
            <a:off x="4731074" y="3646579"/>
            <a:ext cx="3042034" cy="2009061"/>
          </a:xfrm>
          <a:prstGeom prst="wedgeRoundRectCallout">
            <a:avLst/>
          </a:prstGeom>
          <a:solidFill>
            <a:schemeClr val="bg2"/>
          </a:solidFill>
        </p:spPr>
        <p:txBody>
          <a:bodyPr wrap="square" lIns="91440" tIns="45720" rIns="91440" bIns="45720" anchor="t">
            <a:spAutoFit/>
          </a:bodyPr>
          <a:lstStyle/>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1C1BCBD2-5928-DCD7-0A9A-D2EDDF8985C7}"/>
              </a:ext>
            </a:extLst>
          </p:cNvPr>
          <p:cNvSpPr>
            <a:spLocks noGrp="1"/>
          </p:cNvSpPr>
          <p:nvPr>
            <p:ph type="body" sz="quarter" idx="15"/>
          </p:nvPr>
        </p:nvSpPr>
        <p:spPr>
          <a:xfrm>
            <a:off x="4820523" y="3715379"/>
            <a:ext cx="2897682" cy="1744707"/>
          </a:xfrm>
        </p:spPr>
        <p:txBody>
          <a:bodyPr>
            <a:noAutofit/>
          </a:bodyPr>
          <a:lstStyle/>
          <a:p>
            <a:pPr marL="0" indent="0">
              <a:lnSpc>
                <a:spcPct val="100000"/>
              </a:lnSpc>
              <a:buNone/>
            </a:pPr>
            <a:r>
              <a:rPr lang="en-GB" dirty="0">
                <a:effectLst/>
                <a:latin typeface="Arial" panose="020B0604020202020204" pitchFamily="34" charset="0"/>
                <a:ea typeface="Calibri" panose="020F0502020204030204" pitchFamily="34" charset="0"/>
                <a:cs typeface="Arial" panose="020B0604020202020204" pitchFamily="34" charset="0"/>
              </a:rPr>
              <a:t>“Affordable homes.  More green spaces. </a:t>
            </a:r>
            <a:r>
              <a:rPr lang="en-GB" b="1" dirty="0">
                <a:effectLst/>
                <a:latin typeface="Arial" panose="020B0604020202020204" pitchFamily="34" charset="0"/>
                <a:ea typeface="Calibri" panose="020F0502020204030204" pitchFamily="34" charset="0"/>
                <a:cs typeface="Arial" panose="020B0604020202020204" pitchFamily="34" charset="0"/>
              </a:rPr>
              <a:t>Private vehicles banned from most roads</a:t>
            </a:r>
            <a:r>
              <a:rPr lang="en-GB" dirty="0">
                <a:effectLst/>
                <a:latin typeface="Arial" panose="020B0604020202020204" pitchFamily="34" charset="0"/>
                <a:ea typeface="Calibri" panose="020F0502020204030204" pitchFamily="34" charset="0"/>
                <a:cs typeface="Arial" panose="020B0604020202020204" pitchFamily="34" charset="0"/>
              </a:rPr>
              <a:t>, with priority instead for pedestrians, cyclists and other vulnerable road-users.”</a:t>
            </a:r>
          </a:p>
          <a:p>
            <a:pPr marL="0" indent="0">
              <a:lnSpc>
                <a:spcPct val="100000"/>
              </a:lnSpc>
              <a:buNone/>
            </a:pPr>
            <a:r>
              <a:rPr lang="en-GB" dirty="0">
                <a:latin typeface="Arial" panose="020B0604020202020204" pitchFamily="34" charset="0"/>
                <a:ea typeface="Calibri" panose="020F0502020204030204" pitchFamily="34" charset="0"/>
                <a:cs typeface="Arial" panose="020B0604020202020204" pitchFamily="34" charset="0"/>
              </a:rPr>
              <a:t>(White female, 45-64, £60,000-£99,999)</a:t>
            </a:r>
            <a:endParaRPr lang="en-US" dirty="0"/>
          </a:p>
        </p:txBody>
      </p:sp>
      <p:sp>
        <p:nvSpPr>
          <p:cNvPr id="23" name="Rounded Rectangular Callout 11">
            <a:extLst>
              <a:ext uri="{FF2B5EF4-FFF2-40B4-BE49-F238E27FC236}">
                <a16:creationId xmlns:a16="http://schemas.microsoft.com/office/drawing/2014/main" id="{778B2077-FA92-B13F-AF5B-B59F90C65118}"/>
              </a:ext>
              <a:ext uri="{C183D7F6-B498-43B3-948B-1728B52AA6E4}">
                <adec:decorative xmlns:adec="http://schemas.microsoft.com/office/drawing/2017/decorative" val="1"/>
              </a:ext>
            </a:extLst>
          </p:cNvPr>
          <p:cNvSpPr/>
          <p:nvPr/>
        </p:nvSpPr>
        <p:spPr>
          <a:xfrm>
            <a:off x="7952586" y="1501311"/>
            <a:ext cx="4063637" cy="3915966"/>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a:p>
            <a:pPr defTabSz="914377">
              <a:defRPr/>
            </a:pPr>
            <a:endParaRPr lang="en-GB" sz="1400" dirty="0">
              <a:latin typeface="Arial"/>
              <a:ea typeface="+mn-lt"/>
              <a:cs typeface="+mn-lt"/>
            </a:endParaRPr>
          </a:p>
        </p:txBody>
      </p:sp>
      <p:sp>
        <p:nvSpPr>
          <p:cNvPr id="8" name="Text Placeholder 7">
            <a:extLst>
              <a:ext uri="{FF2B5EF4-FFF2-40B4-BE49-F238E27FC236}">
                <a16:creationId xmlns:a16="http://schemas.microsoft.com/office/drawing/2014/main" id="{19D264EA-4646-3A68-F95F-5154BFCEBC63}"/>
              </a:ext>
            </a:extLst>
          </p:cNvPr>
          <p:cNvSpPr>
            <a:spLocks noGrp="1"/>
          </p:cNvSpPr>
          <p:nvPr>
            <p:ph type="body" sz="quarter" idx="16"/>
          </p:nvPr>
        </p:nvSpPr>
        <p:spPr>
          <a:xfrm>
            <a:off x="8165481" y="1618889"/>
            <a:ext cx="3657711" cy="3707320"/>
          </a:xfrm>
        </p:spPr>
        <p:txBody>
          <a:bodyPr>
            <a:noAutofit/>
          </a:bodyPr>
          <a:lstStyle/>
          <a:p>
            <a:pPr marL="0" indent="0" defTabSz="914377">
              <a:lnSpc>
                <a:spcPct val="100000"/>
              </a:lnSpc>
              <a:buNone/>
              <a:defRPr/>
            </a:pPr>
            <a:r>
              <a:rPr lang="en-GB" dirty="0">
                <a:latin typeface="Arial"/>
                <a:ea typeface="+mn-lt"/>
                <a:cs typeface="+mn-lt"/>
              </a:rPr>
              <a:t>“There is only one area where </a:t>
            </a:r>
            <a:r>
              <a:rPr lang="en-GB" b="1" dirty="0">
                <a:latin typeface="Arial"/>
                <a:ea typeface="+mn-lt"/>
                <a:cs typeface="+mn-lt"/>
              </a:rPr>
              <a:t>I feel particular disparity</a:t>
            </a:r>
            <a:r>
              <a:rPr lang="en-GB" dirty="0">
                <a:latin typeface="Arial"/>
                <a:ea typeface="+mn-lt"/>
                <a:cs typeface="+mn-lt"/>
              </a:rPr>
              <a:t> as a resident here, and that is </a:t>
            </a:r>
            <a:r>
              <a:rPr lang="en-GB" b="1" dirty="0">
                <a:latin typeface="Arial"/>
                <a:ea typeface="+mn-lt"/>
                <a:cs typeface="+mn-lt"/>
              </a:rPr>
              <a:t>as a driver</a:t>
            </a:r>
            <a:r>
              <a:rPr lang="en-GB" dirty="0">
                <a:latin typeface="Arial"/>
                <a:ea typeface="+mn-lt"/>
                <a:cs typeface="+mn-lt"/>
              </a:rPr>
              <a:t>. Over the last year, life has been made increasingly difficult for drivers in the area in ways that are understandable (obviously cleaner air and road safety are priorities for anyone) but which make no concession to the fact that, in order to be able to live here, I need to be able to drive to work. </a:t>
            </a:r>
            <a:r>
              <a:rPr lang="en-GB" b="1" dirty="0">
                <a:latin typeface="Arial"/>
                <a:ea typeface="+mn-lt"/>
                <a:cs typeface="+mn-lt"/>
              </a:rPr>
              <a:t>Worse, when I have raised this, the impression I get is that I [am] viewed as being part of a heinous group of lazy polluters</a:t>
            </a:r>
            <a:r>
              <a:rPr lang="en-GB" dirty="0">
                <a:latin typeface="Arial"/>
                <a:ea typeface="+mn-lt"/>
                <a:cs typeface="+mn-lt"/>
              </a:rPr>
              <a:t> who don't care about pedestrians and who will drive 2 minutes rather than walk to Budgens."</a:t>
            </a:r>
            <a:endParaRPr lang="en-US" dirty="0">
              <a:latin typeface="Arial"/>
              <a:cs typeface="Calibri" panose="020F0502020204030204"/>
            </a:endParaRPr>
          </a:p>
          <a:p>
            <a:pPr marL="0" indent="0" algn="r" defTabSz="914377">
              <a:lnSpc>
                <a:spcPct val="100000"/>
              </a:lnSpc>
              <a:buNone/>
              <a:defRPr/>
            </a:pPr>
            <a:r>
              <a:rPr lang="en-GB" dirty="0">
                <a:latin typeface="Arial"/>
                <a:ea typeface="+mn-lt"/>
                <a:cs typeface="+mn-lt"/>
              </a:rPr>
              <a:t>(White male, 25-44)</a:t>
            </a:r>
            <a:endParaRPr lang="en-US" dirty="0"/>
          </a:p>
        </p:txBody>
      </p:sp>
    </p:spTree>
    <p:extLst>
      <p:ext uri="{BB962C8B-B14F-4D97-AF65-F5344CB8AC3E}">
        <p14:creationId xmlns:p14="http://schemas.microsoft.com/office/powerpoint/2010/main" val="746668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1D2C07-0524-D853-B7A5-2221ABF53818}"/>
              </a:ext>
            </a:extLst>
          </p:cNvPr>
          <p:cNvSpPr>
            <a:spLocks noGrp="1"/>
          </p:cNvSpPr>
          <p:nvPr>
            <p:ph type="title"/>
          </p:nvPr>
        </p:nvSpPr>
        <p:spPr>
          <a:xfrm>
            <a:off x="1001059" y="1916790"/>
            <a:ext cx="7964008" cy="3013364"/>
          </a:xfrm>
        </p:spPr>
        <p:txBody>
          <a:bodyPr>
            <a:noAutofit/>
          </a:bodyPr>
          <a:lstStyle/>
          <a:p>
            <a:r>
              <a:rPr lang="en-GB" sz="5600" b="1" dirty="0">
                <a:solidFill>
                  <a:schemeClr val="bg1"/>
                </a:solidFill>
                <a:latin typeface="Arial"/>
                <a:cs typeface="Arial"/>
              </a:rPr>
              <a:t>Appendix: </a:t>
            </a:r>
            <a:br>
              <a:rPr lang="en-GB" sz="5600" b="1" dirty="0">
                <a:solidFill>
                  <a:schemeClr val="bg1"/>
                </a:solidFill>
                <a:latin typeface="Arial"/>
                <a:cs typeface="Arial"/>
              </a:rPr>
            </a:br>
            <a:r>
              <a:rPr lang="en-GB" sz="5600" b="1" dirty="0">
                <a:solidFill>
                  <a:schemeClr val="bg1"/>
                </a:solidFill>
                <a:latin typeface="Arial"/>
                <a:cs typeface="Arial"/>
              </a:rPr>
              <a:t>Detailed findings from each evidence source</a:t>
            </a:r>
            <a:endParaRPr lang="en-US" sz="5600" dirty="0"/>
          </a:p>
        </p:txBody>
      </p:sp>
    </p:spTree>
    <p:extLst>
      <p:ext uri="{BB962C8B-B14F-4D97-AF65-F5344CB8AC3E}">
        <p14:creationId xmlns:p14="http://schemas.microsoft.com/office/powerpoint/2010/main" val="31071670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A7EE82-E46B-403A-0B31-E91E173E7578}"/>
              </a:ext>
            </a:extLst>
          </p:cNvPr>
          <p:cNvSpPr>
            <a:spLocks noGrp="1"/>
          </p:cNvSpPr>
          <p:nvPr>
            <p:ph type="title"/>
          </p:nvPr>
        </p:nvSpPr>
        <p:spPr>
          <a:xfrm>
            <a:off x="338328" y="256032"/>
            <a:ext cx="9390888" cy="424732"/>
          </a:xfrm>
        </p:spPr>
        <p:txBody>
          <a:bodyPr/>
          <a:lstStyle/>
          <a:p>
            <a:r>
              <a:rPr lang="en-GB" sz="2400" b="1" dirty="0">
                <a:solidFill>
                  <a:schemeClr val="bg1"/>
                </a:solidFill>
                <a:latin typeface="Arial"/>
                <a:ea typeface="microsoft sans serif"/>
                <a:cs typeface="Calibri"/>
              </a:rPr>
              <a:t>Overview of Evidence Sources</a:t>
            </a:r>
            <a:endParaRPr lang="en-US" sz="2400" dirty="0"/>
          </a:p>
        </p:txBody>
      </p:sp>
      <p:grpSp>
        <p:nvGrpSpPr>
          <p:cNvPr id="59" name="Group 58">
            <a:extLst>
              <a:ext uri="{FF2B5EF4-FFF2-40B4-BE49-F238E27FC236}">
                <a16:creationId xmlns:a16="http://schemas.microsoft.com/office/drawing/2014/main" id="{DF6393A4-E128-9ADE-2651-92C9C231817F}"/>
              </a:ext>
            </a:extLst>
          </p:cNvPr>
          <p:cNvGrpSpPr/>
          <p:nvPr/>
        </p:nvGrpSpPr>
        <p:grpSpPr>
          <a:xfrm>
            <a:off x="340087" y="914400"/>
            <a:ext cx="10978836" cy="4831200"/>
            <a:chOff x="11234737" y="914400"/>
            <a:chExt cx="10515601" cy="4831200"/>
          </a:xfrm>
        </p:grpSpPr>
        <p:sp>
          <p:nvSpPr>
            <p:cNvPr id="22" name="Rectangle 21">
              <a:extLst>
                <a:ext uri="{FF2B5EF4-FFF2-40B4-BE49-F238E27FC236}">
                  <a16:creationId xmlns:a16="http://schemas.microsoft.com/office/drawing/2014/main" id="{FAC3F9E3-A1D2-A608-96D9-24989876468B}"/>
                </a:ext>
                <a:ext uri="{C183D7F6-B498-43B3-948B-1728B52AA6E4}">
                  <adec:decorative xmlns:adec="http://schemas.microsoft.com/office/drawing/2017/decorative" val="1"/>
                </a:ext>
              </a:extLst>
            </p:cNvPr>
            <p:cNvSpPr/>
            <p:nvPr/>
          </p:nvSpPr>
          <p:spPr>
            <a:xfrm>
              <a:off x="11234737" y="914400"/>
              <a:ext cx="10515600" cy="581025"/>
            </a:xfrm>
            <a:prstGeom prst="rect">
              <a:avLst/>
            </a:prstGeom>
            <a:solidFill>
              <a:srgbClr val="0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EB0AB743-8280-B31A-1293-3801EB97B6E9}"/>
                </a:ext>
                <a:ext uri="{C183D7F6-B498-43B3-948B-1728B52AA6E4}">
                  <adec:decorative xmlns:adec="http://schemas.microsoft.com/office/drawing/2017/decorative" val="1"/>
                </a:ext>
              </a:extLst>
            </p:cNvPr>
            <p:cNvCxnSpPr>
              <a:cxnSpLocks/>
            </p:cNvCxnSpPr>
            <p:nvPr/>
          </p:nvCxnSpPr>
          <p:spPr>
            <a:xfrm>
              <a:off x="11234737" y="1522744"/>
              <a:ext cx="1051560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54632157-8EAC-ED59-427C-CB6F91A19861}"/>
                </a:ext>
                <a:ext uri="{C183D7F6-B498-43B3-948B-1728B52AA6E4}">
                  <adec:decorative xmlns:adec="http://schemas.microsoft.com/office/drawing/2017/decorative" val="1"/>
                </a:ext>
              </a:extLst>
            </p:cNvPr>
            <p:cNvSpPr/>
            <p:nvPr/>
          </p:nvSpPr>
          <p:spPr>
            <a:xfrm>
              <a:off x="11234737" y="1539904"/>
              <a:ext cx="10515600" cy="581025"/>
            </a:xfrm>
            <a:prstGeom prst="rect">
              <a:avLst/>
            </a:prstGeom>
            <a:solidFill>
              <a:srgbClr val="CBCBC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9776EE6-C791-A84D-71E6-B55C1F96D50F}"/>
                </a:ext>
                <a:ext uri="{C183D7F6-B498-43B3-948B-1728B52AA6E4}">
                  <adec:decorative xmlns:adec="http://schemas.microsoft.com/office/drawing/2017/decorative" val="1"/>
                </a:ext>
              </a:extLst>
            </p:cNvPr>
            <p:cNvSpPr/>
            <p:nvPr/>
          </p:nvSpPr>
          <p:spPr>
            <a:xfrm>
              <a:off x="11234737" y="2143778"/>
              <a:ext cx="10515600" cy="581025"/>
            </a:xfrm>
            <a:prstGeom prst="rect">
              <a:avLst/>
            </a:prstGeom>
            <a:solidFill>
              <a:srgbClr val="E7E7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4C0E42DC-2BB7-788A-0CE2-76850FE66ACD}"/>
                </a:ext>
                <a:ext uri="{C183D7F6-B498-43B3-948B-1728B52AA6E4}">
                  <adec:decorative xmlns:adec="http://schemas.microsoft.com/office/drawing/2017/decorative" val="1"/>
                </a:ext>
              </a:extLst>
            </p:cNvPr>
            <p:cNvSpPr/>
            <p:nvPr/>
          </p:nvSpPr>
          <p:spPr>
            <a:xfrm>
              <a:off x="11234737" y="2739692"/>
              <a:ext cx="10515600" cy="593374"/>
            </a:xfrm>
            <a:prstGeom prst="rect">
              <a:avLst/>
            </a:prstGeom>
            <a:solidFill>
              <a:srgbClr val="CBCBC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a:extLst>
                <a:ext uri="{FF2B5EF4-FFF2-40B4-BE49-F238E27FC236}">
                  <a16:creationId xmlns:a16="http://schemas.microsoft.com/office/drawing/2014/main" id="{AC363105-A54C-1719-18BD-60F4F99D87D0}"/>
                </a:ext>
                <a:ext uri="{C183D7F6-B498-43B3-948B-1728B52AA6E4}">
                  <adec:decorative xmlns:adec="http://schemas.microsoft.com/office/drawing/2017/decorative" val="1"/>
                </a:ext>
              </a:extLst>
            </p:cNvPr>
            <p:cNvCxnSpPr>
              <a:cxnSpLocks/>
            </p:cNvCxnSpPr>
            <p:nvPr/>
          </p:nvCxnSpPr>
          <p:spPr>
            <a:xfrm>
              <a:off x="11234737" y="3347681"/>
              <a:ext cx="105156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0CF34F2D-693F-13D6-74FA-96A830E09CCD}"/>
                </a:ext>
                <a:ext uri="{C183D7F6-B498-43B3-948B-1728B52AA6E4}">
                  <adec:decorative xmlns:adec="http://schemas.microsoft.com/office/drawing/2017/decorative" val="1"/>
                </a:ext>
              </a:extLst>
            </p:cNvPr>
            <p:cNvSpPr/>
            <p:nvPr/>
          </p:nvSpPr>
          <p:spPr>
            <a:xfrm>
              <a:off x="11234737" y="3349618"/>
              <a:ext cx="10515600" cy="581025"/>
            </a:xfrm>
            <a:prstGeom prst="rect">
              <a:avLst/>
            </a:prstGeom>
            <a:solidFill>
              <a:srgbClr val="E7E7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Straight Connector 36">
              <a:extLst>
                <a:ext uri="{FF2B5EF4-FFF2-40B4-BE49-F238E27FC236}">
                  <a16:creationId xmlns:a16="http://schemas.microsoft.com/office/drawing/2014/main" id="{906AAA00-FE75-D953-A61C-776F3A37A97D}"/>
                </a:ext>
                <a:ext uri="{C183D7F6-B498-43B3-948B-1728B52AA6E4}">
                  <adec:decorative xmlns:adec="http://schemas.microsoft.com/office/drawing/2017/decorative" val="1"/>
                </a:ext>
              </a:extLst>
            </p:cNvPr>
            <p:cNvCxnSpPr>
              <a:cxnSpLocks/>
            </p:cNvCxnSpPr>
            <p:nvPr/>
          </p:nvCxnSpPr>
          <p:spPr>
            <a:xfrm>
              <a:off x="11234737" y="2737754"/>
              <a:ext cx="105156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6403865-B3A8-60CA-4379-74012C61F6E6}"/>
                </a:ext>
                <a:ext uri="{C183D7F6-B498-43B3-948B-1728B52AA6E4}">
                  <adec:decorative xmlns:adec="http://schemas.microsoft.com/office/drawing/2017/decorative" val="1"/>
                </a:ext>
              </a:extLst>
            </p:cNvPr>
            <p:cNvCxnSpPr>
              <a:cxnSpLocks/>
            </p:cNvCxnSpPr>
            <p:nvPr/>
          </p:nvCxnSpPr>
          <p:spPr>
            <a:xfrm>
              <a:off x="11234737" y="2131984"/>
              <a:ext cx="105156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7345E5A-B71C-58A3-6E7F-54F84C4F980D}"/>
                </a:ext>
                <a:ext uri="{C183D7F6-B498-43B3-948B-1728B52AA6E4}">
                  <adec:decorative xmlns:adec="http://schemas.microsoft.com/office/drawing/2017/decorative" val="1"/>
                </a:ext>
              </a:extLst>
            </p:cNvPr>
            <p:cNvCxnSpPr>
              <a:cxnSpLocks/>
            </p:cNvCxnSpPr>
            <p:nvPr/>
          </p:nvCxnSpPr>
          <p:spPr>
            <a:xfrm>
              <a:off x="11234737" y="3936622"/>
              <a:ext cx="105156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7DE5407D-5CD2-EA90-1E4B-79E5769DDFA2}"/>
                </a:ext>
                <a:ext uri="{C183D7F6-B498-43B3-948B-1728B52AA6E4}">
                  <adec:decorative xmlns:adec="http://schemas.microsoft.com/office/drawing/2017/decorative" val="1"/>
                </a:ext>
              </a:extLst>
            </p:cNvPr>
            <p:cNvSpPr/>
            <p:nvPr/>
          </p:nvSpPr>
          <p:spPr>
            <a:xfrm>
              <a:off x="11234737" y="3948084"/>
              <a:ext cx="10515600" cy="581025"/>
            </a:xfrm>
            <a:prstGeom prst="rect">
              <a:avLst/>
            </a:prstGeom>
            <a:solidFill>
              <a:srgbClr val="CBCBC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90058BFA-057F-A199-B677-A864A64B030C}"/>
                </a:ext>
                <a:ext uri="{C183D7F6-B498-43B3-948B-1728B52AA6E4}">
                  <adec:decorative xmlns:adec="http://schemas.microsoft.com/office/drawing/2017/decorative" val="1"/>
                </a:ext>
              </a:extLst>
            </p:cNvPr>
            <p:cNvCxnSpPr>
              <a:cxnSpLocks/>
            </p:cNvCxnSpPr>
            <p:nvPr/>
          </p:nvCxnSpPr>
          <p:spPr>
            <a:xfrm>
              <a:off x="11234737" y="4531935"/>
              <a:ext cx="105156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44F62703-C481-78F8-501C-0DC468FB06C5}"/>
                </a:ext>
                <a:ext uri="{C183D7F6-B498-43B3-948B-1728B52AA6E4}">
                  <adec:decorative xmlns:adec="http://schemas.microsoft.com/office/drawing/2017/decorative" val="1"/>
                </a:ext>
              </a:extLst>
            </p:cNvPr>
            <p:cNvSpPr/>
            <p:nvPr/>
          </p:nvSpPr>
          <p:spPr>
            <a:xfrm>
              <a:off x="11234737" y="4543397"/>
              <a:ext cx="10515600" cy="581025"/>
            </a:xfrm>
            <a:prstGeom prst="rect">
              <a:avLst/>
            </a:prstGeom>
            <a:solidFill>
              <a:srgbClr val="E7E7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Connector 42">
              <a:extLst>
                <a:ext uri="{FF2B5EF4-FFF2-40B4-BE49-F238E27FC236}">
                  <a16:creationId xmlns:a16="http://schemas.microsoft.com/office/drawing/2014/main" id="{182C01DF-34A2-3102-7B0E-17D073CD177C}"/>
                </a:ext>
                <a:ext uri="{C183D7F6-B498-43B3-948B-1728B52AA6E4}">
                  <adec:decorative xmlns:adec="http://schemas.microsoft.com/office/drawing/2017/decorative" val="1"/>
                </a:ext>
              </a:extLst>
            </p:cNvPr>
            <p:cNvCxnSpPr>
              <a:cxnSpLocks/>
            </p:cNvCxnSpPr>
            <p:nvPr/>
          </p:nvCxnSpPr>
          <p:spPr>
            <a:xfrm>
              <a:off x="11234737" y="5145493"/>
              <a:ext cx="1051560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00CAC138-C46D-942F-382D-4848303DEDE2}"/>
                </a:ext>
                <a:ext uri="{C183D7F6-B498-43B3-948B-1728B52AA6E4}">
                  <adec:decorative xmlns:adec="http://schemas.microsoft.com/office/drawing/2017/decorative" val="1"/>
                </a:ext>
              </a:extLst>
            </p:cNvPr>
            <p:cNvSpPr/>
            <p:nvPr/>
          </p:nvSpPr>
          <p:spPr>
            <a:xfrm>
              <a:off x="11234737" y="5164575"/>
              <a:ext cx="10515600" cy="581025"/>
            </a:xfrm>
            <a:prstGeom prst="rect">
              <a:avLst/>
            </a:prstGeom>
            <a:solidFill>
              <a:srgbClr val="CBCBC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 Placeholder 1">
            <a:extLst>
              <a:ext uri="{FF2B5EF4-FFF2-40B4-BE49-F238E27FC236}">
                <a16:creationId xmlns:a16="http://schemas.microsoft.com/office/drawing/2014/main" id="{426D195F-307A-CE5B-53E3-333A5AA849C7}"/>
              </a:ext>
            </a:extLst>
          </p:cNvPr>
          <p:cNvSpPr>
            <a:spLocks noGrp="1"/>
          </p:cNvSpPr>
          <p:nvPr>
            <p:ph type="body" sz="quarter" idx="11"/>
          </p:nvPr>
        </p:nvSpPr>
        <p:spPr>
          <a:xfrm>
            <a:off x="338138" y="987373"/>
            <a:ext cx="5361350" cy="467179"/>
          </a:xfrm>
        </p:spPr>
        <p:txBody>
          <a:bodyPr>
            <a:normAutofit/>
          </a:bodyPr>
          <a:lstStyle/>
          <a:p>
            <a:r>
              <a:rPr lang="en-GB" sz="1800" b="1" dirty="0">
                <a:solidFill>
                  <a:schemeClr val="bg1"/>
                </a:solidFill>
                <a:latin typeface="Arial"/>
                <a:cs typeface="Arial"/>
              </a:rPr>
              <a:t>List of evidence sources</a:t>
            </a:r>
            <a:endParaRPr lang="en-US" sz="1800" b="1" dirty="0">
              <a:solidFill>
                <a:schemeClr val="bg1"/>
              </a:solidFill>
            </a:endParaRPr>
          </a:p>
        </p:txBody>
      </p:sp>
      <p:sp>
        <p:nvSpPr>
          <p:cNvPr id="5" name="Text Placeholder 4">
            <a:extLst>
              <a:ext uri="{FF2B5EF4-FFF2-40B4-BE49-F238E27FC236}">
                <a16:creationId xmlns:a16="http://schemas.microsoft.com/office/drawing/2014/main" id="{85BB56D7-E243-2305-AE4A-99F40D1FA0E8}"/>
              </a:ext>
            </a:extLst>
          </p:cNvPr>
          <p:cNvSpPr>
            <a:spLocks noGrp="1"/>
          </p:cNvSpPr>
          <p:nvPr>
            <p:ph type="body" sz="quarter" idx="13"/>
          </p:nvPr>
        </p:nvSpPr>
        <p:spPr>
          <a:xfrm>
            <a:off x="338137" y="1641489"/>
            <a:ext cx="9882188" cy="4143804"/>
          </a:xfrm>
        </p:spPr>
        <p:txBody>
          <a:bodyPr>
            <a:noAutofit/>
          </a:bodyPr>
          <a:lstStyle/>
          <a:p>
            <a:pPr>
              <a:buAutoNum type="arabicPeriod"/>
            </a:pPr>
            <a:r>
              <a:rPr lang="en-GB" sz="1600" b="0" i="0" dirty="0"/>
              <a:t>Open survey</a:t>
            </a:r>
          </a:p>
          <a:p>
            <a:pPr>
              <a:spcBef>
                <a:spcPts val="3100"/>
              </a:spcBef>
              <a:buFont typeface="Arial" panose="020B0604020202020204" pitchFamily="34" charset="0"/>
              <a:buAutoNum type="arabicPeriod"/>
            </a:pPr>
            <a:r>
              <a:rPr lang="en-GB" sz="1600" b="0" i="0" dirty="0"/>
              <a:t>Student discussion groups</a:t>
            </a:r>
          </a:p>
          <a:p>
            <a:pPr>
              <a:spcBef>
                <a:spcPts val="3100"/>
              </a:spcBef>
              <a:buFont typeface="Arial" panose="020B0604020202020204" pitchFamily="34" charset="0"/>
              <a:buAutoNum type="arabicPeriod"/>
            </a:pPr>
            <a:r>
              <a:rPr lang="en-GB" sz="1600" b="0" i="0" dirty="0"/>
              <a:t>Puppetry workshops with SEN young people</a:t>
            </a:r>
          </a:p>
          <a:p>
            <a:pPr>
              <a:spcBef>
                <a:spcPts val="3100"/>
              </a:spcBef>
              <a:buFont typeface="Arial" panose="020B0604020202020204" pitchFamily="34" charset="0"/>
              <a:buAutoNum type="arabicPeriod"/>
            </a:pPr>
            <a:r>
              <a:rPr lang="en-GB" sz="1600" b="0" i="0" u="none" strike="noStrike" noProof="0" dirty="0"/>
              <a:t>Online survey with professionals working with children &amp; young people</a:t>
            </a:r>
          </a:p>
          <a:p>
            <a:pPr>
              <a:spcBef>
                <a:spcPts val="3100"/>
              </a:spcBef>
              <a:buFont typeface="Arial" panose="020B0604020202020204" pitchFamily="34" charset="0"/>
              <a:buAutoNum type="arabicPeriod"/>
            </a:pPr>
            <a:r>
              <a:rPr lang="en-GB" sz="1600" b="0" i="0" dirty="0"/>
              <a:t>Creative competition</a:t>
            </a:r>
            <a:endParaRPr lang="en-US" sz="1600" dirty="0"/>
          </a:p>
          <a:p>
            <a:pPr>
              <a:spcBef>
                <a:spcPts val="3100"/>
              </a:spcBef>
              <a:buAutoNum type="arabicPeriod"/>
            </a:pPr>
            <a:r>
              <a:rPr lang="en-GB" sz="1600" b="0" i="0" dirty="0"/>
              <a:t>VCS workshops</a:t>
            </a:r>
          </a:p>
          <a:p>
            <a:pPr>
              <a:spcBef>
                <a:spcPts val="3100"/>
              </a:spcBef>
              <a:buAutoNum type="arabicPeriod"/>
            </a:pPr>
            <a:r>
              <a:rPr lang="en-GB" sz="1600" b="0" i="0" dirty="0"/>
              <a:t>Participatory mapping with private renters and people living in overcrowded accommodation</a:t>
            </a:r>
            <a:endParaRPr lang="en-US" sz="1600" dirty="0"/>
          </a:p>
        </p:txBody>
      </p:sp>
    </p:spTree>
    <p:extLst>
      <p:ext uri="{BB962C8B-B14F-4D97-AF65-F5344CB8AC3E}">
        <p14:creationId xmlns:p14="http://schemas.microsoft.com/office/powerpoint/2010/main" val="3517664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A5C9B80-66C9-6525-C605-9C4CC8760646}"/>
              </a:ext>
            </a:extLst>
          </p:cNvPr>
          <p:cNvSpPr>
            <a:spLocks noGrp="1"/>
          </p:cNvSpPr>
          <p:nvPr>
            <p:ph type="title"/>
          </p:nvPr>
        </p:nvSpPr>
        <p:spPr>
          <a:xfrm>
            <a:off x="1118505" y="2201271"/>
            <a:ext cx="10515600" cy="1325563"/>
          </a:xfrm>
        </p:spPr>
        <p:txBody>
          <a:bodyPr/>
          <a:lstStyle/>
          <a:p>
            <a:r>
              <a:rPr lang="en-GB" sz="5400" b="1" dirty="0">
                <a:solidFill>
                  <a:schemeClr val="bg1"/>
                </a:solidFill>
                <a:latin typeface="Arial"/>
                <a:cs typeface="Arial"/>
              </a:rPr>
              <a:t>Open survey</a:t>
            </a:r>
            <a:endParaRPr lang="en-US" dirty="0"/>
          </a:p>
        </p:txBody>
      </p:sp>
    </p:spTree>
    <p:extLst>
      <p:ext uri="{BB962C8B-B14F-4D97-AF65-F5344CB8AC3E}">
        <p14:creationId xmlns:p14="http://schemas.microsoft.com/office/powerpoint/2010/main" val="3860345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38C1F-9330-BDB6-B1FC-AF373923500E}"/>
              </a:ext>
            </a:extLst>
          </p:cNvPr>
          <p:cNvSpPr>
            <a:spLocks noGrp="1"/>
          </p:cNvSpPr>
          <p:nvPr>
            <p:ph type="title"/>
          </p:nvPr>
        </p:nvSpPr>
        <p:spPr>
          <a:xfrm>
            <a:off x="338328" y="329184"/>
            <a:ext cx="11750040" cy="480131"/>
          </a:xfrm>
        </p:spPr>
        <p:txBody>
          <a:bodyPr/>
          <a:lstStyle/>
          <a:p>
            <a:r>
              <a:rPr lang="en-GB" dirty="0">
                <a:latin typeface="Arial"/>
                <a:cs typeface="Arial"/>
              </a:rPr>
              <a:t>Executive summary </a:t>
            </a:r>
            <a:r>
              <a:rPr lang="en-GB" sz="1400" dirty="0">
                <a:latin typeface="Arial"/>
                <a:cs typeface="Arial"/>
              </a:rPr>
              <a:t>[1 of 2]</a:t>
            </a:r>
            <a:endParaRPr lang="en-US" sz="1400" dirty="0"/>
          </a:p>
        </p:txBody>
      </p:sp>
      <p:sp>
        <p:nvSpPr>
          <p:cNvPr id="3" name="Text Placeholder 2">
            <a:extLst>
              <a:ext uri="{FF2B5EF4-FFF2-40B4-BE49-F238E27FC236}">
                <a16:creationId xmlns:a16="http://schemas.microsoft.com/office/drawing/2014/main" id="{E543C80D-89EF-1AD9-8D4B-E26FB4DAADD9}"/>
              </a:ext>
            </a:extLst>
          </p:cNvPr>
          <p:cNvSpPr>
            <a:spLocks noGrp="1"/>
          </p:cNvSpPr>
          <p:nvPr>
            <p:ph type="body" sz="quarter" idx="4294967295"/>
          </p:nvPr>
        </p:nvSpPr>
        <p:spPr>
          <a:xfrm>
            <a:off x="338328" y="914400"/>
            <a:ext cx="11750040" cy="5130799"/>
          </a:xfrm>
        </p:spPr>
        <p:txBody>
          <a:bodyPr>
            <a:noAutofit/>
          </a:bodyPr>
          <a:lstStyle/>
          <a:p>
            <a:pPr marL="0" indent="0">
              <a:lnSpc>
                <a:spcPct val="120000"/>
              </a:lnSpc>
              <a:spcBef>
                <a:spcPts val="0"/>
              </a:spcBef>
              <a:spcAft>
                <a:spcPts val="1200"/>
              </a:spcAft>
              <a:buNone/>
            </a:pPr>
            <a:r>
              <a:rPr lang="en-GB" sz="1400" dirty="0">
                <a:latin typeface="Arial"/>
                <a:cs typeface="Arial"/>
              </a:rPr>
              <a:t>We are a decade on from the pioneering Islington Fairness Commission. Lots has been done, but national and global challenges – austerity, Brexit, the Covid-19 pandemic and the current cost of living crisis – mean there is so much more to do in bridging the gap between the “haves” and the “have nots” in our borough.  </a:t>
            </a:r>
            <a:r>
              <a:rPr lang="en-GB" sz="1400" b="1" dirty="0">
                <a:latin typeface="Arial"/>
                <a:cs typeface="Arial"/>
              </a:rPr>
              <a:t>Let’s Talk Islington aims </a:t>
            </a:r>
            <a:r>
              <a:rPr lang="en-GB" sz="1400" dirty="0">
                <a:latin typeface="Arial"/>
                <a:cs typeface="Arial"/>
              </a:rPr>
              <a:t>to work with our communities to fundamentally change the way we work to tackle inequality for the next decade.</a:t>
            </a:r>
          </a:p>
          <a:p>
            <a:pPr marL="0" indent="0">
              <a:lnSpc>
                <a:spcPct val="120000"/>
              </a:lnSpc>
              <a:spcBef>
                <a:spcPts val="0"/>
              </a:spcBef>
              <a:spcAft>
                <a:spcPts val="1200"/>
              </a:spcAft>
              <a:buNone/>
            </a:pPr>
            <a:r>
              <a:rPr lang="en-GB" sz="1400" dirty="0">
                <a:latin typeface="Arial"/>
                <a:cs typeface="Calibri" panose="020F0502020204030204"/>
              </a:rPr>
              <a:t>From November 2021 to August 2022, we undertook extensive engagement to understand residents’ perceptions and experiences of inequality and their priorities and aspirations for Islington.  Much of this work took place prior to April 2022, when public attention to the cost-of-living crisis began to grow.</a:t>
            </a:r>
          </a:p>
          <a:p>
            <a:pPr marL="0" indent="0">
              <a:lnSpc>
                <a:spcPct val="120000"/>
              </a:lnSpc>
              <a:spcBef>
                <a:spcPts val="0"/>
              </a:spcBef>
              <a:spcAft>
                <a:spcPts val="1200"/>
              </a:spcAft>
              <a:buNone/>
            </a:pPr>
            <a:r>
              <a:rPr lang="en-GB" sz="1400" dirty="0">
                <a:latin typeface="Arial"/>
                <a:cs typeface="Calibri" panose="020F0502020204030204"/>
              </a:rPr>
              <a:t>This report presents </a:t>
            </a:r>
            <a:r>
              <a:rPr lang="en-GB" sz="1400" b="1" dirty="0">
                <a:latin typeface="Arial"/>
                <a:cs typeface="Calibri" panose="020F0502020204030204"/>
              </a:rPr>
              <a:t>evidence and insights from</a:t>
            </a:r>
            <a:r>
              <a:rPr lang="en-GB" sz="1400" dirty="0">
                <a:latin typeface="Arial"/>
                <a:cs typeface="Calibri" panose="020F0502020204030204"/>
              </a:rPr>
              <a:t>: an open survey (n=1,561), student-facilitated discussions at 13 primary and secondary schools (n=640), and targeted engagement including 12 voluntary and community sector (VCS) workshops, puppetry workshops with students with special educational needs (SEN), participatory mapping, a creative competition for young people, a survey of professionals working with children and young people and social media comments.</a:t>
            </a:r>
          </a:p>
          <a:p>
            <a:pPr marL="0" indent="0">
              <a:lnSpc>
                <a:spcPct val="120000"/>
              </a:lnSpc>
              <a:spcBef>
                <a:spcPts val="0"/>
              </a:spcBef>
              <a:spcAft>
                <a:spcPts val="1200"/>
              </a:spcAft>
              <a:buNone/>
            </a:pPr>
            <a:r>
              <a:rPr lang="en-GB" sz="1400" dirty="0">
                <a:latin typeface="Arial"/>
                <a:cs typeface="Calibri" panose="020F0502020204030204"/>
              </a:rPr>
              <a:t>Perceptions of inequality within and beyond Islington was widespread.  Adults predominantly spoke about </a:t>
            </a:r>
            <a:r>
              <a:rPr lang="en-GB" sz="1400" b="1" dirty="0">
                <a:latin typeface="Arial"/>
                <a:cs typeface="Calibri" panose="020F0502020204030204"/>
              </a:rPr>
              <a:t>disparities in income and wealth </a:t>
            </a:r>
            <a:r>
              <a:rPr lang="en-GB" sz="1400" dirty="0">
                <a:latin typeface="Arial"/>
                <a:cs typeface="Calibri" panose="020F0502020204030204"/>
              </a:rPr>
              <a:t>affecting opportunities and services.  Students also mentioned differences in access, but their concept of inequality was much more </a:t>
            </a:r>
            <a:r>
              <a:rPr lang="en-GB" sz="1400" b="1" dirty="0">
                <a:latin typeface="Arial"/>
                <a:cs typeface="Calibri" panose="020F0502020204030204"/>
              </a:rPr>
              <a:t>interpersonal</a:t>
            </a:r>
            <a:r>
              <a:rPr lang="en-GB" sz="1400" dirty="0">
                <a:latin typeface="Arial"/>
                <a:cs typeface="Calibri" panose="020F0502020204030204"/>
              </a:rPr>
              <a:t>, giving examples of how people are treated differently.</a:t>
            </a:r>
          </a:p>
          <a:p>
            <a:pPr marL="0" indent="0">
              <a:lnSpc>
                <a:spcPct val="120000"/>
              </a:lnSpc>
              <a:spcBef>
                <a:spcPts val="0"/>
              </a:spcBef>
              <a:spcAft>
                <a:spcPts val="1200"/>
              </a:spcAft>
              <a:buNone/>
            </a:pPr>
            <a:r>
              <a:rPr lang="en-GB" sz="1400" b="1" dirty="0">
                <a:latin typeface="Arial"/>
                <a:cs typeface="Calibri" panose="020F0502020204030204"/>
              </a:rPr>
              <a:t>Housing and safety were top priorities </a:t>
            </a:r>
            <a:r>
              <a:rPr lang="en-GB" sz="1400" dirty="0">
                <a:latin typeface="Arial"/>
                <a:cs typeface="Calibri" panose="020F0502020204030204"/>
              </a:rPr>
              <a:t>in VCS workshops and in the open survey</a:t>
            </a:r>
            <a:r>
              <a:rPr lang="en-GB" sz="1400" b="1" dirty="0">
                <a:latin typeface="Arial"/>
                <a:cs typeface="Calibri" panose="020F0502020204030204"/>
              </a:rPr>
              <a:t> </a:t>
            </a:r>
            <a:r>
              <a:rPr lang="en-GB" sz="1400" dirty="0">
                <a:latin typeface="Arial"/>
                <a:cs typeface="Calibri" panose="020F0502020204030204"/>
              </a:rPr>
              <a:t>across gender, ethnic groups and disability status.  There was a clear priority in the survey (housing), whereas there was much more variation in VCS workshops.  Residents highlighted the </a:t>
            </a:r>
            <a:r>
              <a:rPr lang="en-GB" sz="1400" b="1" dirty="0">
                <a:latin typeface="Arial"/>
                <a:cs typeface="Calibri" panose="020F0502020204030204"/>
              </a:rPr>
              <a:t>interconnections</a:t>
            </a:r>
            <a:r>
              <a:rPr lang="en-GB" sz="1400" dirty="0">
                <a:latin typeface="Arial"/>
                <a:cs typeface="Calibri" panose="020F0502020204030204"/>
              </a:rPr>
              <a:t> across priority areas and importance of joined up work.</a:t>
            </a:r>
            <a:endParaRPr lang="en-US" sz="1400" dirty="0"/>
          </a:p>
        </p:txBody>
      </p:sp>
      <p:sp>
        <p:nvSpPr>
          <p:cNvPr id="4" name="Rectangle 3" descr="The logo of Islington with an equals sign and a tagline below it. The tagline reads, &quot;For a more equal future&quot;.">
            <a:extLst>
              <a:ext uri="{FF2B5EF4-FFF2-40B4-BE49-F238E27FC236}">
                <a16:creationId xmlns:a16="http://schemas.microsoft.com/office/drawing/2014/main" id="{3AB58CE4-E554-7602-517E-63F106066648}"/>
              </a:ext>
            </a:extLst>
          </p:cNvPr>
          <p:cNvSpPr>
            <a:spLocks noGrp="1" noRot="1" noMove="1" noResize="1" noEditPoints="1" noAdjustHandles="1" noChangeArrowheads="1" noChangeShapeType="1"/>
          </p:cNvSpPr>
          <p:nvPr/>
        </p:nvSpPr>
        <p:spPr>
          <a:xfrm>
            <a:off x="10078065" y="6045199"/>
            <a:ext cx="2010303" cy="709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07383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CCA96A-E924-5E96-D2C9-6EDF16FD29EE}"/>
              </a:ext>
            </a:extLst>
          </p:cNvPr>
          <p:cNvSpPr>
            <a:spLocks noGrp="1"/>
          </p:cNvSpPr>
          <p:nvPr>
            <p:ph type="title"/>
          </p:nvPr>
        </p:nvSpPr>
        <p:spPr/>
        <p:txBody>
          <a:bodyPr>
            <a:normAutofit/>
          </a:bodyPr>
          <a:lstStyle/>
          <a:p>
            <a:r>
              <a:rPr lang="en-GB" sz="2800" b="1" dirty="0">
                <a:solidFill>
                  <a:srgbClr val="E51F23"/>
                </a:solidFill>
                <a:latin typeface="Arial"/>
                <a:cs typeface="Arial"/>
              </a:rPr>
              <a:t>Open survey methods</a:t>
            </a:r>
            <a:endParaRPr lang="en-US" sz="2800" b="1" dirty="0"/>
          </a:p>
        </p:txBody>
      </p:sp>
      <p:sp>
        <p:nvSpPr>
          <p:cNvPr id="4" name="Text Placeholder 3">
            <a:extLst>
              <a:ext uri="{FF2B5EF4-FFF2-40B4-BE49-F238E27FC236}">
                <a16:creationId xmlns:a16="http://schemas.microsoft.com/office/drawing/2014/main" id="{94DC45D9-46AC-1554-DB40-14FC5FA2A481}"/>
              </a:ext>
            </a:extLst>
          </p:cNvPr>
          <p:cNvSpPr>
            <a:spLocks noGrp="1"/>
          </p:cNvSpPr>
          <p:nvPr>
            <p:ph type="body" sz="quarter" idx="10"/>
          </p:nvPr>
        </p:nvSpPr>
        <p:spPr>
          <a:xfrm>
            <a:off x="338328" y="802640"/>
            <a:ext cx="11213592" cy="1017241"/>
          </a:xfrm>
        </p:spPr>
        <p:txBody>
          <a:bodyPr>
            <a:noAutofit/>
          </a:bodyPr>
          <a:lstStyle/>
          <a:p>
            <a:r>
              <a:rPr lang="en-GB" sz="1600" dirty="0">
                <a:solidFill>
                  <a:srgbClr val="000000"/>
                </a:solidFill>
                <a:latin typeface="Arial"/>
                <a:cs typeface="Arial"/>
              </a:rPr>
              <a:t>Our main survey ran from November 2021 – March 2022, prior to heightened public attention to the cost-of-living crisis. The online survey was a convenience sample, supplemented with paper survey responses gathered at the local venues listed below. Relative to the borough population, males, under 45s and people of white and mixed ethnicities are underrepresented.</a:t>
            </a:r>
            <a:endParaRPr lang="en-US" sz="1600" dirty="0"/>
          </a:p>
        </p:txBody>
      </p:sp>
      <p:sp>
        <p:nvSpPr>
          <p:cNvPr id="19" name="Rectangle: Rounded Corners 20">
            <a:extLst>
              <a:ext uri="{FF2B5EF4-FFF2-40B4-BE49-F238E27FC236}">
                <a16:creationId xmlns:a16="http://schemas.microsoft.com/office/drawing/2014/main" id="{C8EB5605-6FB7-8B9C-DE93-29E6E0CFAA12}"/>
              </a:ext>
              <a:ext uri="{C183D7F6-B498-43B3-948B-1728B52AA6E4}">
                <adec:decorative xmlns:adec="http://schemas.microsoft.com/office/drawing/2017/decorative" val="1"/>
              </a:ext>
            </a:extLst>
          </p:cNvPr>
          <p:cNvSpPr>
            <a:spLocks/>
          </p:cNvSpPr>
          <p:nvPr/>
        </p:nvSpPr>
        <p:spPr>
          <a:xfrm>
            <a:off x="371319" y="1872182"/>
            <a:ext cx="6693938" cy="3807649"/>
          </a:xfrm>
          <a:custGeom>
            <a:avLst>
              <a:gd name="f0" fmla="val 1928"/>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E7E6E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2" name="Text Placeholder 1">
            <a:extLst>
              <a:ext uri="{FF2B5EF4-FFF2-40B4-BE49-F238E27FC236}">
                <a16:creationId xmlns:a16="http://schemas.microsoft.com/office/drawing/2014/main" id="{06306D54-1789-7AFC-CD91-3E8A5B71FEBE}"/>
              </a:ext>
            </a:extLst>
          </p:cNvPr>
          <p:cNvSpPr>
            <a:spLocks noGrp="1"/>
          </p:cNvSpPr>
          <p:nvPr>
            <p:ph type="body" sz="quarter" idx="11"/>
          </p:nvPr>
        </p:nvSpPr>
        <p:spPr>
          <a:xfrm>
            <a:off x="572211" y="1987806"/>
            <a:ext cx="6438425" cy="520004"/>
          </a:xfrm>
        </p:spPr>
        <p:txBody>
          <a:bodyPr>
            <a:noAutofit/>
          </a:bodyPr>
          <a:lstStyle/>
          <a:p>
            <a:pPr>
              <a:defRPr sz="1800" b="0" i="0" u="none" strike="noStrike" kern="0" cap="none" spc="0" baseline="0">
                <a:solidFill>
                  <a:srgbClr val="000000"/>
                </a:solidFill>
                <a:uFillTx/>
              </a:defRPr>
            </a:pPr>
            <a:r>
              <a:rPr lang="en-GB" sz="1500" b="1" dirty="0">
                <a:solidFill>
                  <a:srgbClr val="000000"/>
                </a:solidFill>
                <a:latin typeface="Arial"/>
                <a:cs typeface="Arial"/>
              </a:rPr>
              <a:t>“Let’s Talk About…The Future of Islington – open survey”</a:t>
            </a:r>
            <a:endParaRPr lang="en-US" sz="1500" dirty="0"/>
          </a:p>
          <a:p>
            <a:pPr lvl="0">
              <a:spcBef>
                <a:spcPts val="0"/>
              </a:spcBef>
              <a:defRPr sz="1800" b="0" i="0" u="none" strike="noStrike" kern="0" cap="none" spc="0" baseline="0">
                <a:solidFill>
                  <a:srgbClr val="000000"/>
                </a:solidFill>
                <a:uFillTx/>
              </a:defRPr>
            </a:pPr>
            <a:r>
              <a:rPr lang="en-GB" sz="1200" b="1" i="1" dirty="0">
                <a:solidFill>
                  <a:srgbClr val="000000"/>
                </a:solidFill>
                <a:latin typeface="Arial" pitchFamily="34"/>
                <a:cs typeface="Arial" pitchFamily="34"/>
              </a:rPr>
              <a:t>1561 valid responses</a:t>
            </a:r>
            <a:endParaRPr lang="en-US" dirty="0"/>
          </a:p>
        </p:txBody>
      </p:sp>
      <p:sp>
        <p:nvSpPr>
          <p:cNvPr id="24" name="Rectangle: Rounded Corners 6">
            <a:extLst>
              <a:ext uri="{FF2B5EF4-FFF2-40B4-BE49-F238E27FC236}">
                <a16:creationId xmlns:a16="http://schemas.microsoft.com/office/drawing/2014/main" id="{BE86D425-9657-C0F8-5190-6BC6FBFCF01A}"/>
              </a:ext>
              <a:ext uri="{C183D7F6-B498-43B3-948B-1728B52AA6E4}">
                <adec:decorative xmlns:adec="http://schemas.microsoft.com/office/drawing/2017/decorative" val="1"/>
              </a:ext>
            </a:extLst>
          </p:cNvPr>
          <p:cNvSpPr/>
          <p:nvPr/>
        </p:nvSpPr>
        <p:spPr>
          <a:xfrm>
            <a:off x="642930" y="2723315"/>
            <a:ext cx="750685" cy="222766"/>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1" i="0" u="none" strike="noStrike" kern="1200" cap="none" spc="0" baseline="0" dirty="0">
              <a:solidFill>
                <a:srgbClr val="FFFFFF"/>
              </a:solidFill>
              <a:uFillTx/>
              <a:latin typeface="Arial" pitchFamily="34"/>
              <a:cs typeface="Arial" pitchFamily="34"/>
            </a:endParaRPr>
          </a:p>
        </p:txBody>
      </p:sp>
      <p:sp>
        <p:nvSpPr>
          <p:cNvPr id="6" name="Text Placeholder 5">
            <a:extLst>
              <a:ext uri="{FF2B5EF4-FFF2-40B4-BE49-F238E27FC236}">
                <a16:creationId xmlns:a16="http://schemas.microsoft.com/office/drawing/2014/main" id="{463A2D82-66B5-5635-5EB2-815B2BF4033C}"/>
              </a:ext>
            </a:extLst>
          </p:cNvPr>
          <p:cNvSpPr>
            <a:spLocks noGrp="1"/>
          </p:cNvSpPr>
          <p:nvPr>
            <p:ph type="body" sz="quarter" idx="13"/>
          </p:nvPr>
        </p:nvSpPr>
        <p:spPr>
          <a:xfrm>
            <a:off x="730251" y="2750885"/>
            <a:ext cx="565150" cy="215581"/>
          </a:xfrm>
        </p:spPr>
        <p:txBody>
          <a:bodyPr>
            <a:normAutofit lnSpcReduction="10000"/>
          </a:bodyPr>
          <a:lstStyle/>
          <a:p>
            <a:pPr marL="0" indent="0">
              <a:buNone/>
            </a:pPr>
            <a:r>
              <a:rPr lang="en-GB" sz="1000" b="1" dirty="0">
                <a:solidFill>
                  <a:srgbClr val="FFFFFF"/>
                </a:solidFill>
                <a:latin typeface="Arial" pitchFamily="34"/>
                <a:cs typeface="Arial" pitchFamily="34"/>
              </a:rPr>
              <a:t>QUAL</a:t>
            </a:r>
            <a:endParaRPr lang="en-US" sz="1000" dirty="0"/>
          </a:p>
        </p:txBody>
      </p:sp>
      <p:sp>
        <p:nvSpPr>
          <p:cNvPr id="7" name="Text Placeholder 6">
            <a:extLst>
              <a:ext uri="{FF2B5EF4-FFF2-40B4-BE49-F238E27FC236}">
                <a16:creationId xmlns:a16="http://schemas.microsoft.com/office/drawing/2014/main" id="{693774A8-4DDD-D019-BEC9-65A3A6640B96}"/>
              </a:ext>
            </a:extLst>
          </p:cNvPr>
          <p:cNvSpPr>
            <a:spLocks noGrp="1"/>
          </p:cNvSpPr>
          <p:nvPr>
            <p:ph type="body" sz="quarter" idx="14"/>
          </p:nvPr>
        </p:nvSpPr>
        <p:spPr>
          <a:xfrm>
            <a:off x="596033" y="3018767"/>
            <a:ext cx="2669681" cy="951880"/>
          </a:xfrm>
        </p:spPr>
        <p:txBody>
          <a:bodyPr>
            <a:noAutofit/>
          </a:bodyPr>
          <a:lstStyle/>
          <a:p>
            <a:pPr marL="0" indent="0">
              <a:lnSpc>
                <a:spcPct val="100000"/>
              </a:lnSpc>
              <a:spcBef>
                <a:spcPts val="0"/>
              </a:spcBef>
              <a:buNone/>
              <a:defRPr sz="1800" b="0" i="0" u="none" strike="noStrike" kern="0" cap="none" spc="0" baseline="0">
                <a:solidFill>
                  <a:srgbClr val="000000"/>
                </a:solidFill>
                <a:uFillTx/>
              </a:defRPr>
            </a:pPr>
            <a:r>
              <a:rPr lang="en-GB" sz="1100" b="1" dirty="0">
                <a:solidFill>
                  <a:srgbClr val="000000"/>
                </a:solidFill>
                <a:latin typeface="Arial"/>
                <a:cs typeface="Arial"/>
              </a:rPr>
              <a:t>In 10 years’ time, what kind of place would you like Islington to be?</a:t>
            </a:r>
          </a:p>
          <a:p>
            <a:pPr marL="0" indent="0">
              <a:lnSpc>
                <a:spcPct val="100000"/>
              </a:lnSpc>
              <a:buNone/>
              <a:defRPr sz="1800" b="0" i="0" u="none" strike="noStrike" kern="0" cap="none" spc="0" baseline="0">
                <a:solidFill>
                  <a:srgbClr val="000000"/>
                </a:solidFill>
                <a:uFillTx/>
              </a:defRPr>
            </a:pPr>
            <a:r>
              <a:rPr lang="en-GB" sz="1100" b="1" dirty="0">
                <a:solidFill>
                  <a:srgbClr val="000000"/>
                </a:solidFill>
                <a:latin typeface="Arial"/>
                <a:cs typeface="Arial"/>
              </a:rPr>
              <a:t>Why do you (dis)agree that Islington is a fair and equal place for all?</a:t>
            </a:r>
            <a:endParaRPr lang="en-US" sz="1100" b="1" dirty="0"/>
          </a:p>
        </p:txBody>
      </p:sp>
      <p:sp>
        <p:nvSpPr>
          <p:cNvPr id="25" name="Rectangle: Rounded Corners 6">
            <a:extLst>
              <a:ext uri="{FF2B5EF4-FFF2-40B4-BE49-F238E27FC236}">
                <a16:creationId xmlns:a16="http://schemas.microsoft.com/office/drawing/2014/main" id="{B751A9FE-A3CB-F548-93EC-C463C6FE2254}"/>
              </a:ext>
              <a:ext uri="{C183D7F6-B498-43B3-948B-1728B52AA6E4}">
                <adec:decorative xmlns:adec="http://schemas.microsoft.com/office/drawing/2017/decorative" val="1"/>
              </a:ext>
            </a:extLst>
          </p:cNvPr>
          <p:cNvSpPr/>
          <p:nvPr/>
        </p:nvSpPr>
        <p:spPr>
          <a:xfrm>
            <a:off x="637484" y="3961087"/>
            <a:ext cx="750685" cy="268266"/>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1" i="0" u="none" strike="noStrike" kern="1200" cap="none" spc="0" baseline="0" dirty="0">
              <a:solidFill>
                <a:srgbClr val="FFFFFF"/>
              </a:solidFill>
              <a:uFillTx/>
              <a:latin typeface="Arial" pitchFamily="34"/>
              <a:cs typeface="Arial" pitchFamily="34"/>
            </a:endParaRPr>
          </a:p>
        </p:txBody>
      </p:sp>
      <p:sp>
        <p:nvSpPr>
          <p:cNvPr id="8" name="Text Placeholder 7">
            <a:extLst>
              <a:ext uri="{FF2B5EF4-FFF2-40B4-BE49-F238E27FC236}">
                <a16:creationId xmlns:a16="http://schemas.microsoft.com/office/drawing/2014/main" id="{C581CD07-8FB2-74F8-EB05-F047B96C328C}"/>
              </a:ext>
            </a:extLst>
          </p:cNvPr>
          <p:cNvSpPr>
            <a:spLocks noGrp="1"/>
          </p:cNvSpPr>
          <p:nvPr>
            <p:ph type="body" sz="quarter" idx="15"/>
          </p:nvPr>
        </p:nvSpPr>
        <p:spPr>
          <a:xfrm>
            <a:off x="689611" y="3991567"/>
            <a:ext cx="646430" cy="231457"/>
          </a:xfrm>
        </p:spPr>
        <p:txBody>
          <a:bodyPr>
            <a:normAutofit/>
          </a:bodyPr>
          <a:lstStyle/>
          <a:p>
            <a:pPr marL="0" indent="0">
              <a:buNone/>
            </a:pPr>
            <a:r>
              <a:rPr lang="en-GB" sz="1000" b="1" dirty="0">
                <a:solidFill>
                  <a:srgbClr val="FFFFFF"/>
                </a:solidFill>
                <a:latin typeface="Arial" pitchFamily="34"/>
                <a:cs typeface="Arial" pitchFamily="34"/>
              </a:rPr>
              <a:t>QUANT</a:t>
            </a:r>
            <a:endParaRPr lang="en-US" sz="1000" b="1" dirty="0"/>
          </a:p>
        </p:txBody>
      </p:sp>
      <p:sp>
        <p:nvSpPr>
          <p:cNvPr id="10" name="Text Placeholder 9">
            <a:extLst>
              <a:ext uri="{FF2B5EF4-FFF2-40B4-BE49-F238E27FC236}">
                <a16:creationId xmlns:a16="http://schemas.microsoft.com/office/drawing/2014/main" id="{BF5C04E5-88C9-1446-B34A-E04EAFFAFACF}"/>
              </a:ext>
            </a:extLst>
          </p:cNvPr>
          <p:cNvSpPr>
            <a:spLocks noGrp="1"/>
          </p:cNvSpPr>
          <p:nvPr>
            <p:ph type="body" sz="quarter" idx="17"/>
          </p:nvPr>
        </p:nvSpPr>
        <p:spPr>
          <a:xfrm>
            <a:off x="572210" y="4313644"/>
            <a:ext cx="2693503" cy="1144815"/>
          </a:xfrm>
        </p:spPr>
        <p:txBody>
          <a:bodyPr>
            <a:noAutofit/>
          </a:bodyPr>
          <a:lstStyle/>
          <a:p>
            <a:pPr marL="0" indent="0">
              <a:lnSpc>
                <a:spcPct val="100000"/>
              </a:lnSpc>
              <a:spcBef>
                <a:spcPts val="0"/>
              </a:spcBef>
              <a:buNone/>
              <a:defRPr sz="1800" b="0" i="0" u="none" strike="noStrike" kern="0" cap="none" spc="0" baseline="0">
                <a:solidFill>
                  <a:srgbClr val="000000"/>
                </a:solidFill>
                <a:uFillTx/>
              </a:defRPr>
            </a:pPr>
            <a:r>
              <a:rPr lang="en-GB" sz="1100" b="1" dirty="0">
                <a:solidFill>
                  <a:srgbClr val="000000"/>
                </a:solidFill>
                <a:latin typeface="Arial"/>
                <a:cs typeface="Arial"/>
              </a:rPr>
              <a:t>In your experience, to what extent do you agree or disagree that Islington is a fair and equal place for all who live here:</a:t>
            </a:r>
            <a:endParaRPr lang="en-GB" sz="1100" dirty="0">
              <a:solidFill>
                <a:srgbClr val="000000"/>
              </a:solidFill>
              <a:latin typeface="Arial"/>
              <a:cs typeface="Arial"/>
            </a:endParaRPr>
          </a:p>
          <a:p>
            <a:pPr marL="0" indent="0">
              <a:buNone/>
              <a:defRPr sz="1800" b="0" i="0" u="none" strike="noStrike" kern="0" cap="none" spc="0" baseline="0">
                <a:solidFill>
                  <a:srgbClr val="000000"/>
                </a:solidFill>
                <a:uFillTx/>
              </a:defRPr>
            </a:pPr>
            <a:r>
              <a:rPr lang="en-GB" sz="1100" dirty="0">
                <a:solidFill>
                  <a:srgbClr val="000000"/>
                </a:solidFill>
                <a:latin typeface="Arial"/>
                <a:cs typeface="Arial"/>
              </a:rPr>
              <a:t>5-point scale: strongly agree to strongly disagree</a:t>
            </a:r>
            <a:endParaRPr lang="en-US" sz="1100" dirty="0"/>
          </a:p>
        </p:txBody>
      </p:sp>
      <p:sp>
        <p:nvSpPr>
          <p:cNvPr id="31" name="Rectangle: Rounded Corners 6">
            <a:extLst>
              <a:ext uri="{FF2B5EF4-FFF2-40B4-BE49-F238E27FC236}">
                <a16:creationId xmlns:a16="http://schemas.microsoft.com/office/drawing/2014/main" id="{61198780-21C8-27E0-0A97-B38A9CB14BA2}"/>
              </a:ext>
              <a:ext uri="{C183D7F6-B498-43B3-948B-1728B52AA6E4}">
                <adec:decorative xmlns:adec="http://schemas.microsoft.com/office/drawing/2017/decorative" val="1"/>
              </a:ext>
            </a:extLst>
          </p:cNvPr>
          <p:cNvSpPr/>
          <p:nvPr/>
        </p:nvSpPr>
        <p:spPr>
          <a:xfrm>
            <a:off x="3494168" y="2698885"/>
            <a:ext cx="750685" cy="268266"/>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1" i="0" u="none" strike="noStrike" kern="1200" cap="none" spc="0" baseline="0" dirty="0">
              <a:solidFill>
                <a:srgbClr val="FFFFFF"/>
              </a:solidFill>
              <a:uFillTx/>
              <a:latin typeface="Arial" pitchFamily="34"/>
              <a:cs typeface="Arial" pitchFamily="34"/>
            </a:endParaRPr>
          </a:p>
        </p:txBody>
      </p:sp>
      <p:sp>
        <p:nvSpPr>
          <p:cNvPr id="9" name="Text Placeholder 8">
            <a:extLst>
              <a:ext uri="{FF2B5EF4-FFF2-40B4-BE49-F238E27FC236}">
                <a16:creationId xmlns:a16="http://schemas.microsoft.com/office/drawing/2014/main" id="{1201E7F6-7C9B-0E2B-D8D1-5D3057F320AC}"/>
              </a:ext>
            </a:extLst>
          </p:cNvPr>
          <p:cNvSpPr>
            <a:spLocks noGrp="1"/>
          </p:cNvSpPr>
          <p:nvPr>
            <p:ph type="body" sz="quarter" idx="16"/>
          </p:nvPr>
        </p:nvSpPr>
        <p:spPr>
          <a:xfrm>
            <a:off x="3558236" y="2745713"/>
            <a:ext cx="617856" cy="200433"/>
          </a:xfrm>
        </p:spPr>
        <p:txBody>
          <a:bodyPr>
            <a:normAutofit fontScale="92500" lnSpcReduction="20000"/>
          </a:bodyPr>
          <a:lstStyle/>
          <a:p>
            <a:pPr marL="0" indent="0">
              <a:buNone/>
            </a:pPr>
            <a:r>
              <a:rPr lang="en-GB" sz="1000" b="1" dirty="0">
                <a:solidFill>
                  <a:srgbClr val="FFFFFF"/>
                </a:solidFill>
                <a:latin typeface="Arial" pitchFamily="34"/>
                <a:cs typeface="Arial" pitchFamily="34"/>
              </a:rPr>
              <a:t>QUANT</a:t>
            </a:r>
            <a:endParaRPr lang="en-US" sz="1000" dirty="0"/>
          </a:p>
        </p:txBody>
      </p:sp>
      <p:sp>
        <p:nvSpPr>
          <p:cNvPr id="11" name="Text Placeholder 10">
            <a:extLst>
              <a:ext uri="{FF2B5EF4-FFF2-40B4-BE49-F238E27FC236}">
                <a16:creationId xmlns:a16="http://schemas.microsoft.com/office/drawing/2014/main" id="{9B57E06C-9B4C-17BE-A566-6F1E6EC70889}"/>
              </a:ext>
            </a:extLst>
          </p:cNvPr>
          <p:cNvSpPr>
            <a:spLocks noGrp="1"/>
          </p:cNvSpPr>
          <p:nvPr>
            <p:ph type="body" sz="quarter" idx="18"/>
          </p:nvPr>
        </p:nvSpPr>
        <p:spPr>
          <a:xfrm>
            <a:off x="3445062" y="3030880"/>
            <a:ext cx="3249471" cy="2366620"/>
          </a:xfrm>
        </p:spPr>
        <p:txBody>
          <a:bodyPr>
            <a:noAutofit/>
          </a:bodyPr>
          <a:lstStyle/>
          <a:p>
            <a:pPr marL="0" indent="0">
              <a:lnSpc>
                <a:spcPct val="100000"/>
              </a:lnSpc>
              <a:spcBef>
                <a:spcPts val="0"/>
              </a:spcBef>
              <a:spcAft>
                <a:spcPts val="1000"/>
              </a:spcAft>
              <a:buNone/>
              <a:defRPr sz="1800" b="0" i="0" u="none" strike="noStrike" kern="0" cap="none" spc="0" baseline="0">
                <a:solidFill>
                  <a:srgbClr val="000000"/>
                </a:solidFill>
                <a:uFillTx/>
              </a:defRPr>
            </a:pPr>
            <a:r>
              <a:rPr lang="en-GB" sz="1100" b="1" dirty="0">
                <a:solidFill>
                  <a:srgbClr val="000000"/>
                </a:solidFill>
                <a:latin typeface="Arial" pitchFamily="34"/>
                <a:cs typeface="Arial" pitchFamily="34"/>
              </a:rPr>
              <a:t>All of us in Islington have to decide how we can improve life in our borough – for now, and in the future. What do you think we can do to improve life in Islington, together? Tell us your priorities below. </a:t>
            </a:r>
            <a:endParaRPr lang="en-GB" sz="1100" dirty="0">
              <a:solidFill>
                <a:srgbClr val="000000"/>
              </a:solidFill>
              <a:latin typeface="Arial" pitchFamily="34"/>
              <a:cs typeface="Arial" pitchFamily="34"/>
            </a:endParaRPr>
          </a:p>
          <a:p>
            <a:pPr marL="0" indent="0">
              <a:lnSpc>
                <a:spcPct val="100000"/>
              </a:lnSpc>
              <a:spcBef>
                <a:spcPts val="0"/>
              </a:spcBef>
              <a:buNone/>
              <a:defRPr sz="1800" b="0" i="0" u="none" strike="noStrike" kern="0" cap="none" spc="0" baseline="0">
                <a:solidFill>
                  <a:srgbClr val="000000"/>
                </a:solidFill>
                <a:uFillTx/>
              </a:defRPr>
            </a:pPr>
            <a:r>
              <a:rPr lang="en-GB" sz="1100" dirty="0">
                <a:solidFill>
                  <a:srgbClr val="000000"/>
                </a:solidFill>
                <a:latin typeface="Arial" pitchFamily="34"/>
                <a:cs typeface="Arial" pitchFamily="34"/>
              </a:rPr>
              <a:t>Affordable, decent, secure homes</a:t>
            </a:r>
          </a:p>
          <a:p>
            <a:pPr marL="0" indent="0">
              <a:lnSpc>
                <a:spcPct val="100000"/>
              </a:lnSpc>
              <a:spcBef>
                <a:spcPts val="0"/>
              </a:spcBef>
              <a:buNone/>
              <a:defRPr sz="1800" b="0" i="0" u="none" strike="noStrike" kern="0" cap="none" spc="0" baseline="0">
                <a:solidFill>
                  <a:srgbClr val="000000"/>
                </a:solidFill>
                <a:uFillTx/>
              </a:defRPr>
            </a:pPr>
            <a:r>
              <a:rPr lang="en-GB" sz="1100" dirty="0">
                <a:solidFill>
                  <a:srgbClr val="000000"/>
                </a:solidFill>
                <a:latin typeface="Arial" pitchFamily="34"/>
                <a:cs typeface="Arial" pitchFamily="34"/>
              </a:rPr>
              <a:t>Well-paid jobs with prospects </a:t>
            </a:r>
          </a:p>
          <a:p>
            <a:pPr marL="0" indent="0">
              <a:lnSpc>
                <a:spcPct val="100000"/>
              </a:lnSpc>
              <a:spcBef>
                <a:spcPts val="0"/>
              </a:spcBef>
              <a:buNone/>
              <a:defRPr sz="1800" b="0" i="0" u="none" strike="noStrike" kern="0" cap="none" spc="0" baseline="0">
                <a:solidFill>
                  <a:srgbClr val="000000"/>
                </a:solidFill>
                <a:uFillTx/>
              </a:defRPr>
            </a:pPr>
            <a:r>
              <a:rPr lang="en-GB" sz="1100" dirty="0">
                <a:solidFill>
                  <a:srgbClr val="000000"/>
                </a:solidFill>
                <a:latin typeface="Arial" pitchFamily="34"/>
                <a:cs typeface="Arial" pitchFamily="34"/>
              </a:rPr>
              <a:t>Initiatives to support people’s mental health</a:t>
            </a:r>
          </a:p>
          <a:p>
            <a:pPr marL="0" indent="0">
              <a:lnSpc>
                <a:spcPct val="100000"/>
              </a:lnSpc>
              <a:spcBef>
                <a:spcPts val="0"/>
              </a:spcBef>
              <a:buNone/>
              <a:defRPr sz="1800" b="0" i="0" u="none" strike="noStrike" kern="0" cap="none" spc="0" baseline="0">
                <a:solidFill>
                  <a:srgbClr val="000000"/>
                </a:solidFill>
                <a:uFillTx/>
              </a:defRPr>
            </a:pPr>
            <a:r>
              <a:rPr lang="en-GB" sz="1100" dirty="0">
                <a:solidFill>
                  <a:srgbClr val="000000"/>
                </a:solidFill>
                <a:latin typeface="Arial" pitchFamily="34"/>
                <a:cs typeface="Arial" pitchFamily="34"/>
              </a:rPr>
              <a:t>Initiatives and opportunities for young people</a:t>
            </a:r>
          </a:p>
          <a:p>
            <a:pPr marL="0" indent="0">
              <a:lnSpc>
                <a:spcPct val="100000"/>
              </a:lnSpc>
              <a:spcBef>
                <a:spcPts val="0"/>
              </a:spcBef>
              <a:buNone/>
              <a:defRPr sz="1800" b="0" i="0" u="none" strike="noStrike" kern="0" cap="none" spc="0" baseline="0">
                <a:solidFill>
                  <a:srgbClr val="000000"/>
                </a:solidFill>
                <a:uFillTx/>
              </a:defRPr>
            </a:pPr>
            <a:r>
              <a:rPr lang="en-GB" sz="1100" dirty="0">
                <a:solidFill>
                  <a:srgbClr val="000000"/>
                </a:solidFill>
                <a:latin typeface="Arial" pitchFamily="34"/>
                <a:cs typeface="Arial" pitchFamily="34"/>
              </a:rPr>
              <a:t>Multi-cultural community events and spaces</a:t>
            </a:r>
          </a:p>
          <a:p>
            <a:pPr marL="0" indent="0">
              <a:lnSpc>
                <a:spcPct val="100000"/>
              </a:lnSpc>
              <a:spcBef>
                <a:spcPts val="0"/>
              </a:spcBef>
              <a:buNone/>
              <a:defRPr sz="1800" b="0" i="0" u="none" strike="noStrike" kern="0" cap="none" spc="0" baseline="0">
                <a:solidFill>
                  <a:srgbClr val="000000"/>
                </a:solidFill>
                <a:uFillTx/>
              </a:defRPr>
            </a:pPr>
            <a:r>
              <a:rPr lang="en-GB" sz="1100" dirty="0">
                <a:solidFill>
                  <a:srgbClr val="000000"/>
                </a:solidFill>
                <a:latin typeface="Arial" pitchFamily="34"/>
                <a:cs typeface="Arial" pitchFamily="34"/>
              </a:rPr>
              <a:t>Reduced rates of anti-social behaviour</a:t>
            </a:r>
          </a:p>
          <a:p>
            <a:pPr marL="0" indent="0">
              <a:lnSpc>
                <a:spcPct val="100000"/>
              </a:lnSpc>
              <a:spcBef>
                <a:spcPts val="0"/>
              </a:spcBef>
              <a:buNone/>
              <a:defRPr sz="1800" b="0" i="0" u="none" strike="noStrike" kern="0" cap="none" spc="0" baseline="0">
                <a:solidFill>
                  <a:srgbClr val="000000"/>
                </a:solidFill>
                <a:uFillTx/>
              </a:defRPr>
            </a:pPr>
            <a:r>
              <a:rPr lang="en-GB" sz="1100" dirty="0">
                <a:solidFill>
                  <a:srgbClr val="000000"/>
                </a:solidFill>
                <a:latin typeface="Arial" pitchFamily="34"/>
                <a:cs typeface="Arial" pitchFamily="34"/>
              </a:rPr>
              <a:t>Cleaner streets and greener spaces</a:t>
            </a:r>
          </a:p>
          <a:p>
            <a:pPr marL="0" indent="0">
              <a:lnSpc>
                <a:spcPct val="100000"/>
              </a:lnSpc>
              <a:spcBef>
                <a:spcPts val="0"/>
              </a:spcBef>
              <a:buNone/>
              <a:defRPr sz="1800" b="0" i="0" u="none" strike="noStrike" kern="0" cap="none" spc="0" baseline="0">
                <a:solidFill>
                  <a:srgbClr val="000000"/>
                </a:solidFill>
                <a:uFillTx/>
              </a:defRPr>
            </a:pPr>
            <a:r>
              <a:rPr lang="en-GB" sz="1100" dirty="0">
                <a:solidFill>
                  <a:srgbClr val="000000"/>
                </a:solidFill>
                <a:latin typeface="Arial" pitchFamily="34"/>
                <a:cs typeface="Arial" pitchFamily="34"/>
              </a:rPr>
              <a:t>Initiatives to tackle the climate emergency locally</a:t>
            </a:r>
            <a:endParaRPr lang="en-US" sz="1100" dirty="0"/>
          </a:p>
        </p:txBody>
      </p:sp>
      <p:sp>
        <p:nvSpPr>
          <p:cNvPr id="26" name="Rectangle: Rounded Corners 9">
            <a:extLst>
              <a:ext uri="{FF2B5EF4-FFF2-40B4-BE49-F238E27FC236}">
                <a16:creationId xmlns:a16="http://schemas.microsoft.com/office/drawing/2014/main" id="{871C8144-3642-22B4-FC8E-92FDB0C64F71}"/>
              </a:ext>
              <a:ext uri="{C183D7F6-B498-43B3-948B-1728B52AA6E4}">
                <adec:decorative xmlns:adec="http://schemas.microsoft.com/office/drawing/2017/decorative" val="1"/>
              </a:ext>
            </a:extLst>
          </p:cNvPr>
          <p:cNvSpPr/>
          <p:nvPr/>
        </p:nvSpPr>
        <p:spPr>
          <a:xfrm>
            <a:off x="7180098" y="1874250"/>
            <a:ext cx="4705326" cy="3805581"/>
          </a:xfrm>
          <a:custGeom>
            <a:avLst>
              <a:gd name="f0" fmla="val 192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6B4B6"/>
          </a:solidFill>
          <a:ln w="12701" cap="flat">
            <a:solidFill>
              <a:srgbClr val="F6B4B6"/>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Arial" pitchFamily="34"/>
              <a:cs typeface="Arial" pitchFamily="34"/>
            </a:endParaRPr>
          </a:p>
        </p:txBody>
      </p:sp>
      <p:sp>
        <p:nvSpPr>
          <p:cNvPr id="12" name="Text Placeholder 11">
            <a:extLst>
              <a:ext uri="{FF2B5EF4-FFF2-40B4-BE49-F238E27FC236}">
                <a16:creationId xmlns:a16="http://schemas.microsoft.com/office/drawing/2014/main" id="{B17B3CC7-795A-6E53-7151-440BC8455443}"/>
              </a:ext>
            </a:extLst>
          </p:cNvPr>
          <p:cNvSpPr>
            <a:spLocks noGrp="1"/>
          </p:cNvSpPr>
          <p:nvPr>
            <p:ph type="body" sz="quarter" idx="19"/>
          </p:nvPr>
        </p:nvSpPr>
        <p:spPr>
          <a:xfrm>
            <a:off x="7467790" y="2353921"/>
            <a:ext cx="3101297" cy="307778"/>
          </a:xfrm>
        </p:spPr>
        <p:txBody>
          <a:bodyPr/>
          <a:lstStyle/>
          <a:p>
            <a:pPr marL="0" indent="0">
              <a:buNone/>
            </a:pPr>
            <a:r>
              <a:rPr lang="en-GB" b="1" dirty="0">
                <a:solidFill>
                  <a:srgbClr val="000000"/>
                </a:solidFill>
                <a:latin typeface="Arial" pitchFamily="34"/>
                <a:cs typeface="Arial" pitchFamily="34"/>
              </a:rPr>
              <a:t>Mapping the engagement</a:t>
            </a:r>
            <a:endParaRPr lang="en-US" dirty="0"/>
          </a:p>
        </p:txBody>
      </p:sp>
      <p:pic>
        <p:nvPicPr>
          <p:cNvPr id="39" name="Graphic 38">
            <a:extLst>
              <a:ext uri="{FF2B5EF4-FFF2-40B4-BE49-F238E27FC236}">
                <a16:creationId xmlns:a16="http://schemas.microsoft.com/office/drawing/2014/main" id="{3A1011B0-8065-6F39-CC9B-05E5D8893163}"/>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01563" y="1932076"/>
            <a:ext cx="914400" cy="914400"/>
          </a:xfrm>
          <a:prstGeom prst="rect">
            <a:avLst/>
          </a:prstGeom>
        </p:spPr>
      </p:pic>
      <p:sp>
        <p:nvSpPr>
          <p:cNvPr id="13" name="Text Placeholder 12">
            <a:extLst>
              <a:ext uri="{FF2B5EF4-FFF2-40B4-BE49-F238E27FC236}">
                <a16:creationId xmlns:a16="http://schemas.microsoft.com/office/drawing/2014/main" id="{7AEBB99A-660B-F5A9-CF9F-4FDC13315940}"/>
              </a:ext>
            </a:extLst>
          </p:cNvPr>
          <p:cNvSpPr>
            <a:spLocks noGrp="1"/>
          </p:cNvSpPr>
          <p:nvPr>
            <p:ph type="body" sz="quarter" idx="20"/>
          </p:nvPr>
        </p:nvSpPr>
        <p:spPr>
          <a:xfrm>
            <a:off x="7400786" y="2846476"/>
            <a:ext cx="4419895" cy="673925"/>
          </a:xfrm>
        </p:spPr>
        <p:txBody>
          <a:bodyPr>
            <a:noAutofit/>
          </a:bodyPr>
          <a:lstStyle/>
          <a:p>
            <a:pPr marL="0" indent="0">
              <a:lnSpc>
                <a:spcPct val="100000"/>
              </a:lnSpc>
              <a:buNone/>
            </a:pPr>
            <a:r>
              <a:rPr lang="en-GB" sz="1200" b="1" dirty="0">
                <a:solidFill>
                  <a:srgbClr val="000000"/>
                </a:solidFill>
                <a:latin typeface="Arial"/>
                <a:cs typeface="Arial"/>
              </a:rPr>
              <a:t>As well as online submissions, the project team ran pop up outreach activities to speak directly and administer paper surveys</a:t>
            </a:r>
            <a:r>
              <a:rPr lang="en-GB" sz="1200" b="1" kern="0" dirty="0">
                <a:solidFill>
                  <a:srgbClr val="000000"/>
                </a:solidFill>
                <a:latin typeface="Arial"/>
                <a:cs typeface="Arial"/>
              </a:rPr>
              <a:t> </a:t>
            </a:r>
            <a:r>
              <a:rPr lang="en-GB" sz="1200" b="1" dirty="0">
                <a:solidFill>
                  <a:srgbClr val="000000"/>
                </a:solidFill>
                <a:latin typeface="Arial"/>
                <a:cs typeface="Arial"/>
              </a:rPr>
              <a:t>to local people at the following places:</a:t>
            </a:r>
            <a:endParaRPr lang="en-US" sz="1200" dirty="0"/>
          </a:p>
        </p:txBody>
      </p:sp>
      <p:sp>
        <p:nvSpPr>
          <p:cNvPr id="14" name="Text Placeholder 13">
            <a:extLst>
              <a:ext uri="{FF2B5EF4-FFF2-40B4-BE49-F238E27FC236}">
                <a16:creationId xmlns:a16="http://schemas.microsoft.com/office/drawing/2014/main" id="{83949D95-99AE-61E3-987C-C7074B2AEEC6}"/>
              </a:ext>
            </a:extLst>
          </p:cNvPr>
          <p:cNvSpPr>
            <a:spLocks noGrp="1"/>
          </p:cNvSpPr>
          <p:nvPr>
            <p:ph type="body" sz="quarter" idx="21"/>
          </p:nvPr>
        </p:nvSpPr>
        <p:spPr>
          <a:xfrm>
            <a:off x="7419861" y="3666242"/>
            <a:ext cx="2157449" cy="1872344"/>
          </a:xfrm>
        </p:spPr>
        <p:txBody>
          <a:bodyPr>
            <a:noAutofit/>
          </a:bodyPr>
          <a:lstStyle/>
          <a:p>
            <a:pPr marL="171450" lvl="0" indent="-171450">
              <a:lnSpc>
                <a:spcPct val="100000"/>
              </a:lnSpc>
              <a:spcBef>
                <a:spcPts val="0"/>
              </a:spcBef>
              <a:buSzPct val="100000"/>
              <a:buFont typeface="Arial" pitchFamily="34"/>
              <a:buChar char="•"/>
              <a:defRPr sz="1800" b="0" i="0" u="none" strike="noStrike" kern="0" cap="none" spc="0" baseline="0">
                <a:solidFill>
                  <a:srgbClr val="000000"/>
                </a:solidFill>
                <a:uFillTx/>
              </a:defRPr>
            </a:pPr>
            <a:r>
              <a:rPr lang="en-GB" sz="1200" dirty="0">
                <a:solidFill>
                  <a:srgbClr val="000000"/>
                </a:solidFill>
                <a:latin typeface="Arial" pitchFamily="34"/>
                <a:cs typeface="Arial" pitchFamily="34"/>
              </a:rPr>
              <a:t>Andover Estate</a:t>
            </a:r>
          </a:p>
          <a:p>
            <a:pPr marL="171450" lvl="0" indent="-171450">
              <a:lnSpc>
                <a:spcPct val="100000"/>
              </a:lnSpc>
              <a:spcBef>
                <a:spcPts val="0"/>
              </a:spcBef>
              <a:buSzPct val="100000"/>
              <a:buFont typeface="Arial" pitchFamily="34"/>
              <a:buChar char="•"/>
              <a:defRPr sz="1800" b="0" i="0" u="none" strike="noStrike" kern="0" cap="none" spc="0" baseline="0">
                <a:solidFill>
                  <a:srgbClr val="000000"/>
                </a:solidFill>
                <a:uFillTx/>
              </a:defRPr>
            </a:pPr>
            <a:r>
              <a:rPr lang="en-GB" sz="1200" dirty="0">
                <a:solidFill>
                  <a:srgbClr val="000000"/>
                </a:solidFill>
                <a:latin typeface="Arial" pitchFamily="34"/>
                <a:cs typeface="Arial" pitchFamily="34"/>
              </a:rPr>
              <a:t>Andover Community Centre</a:t>
            </a:r>
          </a:p>
          <a:p>
            <a:pPr marL="171450" lvl="0" indent="-171450">
              <a:lnSpc>
                <a:spcPct val="100000"/>
              </a:lnSpc>
              <a:spcBef>
                <a:spcPts val="0"/>
              </a:spcBef>
              <a:buSzPct val="100000"/>
              <a:buFont typeface="Arial" pitchFamily="34"/>
              <a:buChar char="•"/>
              <a:defRPr sz="1800" b="0" i="0" u="none" strike="noStrike" kern="0" cap="none" spc="0" baseline="0">
                <a:solidFill>
                  <a:srgbClr val="000000"/>
                </a:solidFill>
                <a:uFillTx/>
              </a:defRPr>
            </a:pPr>
            <a:r>
              <a:rPr lang="en-GB" sz="1200" dirty="0">
                <a:solidFill>
                  <a:srgbClr val="000000"/>
                </a:solidFill>
                <a:latin typeface="Arial" pitchFamily="34"/>
                <a:cs typeface="Arial" pitchFamily="34"/>
              </a:rPr>
              <a:t>Chapel Market </a:t>
            </a:r>
          </a:p>
          <a:p>
            <a:pPr marL="171450" lvl="0" indent="-171450">
              <a:lnSpc>
                <a:spcPct val="100000"/>
              </a:lnSpc>
              <a:spcBef>
                <a:spcPts val="0"/>
              </a:spcBef>
              <a:buSzPct val="100000"/>
              <a:buFont typeface="Arial" pitchFamily="34"/>
              <a:buChar char="•"/>
              <a:defRPr sz="1800" b="0" i="0" u="none" strike="noStrike" kern="0" cap="none" spc="0" baseline="0">
                <a:solidFill>
                  <a:srgbClr val="000000"/>
                </a:solidFill>
                <a:uFillTx/>
              </a:defRPr>
            </a:pPr>
            <a:r>
              <a:rPr lang="en-GB" sz="1200" dirty="0">
                <a:solidFill>
                  <a:srgbClr val="000000"/>
                </a:solidFill>
                <a:latin typeface="Arial" pitchFamily="34"/>
                <a:cs typeface="Arial" pitchFamily="34"/>
              </a:rPr>
              <a:t>Finsbury Library</a:t>
            </a:r>
          </a:p>
          <a:p>
            <a:pPr marL="171450" lvl="0" indent="-171450">
              <a:lnSpc>
                <a:spcPct val="100000"/>
              </a:lnSpc>
              <a:spcBef>
                <a:spcPts val="0"/>
              </a:spcBef>
              <a:buSzPct val="100000"/>
              <a:buFont typeface="Arial" pitchFamily="34"/>
              <a:buChar char="•"/>
              <a:defRPr sz="1800" b="0" i="0" u="none" strike="noStrike" kern="0" cap="none" spc="0" baseline="0">
                <a:solidFill>
                  <a:srgbClr val="000000"/>
                </a:solidFill>
                <a:uFillTx/>
              </a:defRPr>
            </a:pPr>
            <a:r>
              <a:rPr lang="en-GB" sz="1200" dirty="0">
                <a:solidFill>
                  <a:srgbClr val="000000"/>
                </a:solidFill>
                <a:latin typeface="Arial" pitchFamily="34"/>
                <a:cs typeface="Arial" pitchFamily="34"/>
              </a:rPr>
              <a:t>Archway Library</a:t>
            </a:r>
          </a:p>
          <a:p>
            <a:pPr marL="171450" lvl="0" indent="-171450">
              <a:lnSpc>
                <a:spcPct val="100000"/>
              </a:lnSpc>
              <a:spcBef>
                <a:spcPts val="0"/>
              </a:spcBef>
              <a:buSzPct val="100000"/>
              <a:buFont typeface="Arial" pitchFamily="34"/>
              <a:buChar char="•"/>
              <a:defRPr sz="1800" b="0" i="0" u="none" strike="noStrike" kern="0" cap="none" spc="0" baseline="0">
                <a:solidFill>
                  <a:srgbClr val="000000"/>
                </a:solidFill>
                <a:uFillTx/>
              </a:defRPr>
            </a:pPr>
            <a:r>
              <a:rPr lang="en-GB" sz="1200" dirty="0">
                <a:solidFill>
                  <a:srgbClr val="000000"/>
                </a:solidFill>
                <a:latin typeface="Arial" pitchFamily="34"/>
                <a:cs typeface="Arial" pitchFamily="34"/>
              </a:rPr>
              <a:t>Archway Market</a:t>
            </a:r>
          </a:p>
          <a:p>
            <a:pPr marL="171450" lvl="0" indent="-171450">
              <a:lnSpc>
                <a:spcPct val="100000"/>
              </a:lnSpc>
              <a:spcBef>
                <a:spcPts val="0"/>
              </a:spcBef>
              <a:buSzPct val="100000"/>
              <a:buFont typeface="Arial" pitchFamily="34"/>
              <a:buChar char="•"/>
              <a:defRPr sz="1800" b="0" i="0" u="none" strike="noStrike" kern="0" cap="none" spc="0" baseline="0">
                <a:solidFill>
                  <a:srgbClr val="000000"/>
                </a:solidFill>
                <a:uFillTx/>
              </a:defRPr>
            </a:pPr>
            <a:r>
              <a:rPr lang="en-GB" sz="1200" dirty="0">
                <a:solidFill>
                  <a:srgbClr val="000000"/>
                </a:solidFill>
                <a:latin typeface="Arial" pitchFamily="34"/>
                <a:cs typeface="Arial" pitchFamily="34"/>
              </a:rPr>
              <a:t>Central Library</a:t>
            </a:r>
          </a:p>
          <a:p>
            <a:pPr marL="171450" lvl="0" indent="-171450">
              <a:lnSpc>
                <a:spcPct val="100000"/>
              </a:lnSpc>
              <a:spcBef>
                <a:spcPts val="0"/>
              </a:spcBef>
              <a:buSzPct val="100000"/>
              <a:buFont typeface="Arial" pitchFamily="34"/>
              <a:buChar char="•"/>
              <a:defRPr sz="1800" b="0" i="0" u="none" strike="noStrike" kern="0" cap="none" spc="0" baseline="0">
                <a:solidFill>
                  <a:srgbClr val="000000"/>
                </a:solidFill>
                <a:uFillTx/>
              </a:defRPr>
            </a:pPr>
            <a:r>
              <a:rPr lang="en-GB" sz="1200" dirty="0">
                <a:solidFill>
                  <a:srgbClr val="000000"/>
                </a:solidFill>
                <a:latin typeface="Arial" pitchFamily="34"/>
                <a:cs typeface="Arial" pitchFamily="34"/>
              </a:rPr>
              <a:t>Fortune Street Park</a:t>
            </a:r>
          </a:p>
        </p:txBody>
      </p:sp>
      <p:sp>
        <p:nvSpPr>
          <p:cNvPr id="16" name="Text Placeholder 15">
            <a:extLst>
              <a:ext uri="{FF2B5EF4-FFF2-40B4-BE49-F238E27FC236}">
                <a16:creationId xmlns:a16="http://schemas.microsoft.com/office/drawing/2014/main" id="{629B1A04-8A66-F718-1A96-48D91C26F345}"/>
              </a:ext>
            </a:extLst>
          </p:cNvPr>
          <p:cNvSpPr>
            <a:spLocks noGrp="1"/>
          </p:cNvSpPr>
          <p:nvPr>
            <p:ph type="body" sz="quarter" idx="23"/>
          </p:nvPr>
        </p:nvSpPr>
        <p:spPr>
          <a:xfrm>
            <a:off x="9262766" y="3666242"/>
            <a:ext cx="2453197" cy="1872344"/>
          </a:xfrm>
        </p:spPr>
        <p:txBody>
          <a:bodyPr>
            <a:noAutofit/>
          </a:bodyPr>
          <a:lstStyle/>
          <a:p>
            <a:pPr marL="171450" lvl="0" indent="-171450">
              <a:lnSpc>
                <a:spcPct val="100000"/>
              </a:lnSpc>
              <a:spcBef>
                <a:spcPts val="0"/>
              </a:spcBef>
              <a:buSzPct val="100000"/>
              <a:buFont typeface="Arial" pitchFamily="34"/>
              <a:buChar char="•"/>
              <a:defRPr sz="1800" b="0" i="0" u="none" strike="noStrike" kern="0" cap="none" spc="0" baseline="0">
                <a:solidFill>
                  <a:srgbClr val="000000"/>
                </a:solidFill>
                <a:uFillTx/>
              </a:defRPr>
            </a:pPr>
            <a:r>
              <a:rPr lang="en-GB" sz="1200" dirty="0">
                <a:solidFill>
                  <a:srgbClr val="000000"/>
                </a:solidFill>
                <a:latin typeface="Arial" pitchFamily="34"/>
                <a:cs typeface="Arial" pitchFamily="34"/>
              </a:rPr>
              <a:t>St. Luke’s Community Centre</a:t>
            </a:r>
          </a:p>
          <a:p>
            <a:pPr marL="171450" lvl="0" indent="-171450">
              <a:lnSpc>
                <a:spcPct val="100000"/>
              </a:lnSpc>
              <a:spcBef>
                <a:spcPts val="0"/>
              </a:spcBef>
              <a:buSzPct val="100000"/>
              <a:buFont typeface="Arial" pitchFamily="34"/>
              <a:buChar char="•"/>
              <a:defRPr sz="1800" b="0" i="0" u="none" strike="noStrike" kern="0" cap="none" spc="0" baseline="0">
                <a:solidFill>
                  <a:srgbClr val="000000"/>
                </a:solidFill>
                <a:uFillTx/>
              </a:defRPr>
            </a:pPr>
            <a:r>
              <a:rPr lang="en-GB" sz="1200" dirty="0">
                <a:solidFill>
                  <a:srgbClr val="000000"/>
                </a:solidFill>
                <a:latin typeface="Arial" pitchFamily="34"/>
                <a:cs typeface="Arial" pitchFamily="34"/>
              </a:rPr>
              <a:t>Highbury Fields Playground</a:t>
            </a:r>
          </a:p>
          <a:p>
            <a:pPr marL="171450" lvl="0" indent="-171450">
              <a:lnSpc>
                <a:spcPct val="100000"/>
              </a:lnSpc>
              <a:spcBef>
                <a:spcPts val="0"/>
              </a:spcBef>
              <a:buSzPct val="100000"/>
              <a:buFont typeface="Arial" pitchFamily="34"/>
              <a:buChar char="•"/>
              <a:defRPr sz="1800" b="0" i="0" u="none" strike="noStrike" kern="0" cap="none" spc="0" baseline="0">
                <a:solidFill>
                  <a:srgbClr val="000000"/>
                </a:solidFill>
                <a:uFillTx/>
              </a:defRPr>
            </a:pPr>
            <a:r>
              <a:rPr lang="en-GB" sz="1200" dirty="0">
                <a:solidFill>
                  <a:srgbClr val="000000"/>
                </a:solidFill>
                <a:latin typeface="Arial" pitchFamily="34"/>
                <a:cs typeface="Arial" pitchFamily="34"/>
              </a:rPr>
              <a:t>Whittington Park</a:t>
            </a:r>
          </a:p>
          <a:p>
            <a:pPr marL="171450" lvl="0" indent="-171450">
              <a:lnSpc>
                <a:spcPct val="100000"/>
              </a:lnSpc>
              <a:spcBef>
                <a:spcPts val="0"/>
              </a:spcBef>
              <a:buSzPct val="100000"/>
              <a:buFont typeface="Arial" pitchFamily="34"/>
              <a:buChar char="•"/>
              <a:defRPr sz="1800" b="0" i="0" u="none" strike="noStrike" kern="0" cap="none" spc="0" baseline="0">
                <a:solidFill>
                  <a:srgbClr val="000000"/>
                </a:solidFill>
                <a:uFillTx/>
              </a:defRPr>
            </a:pPr>
            <a:r>
              <a:rPr lang="en-GB" sz="1200" dirty="0">
                <a:solidFill>
                  <a:srgbClr val="000000"/>
                </a:solidFill>
                <a:latin typeface="Arial" pitchFamily="34"/>
                <a:cs typeface="Arial" pitchFamily="34"/>
              </a:rPr>
              <a:t>Finsbury Park Mosque</a:t>
            </a:r>
          </a:p>
          <a:p>
            <a:pPr marL="171450" lvl="0" indent="-171450">
              <a:lnSpc>
                <a:spcPct val="100000"/>
              </a:lnSpc>
              <a:spcBef>
                <a:spcPts val="0"/>
              </a:spcBef>
              <a:buSzPct val="100000"/>
              <a:buFont typeface="Arial" pitchFamily="34"/>
              <a:buChar char="•"/>
              <a:defRPr sz="1800" b="0" i="0" u="none" strike="noStrike" kern="0" cap="none" spc="0" baseline="0">
                <a:solidFill>
                  <a:srgbClr val="000000"/>
                </a:solidFill>
                <a:uFillTx/>
              </a:defRPr>
            </a:pPr>
            <a:r>
              <a:rPr lang="en-GB" sz="1200" dirty="0">
                <a:solidFill>
                  <a:srgbClr val="000000"/>
                </a:solidFill>
                <a:latin typeface="Arial" pitchFamily="34"/>
                <a:cs typeface="Arial" pitchFamily="34"/>
              </a:rPr>
              <a:t>Sobell Leisure Centre</a:t>
            </a:r>
          </a:p>
          <a:p>
            <a:pPr marL="171450" lvl="0" indent="-171450">
              <a:lnSpc>
                <a:spcPct val="100000"/>
              </a:lnSpc>
              <a:spcBef>
                <a:spcPts val="0"/>
              </a:spcBef>
              <a:buSzPct val="100000"/>
              <a:buFont typeface="Arial" pitchFamily="34"/>
              <a:buChar char="•"/>
              <a:defRPr sz="1800" b="0" i="0" u="none" strike="noStrike" kern="0" cap="none" spc="0" baseline="0">
                <a:solidFill>
                  <a:srgbClr val="000000"/>
                </a:solidFill>
                <a:uFillTx/>
              </a:defRPr>
            </a:pPr>
            <a:r>
              <a:rPr lang="en-GB" sz="1200" dirty="0">
                <a:solidFill>
                  <a:srgbClr val="000000"/>
                </a:solidFill>
                <a:latin typeface="Arial" pitchFamily="34"/>
                <a:cs typeface="Arial" pitchFamily="34"/>
              </a:rPr>
              <a:t>Brickworks Community Centre </a:t>
            </a:r>
          </a:p>
          <a:p>
            <a:pPr marL="171450" lvl="0" indent="-171450">
              <a:lnSpc>
                <a:spcPct val="100000"/>
              </a:lnSpc>
              <a:spcBef>
                <a:spcPts val="0"/>
              </a:spcBef>
              <a:buSzPct val="100000"/>
              <a:buFont typeface="Arial" pitchFamily="34"/>
              <a:buChar char="•"/>
              <a:defRPr sz="1800" b="0" i="0" u="none" strike="noStrike" kern="0" cap="none" spc="0" baseline="0">
                <a:solidFill>
                  <a:srgbClr val="000000"/>
                </a:solidFill>
                <a:uFillTx/>
              </a:defRPr>
            </a:pPr>
            <a:r>
              <a:rPr lang="en-GB" sz="1200" dirty="0">
                <a:solidFill>
                  <a:srgbClr val="000000"/>
                </a:solidFill>
                <a:latin typeface="Arial" pitchFamily="34"/>
                <a:cs typeface="Arial" pitchFamily="34"/>
              </a:rPr>
              <a:t>Highbury Station</a:t>
            </a:r>
          </a:p>
          <a:p>
            <a:pPr marL="171450" lvl="0" indent="-171450">
              <a:lnSpc>
                <a:spcPct val="100000"/>
              </a:lnSpc>
              <a:spcBef>
                <a:spcPts val="0"/>
              </a:spcBef>
              <a:buSzPct val="100000"/>
              <a:buFont typeface="Arial" pitchFamily="34"/>
              <a:buChar char="•"/>
              <a:defRPr sz="1800" b="0" i="0" u="none" strike="noStrike" kern="0" cap="none" spc="0" baseline="0">
                <a:solidFill>
                  <a:srgbClr val="000000"/>
                </a:solidFill>
                <a:uFillTx/>
              </a:defRPr>
            </a:pPr>
            <a:r>
              <a:rPr lang="en-GB" sz="1200" dirty="0">
                <a:solidFill>
                  <a:srgbClr val="000000"/>
                </a:solidFill>
                <a:latin typeface="Arial" pitchFamily="34"/>
                <a:cs typeface="Arial" pitchFamily="34"/>
              </a:rPr>
              <a:t>N4 Library</a:t>
            </a:r>
          </a:p>
          <a:p>
            <a:pPr marL="171450" lvl="0" indent="-171450">
              <a:lnSpc>
                <a:spcPct val="100000"/>
              </a:lnSpc>
              <a:spcBef>
                <a:spcPts val="0"/>
              </a:spcBef>
              <a:buSzPct val="100000"/>
              <a:buFont typeface="Arial" pitchFamily="34"/>
              <a:buChar char="•"/>
              <a:defRPr sz="1800" b="0" i="0" u="none" strike="noStrike" kern="0" cap="none" spc="0" baseline="0">
                <a:solidFill>
                  <a:srgbClr val="000000"/>
                </a:solidFill>
                <a:uFillTx/>
              </a:defRPr>
            </a:pPr>
            <a:r>
              <a:rPr lang="en-GB" sz="1200" dirty="0">
                <a:solidFill>
                  <a:srgbClr val="000000"/>
                </a:solidFill>
                <a:latin typeface="Arial" pitchFamily="34"/>
                <a:cs typeface="Arial" pitchFamily="34"/>
              </a:rPr>
              <a:t>Iron Monger Row Baths</a:t>
            </a:r>
          </a:p>
        </p:txBody>
      </p:sp>
    </p:spTree>
    <p:extLst>
      <p:ext uri="{BB962C8B-B14F-4D97-AF65-F5344CB8AC3E}">
        <p14:creationId xmlns:p14="http://schemas.microsoft.com/office/powerpoint/2010/main" val="42362660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D0B54-E125-D139-FA97-45264F32B66C}"/>
              </a:ext>
            </a:extLst>
          </p:cNvPr>
          <p:cNvSpPr>
            <a:spLocks noGrp="1"/>
          </p:cNvSpPr>
          <p:nvPr>
            <p:ph type="title"/>
          </p:nvPr>
        </p:nvSpPr>
        <p:spPr>
          <a:xfrm>
            <a:off x="338328" y="329184"/>
            <a:ext cx="11750040" cy="480131"/>
          </a:xfrm>
        </p:spPr>
        <p:txBody>
          <a:bodyPr>
            <a:normAutofit/>
          </a:bodyPr>
          <a:lstStyle/>
          <a:p>
            <a:r>
              <a:rPr lang="en-GB" sz="2600" b="1" dirty="0">
                <a:solidFill>
                  <a:srgbClr val="E51F23"/>
                </a:solidFill>
                <a:latin typeface="Arial" panose="020B0604020202020204" pitchFamily="34" charset="0"/>
                <a:cs typeface="Arial" panose="020B0604020202020204" pitchFamily="34" charset="0"/>
              </a:rPr>
              <a:t>Characteristics of survey respondents</a:t>
            </a:r>
            <a:endParaRPr lang="en-US" sz="2600"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C336916-DB9D-652E-F5AF-6C8E7C8EB787}"/>
              </a:ext>
            </a:extLst>
          </p:cNvPr>
          <p:cNvSpPr>
            <a:spLocks noGrp="1"/>
          </p:cNvSpPr>
          <p:nvPr>
            <p:ph type="body" sz="quarter" idx="10"/>
          </p:nvPr>
        </p:nvSpPr>
        <p:spPr>
          <a:xfrm>
            <a:off x="475488" y="707714"/>
            <a:ext cx="11378184" cy="5530526"/>
          </a:xfrm>
        </p:spPr>
        <p:txBody>
          <a:bodyPr numCol="3" spcCol="182880">
            <a:noAutofit/>
          </a:bodyPr>
          <a:lstStyle/>
          <a:p>
            <a:pPr>
              <a:spcBef>
                <a:spcPts val="0"/>
              </a:spcBef>
              <a:spcAft>
                <a:spcPts val="300"/>
              </a:spcAft>
            </a:pPr>
            <a:r>
              <a:rPr lang="en-GB" sz="1800" b="1" dirty="0">
                <a:solidFill>
                  <a:schemeClr val="tx2"/>
                </a:solidFill>
                <a:latin typeface="Arial"/>
                <a:cs typeface="Arial"/>
              </a:rPr>
              <a:t>Gender</a:t>
            </a:r>
          </a:p>
          <a:p>
            <a:pPr marL="285750" indent="-285750">
              <a:spcBef>
                <a:spcPts val="0"/>
              </a:spcBef>
              <a:spcAft>
                <a:spcPts val="300"/>
              </a:spcAft>
              <a:buFont typeface="Arial" panose="020B0604020202020204" pitchFamily="34" charset="0"/>
              <a:buChar char="•"/>
            </a:pPr>
            <a:r>
              <a:rPr lang="en-GB" sz="1600" dirty="0">
                <a:latin typeface="Arial"/>
                <a:cs typeface="Arial"/>
              </a:rPr>
              <a:t>Female: 43%</a:t>
            </a:r>
          </a:p>
          <a:p>
            <a:pPr marL="285750" indent="-285750">
              <a:spcBef>
                <a:spcPts val="0"/>
              </a:spcBef>
              <a:spcAft>
                <a:spcPts val="300"/>
              </a:spcAft>
              <a:buFont typeface="Arial" panose="020B0604020202020204" pitchFamily="34" charset="0"/>
              <a:buChar char="•"/>
            </a:pPr>
            <a:r>
              <a:rPr lang="en-GB" sz="1600" dirty="0">
                <a:latin typeface="Arial"/>
                <a:cs typeface="Arial"/>
              </a:rPr>
              <a:t>Male*: 28%</a:t>
            </a:r>
          </a:p>
          <a:p>
            <a:pPr marL="285750" indent="-285750">
              <a:spcBef>
                <a:spcPts val="0"/>
              </a:spcBef>
              <a:spcAft>
                <a:spcPts val="300"/>
              </a:spcAft>
              <a:buFont typeface="Arial" panose="020B0604020202020204" pitchFamily="34" charset="0"/>
              <a:buChar char="•"/>
            </a:pPr>
            <a:r>
              <a:rPr lang="en-GB" sz="1600" dirty="0">
                <a:latin typeface="Arial"/>
                <a:cs typeface="Arial"/>
              </a:rPr>
              <a:t>Non-binary: 1%</a:t>
            </a:r>
          </a:p>
          <a:p>
            <a:pPr marL="285750" indent="-285750">
              <a:spcBef>
                <a:spcPts val="0"/>
              </a:spcBef>
              <a:spcAft>
                <a:spcPts val="300"/>
              </a:spcAft>
              <a:buFont typeface="Arial" panose="020B0604020202020204" pitchFamily="34" charset="0"/>
              <a:buChar char="•"/>
            </a:pPr>
            <a:r>
              <a:rPr lang="en-GB" sz="1600" dirty="0">
                <a:latin typeface="Arial"/>
                <a:cs typeface="Arial"/>
              </a:rPr>
              <a:t>Prefer to self-describe: 0.1% </a:t>
            </a:r>
            <a:endParaRPr lang="en-GB" sz="1600" dirty="0">
              <a:latin typeface="Arial" panose="020B0604020202020204" pitchFamily="34" charset="0"/>
              <a:cs typeface="Arial" panose="020B0604020202020204" pitchFamily="34" charset="0"/>
            </a:endParaRPr>
          </a:p>
          <a:p>
            <a:pPr marL="285750" indent="-285750">
              <a:spcBef>
                <a:spcPts val="0"/>
              </a:spcBef>
              <a:spcAft>
                <a:spcPts val="300"/>
              </a:spcAft>
              <a:buFont typeface="Arial" panose="020B0604020202020204" pitchFamily="34" charset="0"/>
              <a:buChar char="•"/>
            </a:pPr>
            <a:r>
              <a:rPr lang="en-GB" sz="1600" dirty="0">
                <a:latin typeface="Arial"/>
                <a:cs typeface="Arial"/>
              </a:rPr>
              <a:t>Prefer not to say/missing: 28%</a:t>
            </a:r>
          </a:p>
          <a:p>
            <a:pPr>
              <a:spcBef>
                <a:spcPts val="600"/>
              </a:spcBef>
            </a:pPr>
            <a:r>
              <a:rPr lang="en-GB" sz="1800" b="1" dirty="0">
                <a:solidFill>
                  <a:schemeClr val="tx2"/>
                </a:solidFill>
                <a:latin typeface="Arial"/>
                <a:cs typeface="Arial"/>
              </a:rPr>
              <a:t>Trans</a:t>
            </a:r>
          </a:p>
          <a:p>
            <a:pPr marL="285750" indent="-285750">
              <a:spcBef>
                <a:spcPts val="0"/>
              </a:spcBef>
              <a:spcAft>
                <a:spcPts val="300"/>
              </a:spcAft>
              <a:buFont typeface="Arial" panose="020B0604020202020204" pitchFamily="34" charset="0"/>
              <a:buChar char="•"/>
            </a:pPr>
            <a:r>
              <a:rPr lang="en-GB" sz="1600" dirty="0">
                <a:latin typeface="Arial"/>
                <a:cs typeface="Arial"/>
              </a:rPr>
              <a:t>No: 69%</a:t>
            </a:r>
          </a:p>
          <a:p>
            <a:pPr marL="285750" indent="-285750">
              <a:spcBef>
                <a:spcPts val="0"/>
              </a:spcBef>
              <a:spcAft>
                <a:spcPts val="300"/>
              </a:spcAft>
              <a:buFont typeface="Arial" panose="020B0604020202020204" pitchFamily="34" charset="0"/>
              <a:buChar char="•"/>
            </a:pPr>
            <a:r>
              <a:rPr lang="en-GB" sz="1600" dirty="0">
                <a:latin typeface="Arial"/>
                <a:cs typeface="Arial"/>
              </a:rPr>
              <a:t>Yes: 1%</a:t>
            </a:r>
          </a:p>
          <a:p>
            <a:pPr marL="285750" indent="-285750">
              <a:spcBef>
                <a:spcPts val="0"/>
              </a:spcBef>
              <a:spcAft>
                <a:spcPts val="300"/>
              </a:spcAft>
              <a:buFont typeface="Arial" panose="020B0604020202020204" pitchFamily="34" charset="0"/>
              <a:buChar char="•"/>
            </a:pPr>
            <a:r>
              <a:rPr lang="en-GB" sz="1600" dirty="0">
                <a:latin typeface="Arial"/>
                <a:cs typeface="Arial"/>
              </a:rPr>
              <a:t>Prefer not to say/missing: 30%</a:t>
            </a:r>
          </a:p>
          <a:p>
            <a:pPr>
              <a:spcBef>
                <a:spcPts val="600"/>
              </a:spcBef>
            </a:pPr>
            <a:r>
              <a:rPr lang="en-GB" sz="1800" b="1" dirty="0">
                <a:solidFill>
                  <a:schemeClr val="tx2"/>
                </a:solidFill>
                <a:latin typeface="Arial"/>
                <a:cs typeface="Arial"/>
              </a:rPr>
              <a:t>Sexual orientation</a:t>
            </a:r>
          </a:p>
          <a:p>
            <a:pPr marL="285750" indent="-285750">
              <a:spcBef>
                <a:spcPts val="0"/>
              </a:spcBef>
              <a:spcAft>
                <a:spcPts val="300"/>
              </a:spcAft>
              <a:buFont typeface="Arial" panose="020B0604020202020204" pitchFamily="34" charset="0"/>
              <a:buChar char="•"/>
            </a:pPr>
            <a:r>
              <a:rPr lang="en-GB" sz="1600" dirty="0">
                <a:latin typeface="Arial"/>
                <a:cs typeface="Arial"/>
              </a:rPr>
              <a:t>Heterosexual: 51%</a:t>
            </a:r>
          </a:p>
          <a:p>
            <a:pPr marL="285750" indent="-285750">
              <a:spcBef>
                <a:spcPts val="0"/>
              </a:spcBef>
              <a:spcAft>
                <a:spcPts val="300"/>
              </a:spcAft>
              <a:buFont typeface="Arial" panose="020B0604020202020204" pitchFamily="34" charset="0"/>
              <a:buChar char="•"/>
            </a:pPr>
            <a:r>
              <a:rPr lang="en-GB" sz="1600" dirty="0">
                <a:latin typeface="Arial"/>
                <a:cs typeface="Arial"/>
              </a:rPr>
              <a:t>Gay/Lesbian: 5%</a:t>
            </a:r>
          </a:p>
          <a:p>
            <a:pPr marL="285750" indent="-285750">
              <a:spcBef>
                <a:spcPts val="0"/>
              </a:spcBef>
              <a:spcAft>
                <a:spcPts val="300"/>
              </a:spcAft>
              <a:buFont typeface="Arial" panose="020B0604020202020204" pitchFamily="34" charset="0"/>
              <a:buChar char="•"/>
            </a:pPr>
            <a:r>
              <a:rPr lang="en-GB" sz="1600" dirty="0">
                <a:latin typeface="Arial"/>
                <a:cs typeface="Arial"/>
              </a:rPr>
              <a:t>Bisexual: 3%</a:t>
            </a:r>
          </a:p>
          <a:p>
            <a:pPr marL="285750" indent="-285750">
              <a:spcBef>
                <a:spcPts val="0"/>
              </a:spcBef>
              <a:spcAft>
                <a:spcPts val="300"/>
              </a:spcAft>
              <a:buFont typeface="Arial" panose="020B0604020202020204" pitchFamily="34" charset="0"/>
              <a:buChar char="•"/>
            </a:pPr>
            <a:r>
              <a:rPr lang="en-GB" sz="1600" dirty="0">
                <a:latin typeface="Arial"/>
                <a:cs typeface="Arial"/>
              </a:rPr>
              <a:t>Prefer not to say/missing: 40%</a:t>
            </a:r>
          </a:p>
          <a:p>
            <a:pPr>
              <a:spcBef>
                <a:spcPts val="15000"/>
              </a:spcBef>
            </a:pPr>
            <a:r>
              <a:rPr lang="en-GB" sz="1800" b="1" dirty="0">
                <a:solidFill>
                  <a:schemeClr val="tx2"/>
                </a:solidFill>
                <a:latin typeface="Arial"/>
                <a:cs typeface="Arial"/>
              </a:rPr>
              <a:t>Annual household income</a:t>
            </a:r>
          </a:p>
          <a:p>
            <a:pPr marL="285750" indent="-285750">
              <a:spcBef>
                <a:spcPts val="0"/>
              </a:spcBef>
              <a:spcAft>
                <a:spcPts val="300"/>
              </a:spcAft>
              <a:buFont typeface="Arial" panose="020B0604020202020204" pitchFamily="34" charset="0"/>
              <a:buChar char="•"/>
            </a:pPr>
            <a:r>
              <a:rPr lang="en-GB" sz="1600" dirty="0">
                <a:latin typeface="Arial"/>
                <a:cs typeface="Arial"/>
              </a:rPr>
              <a:t>Less than £20K: 13%</a:t>
            </a:r>
          </a:p>
          <a:p>
            <a:pPr marL="285750" indent="-285750">
              <a:spcBef>
                <a:spcPts val="0"/>
              </a:spcBef>
              <a:spcAft>
                <a:spcPts val="300"/>
              </a:spcAft>
              <a:buFont typeface="Arial" panose="020B0604020202020204" pitchFamily="34" charset="0"/>
              <a:buChar char="•"/>
            </a:pPr>
            <a:r>
              <a:rPr lang="en-GB" sz="1600" dirty="0">
                <a:latin typeface="Arial"/>
                <a:cs typeface="Arial"/>
              </a:rPr>
              <a:t>£20-39K: 11%</a:t>
            </a:r>
          </a:p>
          <a:p>
            <a:pPr marL="285750" indent="-285750">
              <a:spcBef>
                <a:spcPts val="0"/>
              </a:spcBef>
              <a:spcAft>
                <a:spcPts val="300"/>
              </a:spcAft>
              <a:buFont typeface="Arial" panose="020B0604020202020204" pitchFamily="34" charset="0"/>
              <a:buChar char="•"/>
            </a:pPr>
            <a:r>
              <a:rPr lang="en-GB" sz="1600" dirty="0">
                <a:latin typeface="Arial"/>
                <a:cs typeface="Arial"/>
              </a:rPr>
              <a:t>£40-59K: 9%</a:t>
            </a:r>
          </a:p>
          <a:p>
            <a:pPr marL="285750" indent="-285750">
              <a:spcBef>
                <a:spcPts val="0"/>
              </a:spcBef>
              <a:spcAft>
                <a:spcPts val="300"/>
              </a:spcAft>
              <a:buFont typeface="Arial" panose="020B0604020202020204" pitchFamily="34" charset="0"/>
              <a:buChar char="•"/>
            </a:pPr>
            <a:r>
              <a:rPr lang="en-GB" sz="1600" dirty="0">
                <a:latin typeface="Arial"/>
                <a:cs typeface="Arial"/>
              </a:rPr>
              <a:t>£60-99K: 8%</a:t>
            </a:r>
          </a:p>
          <a:p>
            <a:pPr marL="285750" indent="-285750">
              <a:spcBef>
                <a:spcPts val="0"/>
              </a:spcBef>
              <a:spcAft>
                <a:spcPts val="300"/>
              </a:spcAft>
              <a:buFont typeface="Arial" panose="020B0604020202020204" pitchFamily="34" charset="0"/>
              <a:buChar char="•"/>
            </a:pPr>
            <a:r>
              <a:rPr lang="en-GB" sz="1600" dirty="0">
                <a:latin typeface="Arial"/>
                <a:cs typeface="Arial"/>
              </a:rPr>
              <a:t>£100K+: 6%</a:t>
            </a:r>
          </a:p>
          <a:p>
            <a:pPr marL="285750" indent="-285750">
              <a:spcBef>
                <a:spcPts val="0"/>
              </a:spcBef>
              <a:spcAft>
                <a:spcPts val="300"/>
              </a:spcAft>
              <a:buFont typeface="Arial" panose="020B0604020202020204" pitchFamily="34" charset="0"/>
              <a:buChar char="•"/>
            </a:pPr>
            <a:r>
              <a:rPr lang="en-GB" sz="1600" dirty="0">
                <a:latin typeface="Arial"/>
                <a:cs typeface="Arial"/>
              </a:rPr>
              <a:t>Prefer not to say/missing: 54%</a:t>
            </a:r>
          </a:p>
          <a:p>
            <a:pPr>
              <a:spcBef>
                <a:spcPts val="600"/>
              </a:spcBef>
            </a:pPr>
            <a:r>
              <a:rPr lang="en-GB" sz="1800" b="1" dirty="0">
                <a:solidFill>
                  <a:schemeClr val="tx2"/>
                </a:solidFill>
                <a:latin typeface="Arial"/>
                <a:cs typeface="Arial"/>
              </a:rPr>
              <a:t>Index of multiple deprivation</a:t>
            </a:r>
          </a:p>
          <a:p>
            <a:pPr marL="285750" indent="-285750">
              <a:spcBef>
                <a:spcPts val="0"/>
              </a:spcBef>
              <a:spcAft>
                <a:spcPts val="300"/>
              </a:spcAft>
              <a:buFont typeface="Arial" panose="020B0604020202020204" pitchFamily="34" charset="0"/>
              <a:buChar char="•"/>
            </a:pPr>
            <a:r>
              <a:rPr lang="en-GB" sz="1600" dirty="0">
                <a:latin typeface="Arial"/>
                <a:cs typeface="Arial"/>
              </a:rPr>
              <a:t>1 (most deprived): 11%</a:t>
            </a:r>
          </a:p>
          <a:p>
            <a:pPr marL="285750" indent="-285750">
              <a:spcBef>
                <a:spcPts val="0"/>
              </a:spcBef>
              <a:spcAft>
                <a:spcPts val="300"/>
              </a:spcAft>
              <a:buFont typeface="Arial" panose="020B0604020202020204" pitchFamily="34" charset="0"/>
              <a:buChar char="•"/>
            </a:pPr>
            <a:r>
              <a:rPr lang="en-GB" sz="1600" dirty="0">
                <a:latin typeface="Arial"/>
                <a:cs typeface="Arial"/>
              </a:rPr>
              <a:t>2: 20%</a:t>
            </a:r>
          </a:p>
          <a:p>
            <a:pPr marL="285750" indent="-285750">
              <a:spcBef>
                <a:spcPts val="0"/>
              </a:spcBef>
              <a:spcAft>
                <a:spcPts val="300"/>
              </a:spcAft>
              <a:buFont typeface="Arial" panose="020B0604020202020204" pitchFamily="34" charset="0"/>
              <a:buChar char="•"/>
            </a:pPr>
            <a:r>
              <a:rPr lang="en-GB" sz="1600" dirty="0">
                <a:latin typeface="Arial"/>
                <a:cs typeface="Arial"/>
              </a:rPr>
              <a:t>3: 24%</a:t>
            </a:r>
          </a:p>
          <a:p>
            <a:pPr marL="285750" indent="-285750">
              <a:spcBef>
                <a:spcPts val="0"/>
              </a:spcBef>
              <a:spcAft>
                <a:spcPts val="300"/>
              </a:spcAft>
              <a:buFont typeface="Arial" panose="020B0604020202020204" pitchFamily="34" charset="0"/>
              <a:buChar char="•"/>
            </a:pPr>
            <a:r>
              <a:rPr lang="en-GB" sz="1600" dirty="0">
                <a:latin typeface="Arial"/>
                <a:cs typeface="Arial"/>
              </a:rPr>
              <a:t>4: 9%</a:t>
            </a:r>
          </a:p>
          <a:p>
            <a:pPr marL="285750" indent="-285750">
              <a:spcBef>
                <a:spcPts val="0"/>
              </a:spcBef>
              <a:spcAft>
                <a:spcPts val="300"/>
              </a:spcAft>
              <a:buFont typeface="Arial" panose="020B0604020202020204" pitchFamily="34" charset="0"/>
              <a:buChar char="•"/>
            </a:pPr>
            <a:r>
              <a:rPr lang="en-GB" sz="1600" dirty="0">
                <a:latin typeface="Arial"/>
                <a:cs typeface="Arial"/>
              </a:rPr>
              <a:t>5 (least deprived): 0.2%</a:t>
            </a:r>
          </a:p>
          <a:p>
            <a:pPr marL="285750" indent="-285750">
              <a:spcBef>
                <a:spcPts val="0"/>
              </a:spcBef>
              <a:spcAft>
                <a:spcPts val="300"/>
              </a:spcAft>
              <a:buFont typeface="Arial" panose="020B0604020202020204" pitchFamily="34" charset="0"/>
              <a:buChar char="•"/>
            </a:pPr>
            <a:r>
              <a:rPr lang="en-GB" sz="1600" dirty="0">
                <a:latin typeface="Arial"/>
                <a:cs typeface="Arial"/>
              </a:rPr>
              <a:t>Prefer not to say/missing: 35%</a:t>
            </a:r>
          </a:p>
          <a:p>
            <a:pPr>
              <a:spcBef>
                <a:spcPts val="18000"/>
              </a:spcBef>
              <a:spcAft>
                <a:spcPts val="600"/>
              </a:spcAft>
            </a:pPr>
            <a:r>
              <a:rPr lang="en-GB" sz="1800" b="1" dirty="0">
                <a:solidFill>
                  <a:schemeClr val="tx2"/>
                </a:solidFill>
                <a:latin typeface="Arial"/>
                <a:cs typeface="Arial"/>
              </a:rPr>
              <a:t>Ethnicity</a:t>
            </a:r>
          </a:p>
          <a:p>
            <a:pPr marL="285750" indent="-285750">
              <a:spcBef>
                <a:spcPts val="0"/>
              </a:spcBef>
              <a:spcAft>
                <a:spcPts val="300"/>
              </a:spcAft>
              <a:buFont typeface="Arial" panose="020B0604020202020204" pitchFamily="34" charset="0"/>
              <a:buChar char="•"/>
            </a:pPr>
            <a:r>
              <a:rPr lang="en-GB" sz="1600" dirty="0">
                <a:latin typeface="Arial"/>
                <a:cs typeface="Arial"/>
              </a:rPr>
              <a:t>White*: 42%</a:t>
            </a:r>
          </a:p>
          <a:p>
            <a:pPr marL="285750" indent="-285750">
              <a:spcBef>
                <a:spcPts val="0"/>
              </a:spcBef>
              <a:spcAft>
                <a:spcPts val="300"/>
              </a:spcAft>
              <a:buFont typeface="Arial" panose="020B0604020202020204" pitchFamily="34" charset="0"/>
              <a:buChar char="•"/>
            </a:pPr>
            <a:r>
              <a:rPr lang="en-GB" sz="1600" dirty="0">
                <a:latin typeface="Arial"/>
                <a:cs typeface="Arial"/>
              </a:rPr>
              <a:t>Black: 8%</a:t>
            </a:r>
          </a:p>
          <a:p>
            <a:pPr marL="285750" indent="-285750">
              <a:spcBef>
                <a:spcPts val="0"/>
              </a:spcBef>
              <a:spcAft>
                <a:spcPts val="300"/>
              </a:spcAft>
              <a:buFont typeface="Arial" panose="020B0604020202020204" pitchFamily="34" charset="0"/>
              <a:buChar char="•"/>
            </a:pPr>
            <a:r>
              <a:rPr lang="en-GB" sz="1600" dirty="0">
                <a:latin typeface="Arial"/>
                <a:cs typeface="Arial"/>
              </a:rPr>
              <a:t>Asian: 5%</a:t>
            </a:r>
          </a:p>
          <a:p>
            <a:pPr marL="285750" indent="-285750">
              <a:spcBef>
                <a:spcPts val="0"/>
              </a:spcBef>
              <a:spcAft>
                <a:spcPts val="300"/>
              </a:spcAft>
              <a:buFont typeface="Arial" panose="020B0604020202020204" pitchFamily="34" charset="0"/>
              <a:buChar char="•"/>
            </a:pPr>
            <a:r>
              <a:rPr lang="en-GB" sz="1600" dirty="0">
                <a:latin typeface="Arial"/>
                <a:cs typeface="Arial"/>
              </a:rPr>
              <a:t>Mixed*: 5%</a:t>
            </a:r>
          </a:p>
          <a:p>
            <a:pPr marL="285750" indent="-285750">
              <a:spcBef>
                <a:spcPts val="0"/>
              </a:spcBef>
              <a:spcAft>
                <a:spcPts val="300"/>
              </a:spcAft>
              <a:buFont typeface="Arial" panose="020B0604020202020204" pitchFamily="34" charset="0"/>
              <a:buChar char="•"/>
            </a:pPr>
            <a:r>
              <a:rPr lang="en-GB" sz="1600" dirty="0">
                <a:latin typeface="Arial"/>
                <a:cs typeface="Arial"/>
              </a:rPr>
              <a:t>Other: 4%</a:t>
            </a:r>
          </a:p>
          <a:p>
            <a:pPr marL="285750" indent="-285750">
              <a:spcBef>
                <a:spcPts val="0"/>
              </a:spcBef>
              <a:spcAft>
                <a:spcPts val="300"/>
              </a:spcAft>
              <a:buFont typeface="Arial" panose="020B0604020202020204" pitchFamily="34" charset="0"/>
              <a:buChar char="•"/>
            </a:pPr>
            <a:r>
              <a:rPr lang="en-GB" sz="1600" dirty="0">
                <a:latin typeface="Arial"/>
                <a:cs typeface="Arial"/>
              </a:rPr>
              <a:t>Prefer not to say/missing: 35%</a:t>
            </a:r>
          </a:p>
          <a:p>
            <a:pPr>
              <a:spcBef>
                <a:spcPts val="600"/>
              </a:spcBef>
            </a:pPr>
            <a:r>
              <a:rPr lang="en-GB" sz="1800" b="1" dirty="0">
                <a:solidFill>
                  <a:schemeClr val="tx2"/>
                </a:solidFill>
                <a:latin typeface="Arial"/>
                <a:cs typeface="Arial"/>
              </a:rPr>
              <a:t>Age group</a:t>
            </a:r>
          </a:p>
          <a:p>
            <a:pPr marL="285750" indent="-285750">
              <a:spcBef>
                <a:spcPts val="0"/>
              </a:spcBef>
              <a:spcAft>
                <a:spcPts val="300"/>
              </a:spcAft>
              <a:buFont typeface="Arial" panose="020B0604020202020204" pitchFamily="34" charset="0"/>
              <a:buChar char="•"/>
            </a:pPr>
            <a:r>
              <a:rPr lang="en-GB" sz="1600" dirty="0">
                <a:latin typeface="Arial"/>
                <a:cs typeface="Arial"/>
              </a:rPr>
              <a:t>Under 16: 2%</a:t>
            </a:r>
          </a:p>
          <a:p>
            <a:pPr marL="285750" indent="-285750">
              <a:spcBef>
                <a:spcPts val="0"/>
              </a:spcBef>
              <a:spcAft>
                <a:spcPts val="300"/>
              </a:spcAft>
              <a:buFont typeface="Arial" panose="020B0604020202020204" pitchFamily="34" charset="0"/>
              <a:buChar char="•"/>
            </a:pPr>
            <a:r>
              <a:rPr lang="en-GB" sz="1600" dirty="0">
                <a:latin typeface="Arial"/>
                <a:cs typeface="Arial"/>
              </a:rPr>
              <a:t>16-24*: 4%</a:t>
            </a:r>
          </a:p>
          <a:p>
            <a:pPr marL="285750" indent="-285750">
              <a:spcBef>
                <a:spcPts val="0"/>
              </a:spcBef>
              <a:spcAft>
                <a:spcPts val="300"/>
              </a:spcAft>
              <a:buFont typeface="Arial" panose="020B0604020202020204" pitchFamily="34" charset="0"/>
              <a:buChar char="•"/>
            </a:pPr>
            <a:r>
              <a:rPr lang="en-GB" sz="1600" dirty="0">
                <a:latin typeface="Arial"/>
                <a:cs typeface="Arial"/>
              </a:rPr>
              <a:t>25-44*: 26%</a:t>
            </a:r>
          </a:p>
          <a:p>
            <a:pPr marL="285750" indent="-285750">
              <a:spcBef>
                <a:spcPts val="0"/>
              </a:spcBef>
              <a:spcAft>
                <a:spcPts val="300"/>
              </a:spcAft>
              <a:buFont typeface="Arial" panose="020B0604020202020204" pitchFamily="34" charset="0"/>
              <a:buChar char="•"/>
            </a:pPr>
            <a:r>
              <a:rPr lang="en-GB" sz="1600" dirty="0">
                <a:latin typeface="Arial"/>
                <a:cs typeface="Arial"/>
              </a:rPr>
              <a:t>45-64: 27%</a:t>
            </a:r>
          </a:p>
          <a:p>
            <a:pPr marL="285750" indent="-285750">
              <a:spcBef>
                <a:spcPts val="0"/>
              </a:spcBef>
              <a:spcAft>
                <a:spcPts val="300"/>
              </a:spcAft>
              <a:buFont typeface="Arial" panose="020B0604020202020204" pitchFamily="34" charset="0"/>
              <a:buChar char="•"/>
            </a:pPr>
            <a:r>
              <a:rPr lang="en-GB" sz="1600" dirty="0">
                <a:latin typeface="Arial"/>
                <a:cs typeface="Arial"/>
              </a:rPr>
              <a:t>65+: 13%</a:t>
            </a:r>
          </a:p>
          <a:p>
            <a:pPr marL="285750" indent="-285750">
              <a:spcBef>
                <a:spcPts val="0"/>
              </a:spcBef>
              <a:spcAft>
                <a:spcPts val="300"/>
              </a:spcAft>
              <a:buFont typeface="Arial" panose="020B0604020202020204" pitchFamily="34" charset="0"/>
              <a:buChar char="•"/>
            </a:pPr>
            <a:r>
              <a:rPr lang="en-GB" sz="1600" dirty="0">
                <a:latin typeface="Arial"/>
                <a:cs typeface="Arial"/>
              </a:rPr>
              <a:t>Prefer not to say/missing: 27%</a:t>
            </a:r>
          </a:p>
          <a:p>
            <a:pPr>
              <a:spcBef>
                <a:spcPts val="600"/>
              </a:spcBef>
            </a:pPr>
            <a:r>
              <a:rPr lang="en-GB" sz="1800" b="1" dirty="0">
                <a:solidFill>
                  <a:schemeClr val="tx2"/>
                </a:solidFill>
                <a:latin typeface="Arial"/>
                <a:cs typeface="Arial"/>
              </a:rPr>
              <a:t>Disability status</a:t>
            </a:r>
          </a:p>
          <a:p>
            <a:pPr marL="285750" indent="-285750">
              <a:spcBef>
                <a:spcPts val="0"/>
              </a:spcBef>
              <a:spcAft>
                <a:spcPts val="300"/>
              </a:spcAft>
              <a:buFont typeface="Arial" panose="020B0604020202020204" pitchFamily="34" charset="0"/>
              <a:buChar char="•"/>
            </a:pPr>
            <a:r>
              <a:rPr lang="en-GB" sz="1600" dirty="0">
                <a:latin typeface="Arial"/>
                <a:cs typeface="Arial"/>
              </a:rPr>
              <a:t>No disability: 45%</a:t>
            </a:r>
          </a:p>
          <a:p>
            <a:pPr marL="285750" indent="-285750">
              <a:spcBef>
                <a:spcPts val="0"/>
              </a:spcBef>
              <a:spcAft>
                <a:spcPts val="300"/>
              </a:spcAft>
              <a:buFont typeface="Arial" panose="020B0604020202020204" pitchFamily="34" charset="0"/>
              <a:buChar char="•"/>
            </a:pPr>
            <a:r>
              <a:rPr lang="en-GB" sz="1600" dirty="0">
                <a:latin typeface="Arial"/>
                <a:cs typeface="Arial"/>
              </a:rPr>
              <a:t>Any disability: 24%</a:t>
            </a:r>
          </a:p>
          <a:p>
            <a:pPr marL="285750" indent="-285750">
              <a:spcBef>
                <a:spcPts val="0"/>
              </a:spcBef>
              <a:spcAft>
                <a:spcPts val="300"/>
              </a:spcAft>
              <a:buFont typeface="Arial" panose="020B0604020202020204" pitchFamily="34" charset="0"/>
              <a:buChar char="•"/>
            </a:pPr>
            <a:r>
              <a:rPr lang="en-GB" sz="1600" dirty="0">
                <a:latin typeface="Arial"/>
                <a:cs typeface="Arial"/>
              </a:rPr>
              <a:t>Prefer not to say/missing: 31%</a:t>
            </a:r>
            <a:endParaRPr lang="en-US" sz="1600" dirty="0"/>
          </a:p>
        </p:txBody>
      </p:sp>
      <p:sp>
        <p:nvSpPr>
          <p:cNvPr id="4" name="Text Placeholder 3">
            <a:extLst>
              <a:ext uri="{FF2B5EF4-FFF2-40B4-BE49-F238E27FC236}">
                <a16:creationId xmlns:a16="http://schemas.microsoft.com/office/drawing/2014/main" id="{7BE9F65E-5A15-945B-9D06-68D7151D124B}"/>
              </a:ext>
            </a:extLst>
          </p:cNvPr>
          <p:cNvSpPr>
            <a:spLocks noGrp="1"/>
          </p:cNvSpPr>
          <p:nvPr>
            <p:ph type="body" sz="quarter" idx="11"/>
          </p:nvPr>
        </p:nvSpPr>
        <p:spPr>
          <a:xfrm>
            <a:off x="475488" y="5669280"/>
            <a:ext cx="6937248" cy="284774"/>
          </a:xfrm>
        </p:spPr>
        <p:txBody>
          <a:bodyPr>
            <a:normAutofit/>
          </a:bodyPr>
          <a:lstStyle/>
          <a:p>
            <a:r>
              <a:rPr lang="en-GB" sz="1200" dirty="0">
                <a:latin typeface="Arial" panose="020B0604020202020204" pitchFamily="34" charset="0"/>
                <a:cs typeface="Arial" panose="020B0604020202020204" pitchFamily="34" charset="0"/>
              </a:rPr>
              <a:t>* Underrepresented relative to the overall LBI population, excluding prefer not to say respondents</a:t>
            </a:r>
            <a:endParaRPr lang="en-US" sz="1200" dirty="0"/>
          </a:p>
        </p:txBody>
      </p:sp>
    </p:spTree>
    <p:extLst>
      <p:ext uri="{BB962C8B-B14F-4D97-AF65-F5344CB8AC3E}">
        <p14:creationId xmlns:p14="http://schemas.microsoft.com/office/powerpoint/2010/main" val="40110551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D124C-FD07-7A2E-B353-5510DA4C35A8}"/>
              </a:ext>
            </a:extLst>
          </p:cNvPr>
          <p:cNvSpPr>
            <a:spLocks noGrp="1"/>
          </p:cNvSpPr>
          <p:nvPr>
            <p:ph type="title"/>
          </p:nvPr>
        </p:nvSpPr>
        <p:spPr/>
        <p:txBody>
          <a:bodyPr/>
          <a:lstStyle/>
          <a:p>
            <a:r>
              <a:rPr lang="en-GB" sz="2800" b="1" dirty="0">
                <a:solidFill>
                  <a:srgbClr val="E51F23"/>
                </a:solidFill>
                <a:latin typeface="Arial"/>
                <a:cs typeface="Arial"/>
              </a:rPr>
              <a:t>Islington: a fair and equal place for all?</a:t>
            </a:r>
            <a:endParaRPr lang="en-US" dirty="0"/>
          </a:p>
        </p:txBody>
      </p:sp>
      <p:pic>
        <p:nvPicPr>
          <p:cNvPr id="19" name="Picture Placeholder 18" descr="A vertical bar graph depicts the response to the question that reads, &quot;In your experience, to what extent do you agree or disagree that Islington is a fair and equal place for all who live here&quot;? The graph plots percentage versus responses. The vertical axis represents the percentage that ranges from 0 to 50 percent in increments of 5 percent. The different responses marked along the horizontal axis are strongly agree, agree, neutral, Disagree, and Strongly Disagree. The responses and their corresponding percentage are as follows. Strongly agree (125): 7.5 percent (Confidence interval between 6 and 9); Agree (333): 22 percent (Confidence interval between 19 and 23); Neutral (372): 24 percent (Confidence interval between 22 and 26); Disagree (392): 25 percent (Confidence interval between 23 and 27.5); Strongly disagree (339): 22 percent (Confidence interval between 20 and 24). All the values are approximate. The text below the graph reads as follows: Note: Survey respondents n equals 1561. Source: Let's talk Islington Online survey, November 2021 to March 2022.">
            <a:extLst>
              <a:ext uri="{FF2B5EF4-FFF2-40B4-BE49-F238E27FC236}">
                <a16:creationId xmlns:a16="http://schemas.microsoft.com/office/drawing/2014/main" id="{12209EFD-6D65-54DB-C185-EC11BEAD3E32}"/>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367" r="1367"/>
          <a:stretch>
            <a:fillRect/>
          </a:stretch>
        </p:blipFill>
        <p:spPr>
          <a:xfrm>
            <a:off x="469900" y="987167"/>
            <a:ext cx="8123494" cy="4753681"/>
          </a:xfrm>
        </p:spPr>
      </p:pic>
      <p:sp>
        <p:nvSpPr>
          <p:cNvPr id="14" name="Text Placeholder 13">
            <a:extLst>
              <a:ext uri="{FF2B5EF4-FFF2-40B4-BE49-F238E27FC236}">
                <a16:creationId xmlns:a16="http://schemas.microsoft.com/office/drawing/2014/main" id="{A6E2003E-62E6-89D3-04BE-63BB014B0EBD}"/>
              </a:ext>
            </a:extLst>
          </p:cNvPr>
          <p:cNvSpPr>
            <a:spLocks noGrp="1"/>
          </p:cNvSpPr>
          <p:nvPr>
            <p:ph type="body" sz="quarter" idx="13"/>
          </p:nvPr>
        </p:nvSpPr>
        <p:spPr>
          <a:xfrm>
            <a:off x="8809703" y="987167"/>
            <a:ext cx="2912397" cy="4718419"/>
          </a:xfrm>
        </p:spPr>
        <p:txBody>
          <a:bodyPr>
            <a:normAutofit/>
          </a:bodyPr>
          <a:lstStyle/>
          <a:p>
            <a:r>
              <a:rPr lang="en-GB" sz="1400" b="1" dirty="0">
                <a:latin typeface="Arial"/>
                <a:cs typeface="Arial"/>
              </a:rPr>
              <a:t>Just under half (47%) of respondents disagreed or strongly disagreed</a:t>
            </a:r>
            <a:r>
              <a:rPr lang="en-GB" sz="1400" dirty="0">
                <a:latin typeface="Arial"/>
                <a:cs typeface="Arial"/>
              </a:rPr>
              <a:t> that Islington was a fair and equal place, compared to 29% who agreed or strongly agreed.</a:t>
            </a:r>
          </a:p>
          <a:p>
            <a:r>
              <a:rPr lang="en-GB" sz="1400" dirty="0">
                <a:latin typeface="Arial"/>
                <a:cs typeface="Arial"/>
              </a:rPr>
              <a:t>Younger age groups and black, Asian and other ethnic groups had more </a:t>
            </a:r>
            <a:r>
              <a:rPr lang="en-GB" sz="1400" b="1" dirty="0">
                <a:latin typeface="Arial"/>
                <a:cs typeface="Arial"/>
              </a:rPr>
              <a:t>favourable</a:t>
            </a:r>
            <a:r>
              <a:rPr lang="en-GB" sz="1400" dirty="0">
                <a:latin typeface="Arial"/>
                <a:cs typeface="Arial"/>
              </a:rPr>
              <a:t> perceptions.</a:t>
            </a:r>
          </a:p>
          <a:p>
            <a:r>
              <a:rPr lang="en-GB" sz="1400" dirty="0">
                <a:latin typeface="Arial"/>
                <a:cs typeface="Arial"/>
              </a:rPr>
              <a:t>Gay/lesbian residents, those with a disability and in the highest and lowest income brackets had more </a:t>
            </a:r>
            <a:r>
              <a:rPr lang="en-GB" sz="1400" b="1" dirty="0">
                <a:latin typeface="Arial"/>
                <a:cs typeface="Arial"/>
              </a:rPr>
              <a:t>negative</a:t>
            </a:r>
            <a:r>
              <a:rPr lang="en-GB" sz="1400" dirty="0">
                <a:latin typeface="Arial"/>
                <a:cs typeface="Arial"/>
              </a:rPr>
              <a:t> perceptions.</a:t>
            </a:r>
            <a:endParaRPr lang="en-GB" sz="1400" dirty="0">
              <a:latin typeface="Arial" panose="020B0604020202020204" pitchFamily="34" charset="0"/>
              <a:cs typeface="Arial" panose="020B0604020202020204" pitchFamily="34" charset="0"/>
            </a:endParaRPr>
          </a:p>
          <a:p>
            <a:r>
              <a:rPr lang="en-GB" sz="1400" dirty="0">
                <a:latin typeface="Arial"/>
                <a:cs typeface="Arial"/>
              </a:rPr>
              <a:t>There were </a:t>
            </a:r>
            <a:r>
              <a:rPr lang="en-GB" sz="1400" b="1" dirty="0">
                <a:latin typeface="Arial"/>
                <a:cs typeface="Arial"/>
              </a:rPr>
              <a:t>no significant differences</a:t>
            </a:r>
            <a:r>
              <a:rPr lang="en-GB" sz="1400" dirty="0">
                <a:latin typeface="Arial"/>
                <a:cs typeface="Arial"/>
              </a:rPr>
              <a:t> between males and females.</a:t>
            </a:r>
            <a:endParaRPr lang="en-US" sz="1400" dirty="0"/>
          </a:p>
        </p:txBody>
      </p:sp>
    </p:spTree>
    <p:extLst>
      <p:ext uri="{BB962C8B-B14F-4D97-AF65-F5344CB8AC3E}">
        <p14:creationId xmlns:p14="http://schemas.microsoft.com/office/powerpoint/2010/main" val="1459256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6ABDC-D3C1-F776-B7CD-479F89BC672A}"/>
              </a:ext>
            </a:extLst>
          </p:cNvPr>
          <p:cNvSpPr>
            <a:spLocks noGrp="1"/>
          </p:cNvSpPr>
          <p:nvPr>
            <p:ph type="title"/>
          </p:nvPr>
        </p:nvSpPr>
        <p:spPr>
          <a:xfrm>
            <a:off x="338328" y="329184"/>
            <a:ext cx="11750040" cy="480131"/>
          </a:xfrm>
        </p:spPr>
        <p:txBody>
          <a:bodyPr/>
          <a:lstStyle/>
          <a:p>
            <a:r>
              <a:rPr lang="en-GB" dirty="0">
                <a:solidFill>
                  <a:srgbClr val="E51F23"/>
                </a:solidFill>
              </a:rPr>
              <a:t>Fair and equal for all: differences by disability status</a:t>
            </a:r>
            <a:endParaRPr lang="en-US" dirty="0"/>
          </a:p>
        </p:txBody>
      </p:sp>
      <p:pic>
        <p:nvPicPr>
          <p:cNvPr id="8" name="Picture Placeholder 7" descr="A horizontal bar graph titled, &quot;Fair and equal for all: differences by disability status.&quot; The graph shows the response to the question that reads, &quot;In Your experience, to what extent do you agree or disagree that Islington is a fair and equal place for all who live here? By disability status.&quot; The graph plots Disability status versus percentage. The horizontal axis represents the percentage ranging from 0.0 percent to 50.0 percent in increments of 5 percent. The vertical axis represents the disability status under three categories: prefer not to say or missing, no, I don’t have a disability, and yes I have a disability. Each category comprises five bars, representing the extent of agreement and disagreement as strongly disagree, disagree, neutral, agree, and strongly agree. The data inferred for the three categories are as follows. Prefer not to say or missing. strongly disagree: 26 percent; 127 respondents; confidence interval is marked between 22.5 percent to 30.0 percent. Disagree: 23 percent; 114 respondents; confidence interval is marked between 19 percent to 27.5 percent. Neutral: 22.5 percent; 109 respondents; confidence interval is marked between 18 percent to 27 percent. Agree: 22 percent; 106 respondents; confidence interval is marked between 17.5 percent to 26.0 percent. Strongly agree: 7 percent; 33 respondents; confidence interval is marked between 4.5 percent to 9.0 percent. No, I don’t have a disability. Strongly disagree: 17 percent; 115 respondents; confidence interval is marked between 13 percent to 19 percent. Disagree: 24 percent; 168 respondents; confidence interval is marked between 21.0 percent to 27.5 percent. Neutral: 26 percent; 181 respondents; confidence interval is marked between 22.5 percent to 29.0 percent. Agree: 24.5 percent; 171 respondents; confidence interval is marked between 22.0 percent to 28.0 percent. Strongly agree: 9 percent; 64 respondents; confidence interval is marked between 7.5 percent to 12.0 percent. An arrow points towards this confidence interval. Yes, I have a disability. Strongly disagree: 26 percent; 97 respondents; confidence interval is marked between 22.0 percent to 31.0 percent. Disagree: 29.5 percent; 110 respondents; confidence interval is marked between 25.0 percent to 34.0 percent. Neutral: 22 percent; 82 respondents; confidence interval is marked between 17.5 percent to 27.0 percent. Agree: 15 percent; 56 respondents; confidence interval is marked between 12.0 percent to 18.5 percent. Strongly agree: 7 percent; 28 respondents; confidence interval is marked between 5.5 percent to 11.0 percent. An arrow points towards this confidence interval. All the values are approximate. The text below the graph reads as follows: Note: Survey respondents n equals 1561. Source: Let's talk Islington Online survey, November 2021 to March 2022.">
            <a:extLst>
              <a:ext uri="{FF2B5EF4-FFF2-40B4-BE49-F238E27FC236}">
                <a16:creationId xmlns:a16="http://schemas.microsoft.com/office/drawing/2014/main" id="{5257009F-FFEB-6AC0-9B92-6E9A01582666}"/>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5586" b="5586"/>
          <a:stretch>
            <a:fillRect/>
          </a:stretch>
        </p:blipFill>
        <p:spPr>
          <a:xfrm>
            <a:off x="568325" y="995363"/>
            <a:ext cx="8148638" cy="4722812"/>
          </a:xfrm>
        </p:spPr>
      </p:pic>
      <p:sp>
        <p:nvSpPr>
          <p:cNvPr id="5" name="Text Placeholder 4">
            <a:extLst>
              <a:ext uri="{FF2B5EF4-FFF2-40B4-BE49-F238E27FC236}">
                <a16:creationId xmlns:a16="http://schemas.microsoft.com/office/drawing/2014/main" id="{E53FB8F0-4198-D88C-659A-1FF8043B57B0}"/>
              </a:ext>
            </a:extLst>
          </p:cNvPr>
          <p:cNvSpPr>
            <a:spLocks noGrp="1"/>
          </p:cNvSpPr>
          <p:nvPr>
            <p:ph type="body" sz="quarter" idx="13"/>
          </p:nvPr>
        </p:nvSpPr>
        <p:spPr>
          <a:xfrm>
            <a:off x="8973312" y="2573383"/>
            <a:ext cx="3115501" cy="3144664"/>
          </a:xfrm>
        </p:spPr>
        <p:txBody>
          <a:bodyPr anchor="b" anchorCtr="0">
            <a:normAutofit/>
          </a:bodyPr>
          <a:lstStyle/>
          <a:p>
            <a:r>
              <a:rPr lang="en-GB" sz="1400" dirty="0">
                <a:latin typeface="Arial"/>
                <a:cs typeface="Arial"/>
              </a:rPr>
              <a:t>Compared to residents without a disability, a significantly </a:t>
            </a:r>
            <a:r>
              <a:rPr lang="en-GB" sz="1400" b="1" dirty="0">
                <a:latin typeface="Arial"/>
                <a:cs typeface="Arial"/>
              </a:rPr>
              <a:t>lower proportion</a:t>
            </a:r>
            <a:r>
              <a:rPr lang="en-GB" sz="1400" dirty="0">
                <a:latin typeface="Arial"/>
                <a:cs typeface="Arial"/>
              </a:rPr>
              <a:t> of residents with a disability </a:t>
            </a:r>
            <a:r>
              <a:rPr lang="en-GB" sz="1400" b="1" dirty="0">
                <a:latin typeface="Arial"/>
                <a:cs typeface="Arial"/>
              </a:rPr>
              <a:t>agreed </a:t>
            </a:r>
            <a:r>
              <a:rPr lang="en-GB" sz="1400" dirty="0">
                <a:latin typeface="Arial"/>
                <a:cs typeface="Arial"/>
              </a:rPr>
              <a:t>(24% vs. 15%) and a significantly </a:t>
            </a:r>
            <a:r>
              <a:rPr lang="en-GB" sz="1400" b="1" dirty="0">
                <a:latin typeface="Arial"/>
                <a:cs typeface="Arial"/>
              </a:rPr>
              <a:t>higher proportion strongly disagreed</a:t>
            </a:r>
            <a:r>
              <a:rPr lang="en-GB" sz="1400" dirty="0">
                <a:latin typeface="Arial"/>
                <a:cs typeface="Arial"/>
              </a:rPr>
              <a:t> (16% vs. 26%)</a:t>
            </a:r>
          </a:p>
          <a:p>
            <a:pPr>
              <a:spcBef>
                <a:spcPts val="10000"/>
              </a:spcBef>
            </a:pPr>
            <a:r>
              <a:rPr lang="en-GB" sz="1100" dirty="0">
                <a:latin typeface="Arial"/>
                <a:cs typeface="Arial"/>
              </a:rPr>
              <a:t>Note: In this and other slides, the red arrows highlight response categories where there were significant differences from the overall sample.</a:t>
            </a:r>
            <a:endParaRPr lang="en-US" sz="1400" dirty="0"/>
          </a:p>
        </p:txBody>
      </p:sp>
    </p:spTree>
    <p:extLst>
      <p:ext uri="{BB962C8B-B14F-4D97-AF65-F5344CB8AC3E}">
        <p14:creationId xmlns:p14="http://schemas.microsoft.com/office/powerpoint/2010/main" val="30536949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34ABE-6351-FB34-7F21-D5DA002161FD}"/>
              </a:ext>
            </a:extLst>
          </p:cNvPr>
          <p:cNvSpPr>
            <a:spLocks noGrp="1"/>
          </p:cNvSpPr>
          <p:nvPr>
            <p:ph type="title"/>
          </p:nvPr>
        </p:nvSpPr>
        <p:spPr>
          <a:xfrm>
            <a:off x="338328" y="329184"/>
            <a:ext cx="11750040" cy="480131"/>
          </a:xfrm>
        </p:spPr>
        <p:txBody>
          <a:bodyPr/>
          <a:lstStyle/>
          <a:p>
            <a:r>
              <a:rPr lang="en-GB" dirty="0">
                <a:solidFill>
                  <a:srgbClr val="E51F23"/>
                </a:solidFill>
              </a:rPr>
              <a:t>Fair and equal for all: differences by income group</a:t>
            </a:r>
            <a:endParaRPr lang="en-US" dirty="0"/>
          </a:p>
        </p:txBody>
      </p:sp>
      <p:pic>
        <p:nvPicPr>
          <p:cNvPr id="16" name="Picture Placeholder 15" descr="A horizontal bar graph titled, &quot;Fair and equal for all: differences by income group.&quot; The graph shows the response to the question that reads, &quot;In Your experience, to what extent do you agree or disagree that Islington is a fair and equal place for all who live here? By Income bracket.&quot; The graph plots income bracket versus Percentage. The horizontal axis represents the percentage ranging from 0.0 percent to 50.0 percent in increments of 5 percent. The vertical axis represents the income bracket under six categories. Each category comprises two bars, representing the extent of agreement and disagreement. The data inferred for the six categories are as follows. Prefer not to say or missing. Disagree: 21 percent; 54 respondents; Confidence interval is marked between 18 percent to 23.5 percent. Agree: 24.8 percent; 29 respondents; Confidence interval is marked between 22.5 percent to 28 percent. More than 100,000 euros. Disagree: 35.5 percent; 47 respondents;  Confidence interval is marked between 26.5 percent to 45.5 percent. An arrow points towards this confidence interval. Agree: 23.5 percent; 28 respondents; Confidence interval is marked between 16 percent to 32.5 percent. 60,000 euros to 99,999 euros. Disagree: 37 percent; 37 respondents; Confidence interval is marked between 28.5 percent to 47 percent. An arrow points towards this confidence interval. Agree: 20.5 percent; 20 respondents; Confidence interval is marked between 13.5 percent to 28 percent. 40,000 euros to 59,999 euros. Disagree: 27.5 percent; 44 respondents; Confidence interval is marked between 21 percent to 36.5 percent. Agree: 15 percent; 24 respondents; Confidence interval is marked between 10 percent to 22.5 percent. 20,000 euros to 39,999 euros. Disagree: 28 percent; 34 respondents; Confidence interval is marked between 22 percent to 35.5 percent. Agree: 16.5 percent; 22 respondents; Confidence interval is marked between 12 percent to 23 percent. Less than 20,000 euros. Disagree: 26.5 percent; 176 respondents; Confidence interval is marked between 21 percent to 33 percent. Agree: 14 percent; 210 respondents; Confidence interval is marked between 10.5 percent to 20 percent. An arrow points towards this confidence interval. All values are approximate. The text below the graph reads as follows:  Note: Survey respondents n equals 1561. Source: Let's talk Islington Online survey, November 2021 to March 2022.">
            <a:extLst>
              <a:ext uri="{FF2B5EF4-FFF2-40B4-BE49-F238E27FC236}">
                <a16:creationId xmlns:a16="http://schemas.microsoft.com/office/drawing/2014/main" id="{AC30DB3A-6BCD-BF88-2592-279EEC6E42AB}"/>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91" b="191"/>
          <a:stretch>
            <a:fillRect/>
          </a:stretch>
        </p:blipFill>
        <p:spPr>
          <a:xfrm>
            <a:off x="338327" y="955437"/>
            <a:ext cx="8110283" cy="4947125"/>
          </a:xfrm>
        </p:spPr>
      </p:pic>
      <p:sp>
        <p:nvSpPr>
          <p:cNvPr id="5" name="Text Placeholder 4">
            <a:extLst>
              <a:ext uri="{FF2B5EF4-FFF2-40B4-BE49-F238E27FC236}">
                <a16:creationId xmlns:a16="http://schemas.microsoft.com/office/drawing/2014/main" id="{7FF6CA9D-2846-98BB-1645-7CCF88831CC0}"/>
              </a:ext>
            </a:extLst>
          </p:cNvPr>
          <p:cNvSpPr>
            <a:spLocks noGrp="1"/>
          </p:cNvSpPr>
          <p:nvPr>
            <p:ph type="body" sz="quarter" idx="13"/>
          </p:nvPr>
        </p:nvSpPr>
        <p:spPr>
          <a:xfrm>
            <a:off x="8986684" y="1818968"/>
            <a:ext cx="2735924" cy="2715598"/>
          </a:xfrm>
        </p:spPr>
        <p:txBody>
          <a:bodyPr>
            <a:normAutofit/>
          </a:bodyPr>
          <a:lstStyle/>
          <a:p>
            <a:pPr>
              <a:spcAft>
                <a:spcPts val="1200"/>
              </a:spcAft>
            </a:pPr>
            <a:r>
              <a:rPr lang="en-GB" sz="1400" dirty="0">
                <a:latin typeface="Arial"/>
                <a:cs typeface="Arial"/>
              </a:rPr>
              <a:t>Relative to the overall sample, a significantly </a:t>
            </a:r>
            <a:r>
              <a:rPr lang="en-GB" sz="1400" b="1" dirty="0">
                <a:latin typeface="Arial"/>
                <a:cs typeface="Arial"/>
              </a:rPr>
              <a:t>lower proportion</a:t>
            </a:r>
            <a:r>
              <a:rPr lang="en-GB" sz="1400" dirty="0">
                <a:latin typeface="Arial"/>
                <a:cs typeface="Arial"/>
              </a:rPr>
              <a:t> of lower income residents (&lt;£20K) </a:t>
            </a:r>
            <a:r>
              <a:rPr lang="en-GB" sz="1400" b="1" dirty="0">
                <a:latin typeface="Arial"/>
                <a:cs typeface="Arial"/>
              </a:rPr>
              <a:t>agreed </a:t>
            </a:r>
            <a:r>
              <a:rPr lang="en-GB" sz="1400" dirty="0">
                <a:latin typeface="Arial"/>
                <a:cs typeface="Arial"/>
              </a:rPr>
              <a:t>(14% vs. 21%) </a:t>
            </a:r>
            <a:endParaRPr lang="en-GB" sz="1400" dirty="0">
              <a:latin typeface="Arial" panose="020B0604020202020204" pitchFamily="34" charset="0"/>
              <a:cs typeface="Arial" panose="020B0604020202020204" pitchFamily="34" charset="0"/>
            </a:endParaRPr>
          </a:p>
          <a:p>
            <a:r>
              <a:rPr lang="en-GB" sz="1400" dirty="0">
                <a:latin typeface="Arial"/>
                <a:cs typeface="Arial"/>
              </a:rPr>
              <a:t>A significantly </a:t>
            </a:r>
            <a:r>
              <a:rPr lang="en-GB" sz="1400" b="1" dirty="0">
                <a:latin typeface="Arial"/>
                <a:cs typeface="Arial"/>
              </a:rPr>
              <a:t>higher proportion</a:t>
            </a:r>
            <a:r>
              <a:rPr lang="en-GB" sz="1400" dirty="0">
                <a:latin typeface="Arial"/>
                <a:cs typeface="Arial"/>
              </a:rPr>
              <a:t> of higher income residents</a:t>
            </a:r>
            <a:r>
              <a:rPr lang="en-GB" sz="1400" b="1" dirty="0">
                <a:latin typeface="Arial"/>
                <a:cs typeface="Arial"/>
              </a:rPr>
              <a:t> </a:t>
            </a:r>
            <a:r>
              <a:rPr lang="en-GB" sz="1400" dirty="0">
                <a:latin typeface="Arial"/>
                <a:cs typeface="Arial"/>
              </a:rPr>
              <a:t>(£60-99K, £100K+)</a:t>
            </a:r>
            <a:r>
              <a:rPr lang="en-GB" sz="1400" b="1" dirty="0">
                <a:latin typeface="Arial"/>
                <a:cs typeface="Arial"/>
              </a:rPr>
              <a:t> disagreed</a:t>
            </a:r>
            <a:r>
              <a:rPr lang="en-GB" sz="1400" dirty="0">
                <a:latin typeface="Arial"/>
                <a:cs typeface="Arial"/>
              </a:rPr>
              <a:t> (37% and 35% vs. 25%)</a:t>
            </a:r>
            <a:endParaRPr lang="en-US" sz="1400" dirty="0"/>
          </a:p>
        </p:txBody>
      </p:sp>
    </p:spTree>
    <p:extLst>
      <p:ext uri="{BB962C8B-B14F-4D97-AF65-F5344CB8AC3E}">
        <p14:creationId xmlns:p14="http://schemas.microsoft.com/office/powerpoint/2010/main" val="24614552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23EC6-4AA8-09BA-4F81-90BE6C968A2D}"/>
              </a:ext>
            </a:extLst>
          </p:cNvPr>
          <p:cNvSpPr>
            <a:spLocks noGrp="1"/>
          </p:cNvSpPr>
          <p:nvPr>
            <p:ph type="title"/>
          </p:nvPr>
        </p:nvSpPr>
        <p:spPr>
          <a:xfrm>
            <a:off x="338328" y="329184"/>
            <a:ext cx="11750040" cy="480131"/>
          </a:xfrm>
        </p:spPr>
        <p:txBody>
          <a:bodyPr/>
          <a:lstStyle/>
          <a:p>
            <a:r>
              <a:rPr lang="en-GB" dirty="0">
                <a:solidFill>
                  <a:srgbClr val="E51F23"/>
                </a:solidFill>
              </a:rPr>
              <a:t>Fair and equal for all: differences by ethnicity</a:t>
            </a:r>
            <a:endParaRPr lang="en-US" dirty="0"/>
          </a:p>
        </p:txBody>
      </p:sp>
      <p:pic>
        <p:nvPicPr>
          <p:cNvPr id="8" name="Picture Placeholder 7" descr="A horizontal bar graph titled, &quot;Fair and equal for all: differences by ethnicity.&quot; The graph shows the response to the question that reads, &quot;In Your experience, to what extent do you agree or disagree that Islington is a fair and equal place for all who live here? By ethnicity.&quot; The graph plots Ethnicity versus Percentage. The horizontal axis represents the percentage ranging from 0.0 percent to 50.0 percent in increments of 5 percent. The vertical axis represents the ethnicity under six categories. Each category comprises two bars, representing the extent of agreement and disagreement. The data inferred for the six categories are as follows. Prefer not to say or missing. Strongly disagree: 26.5 percent; 144 respondents; Confidence interval is marked between 22.5 percent to 30 percent. Strongly agree: 7 percent; 37 respondents; Confidence interval is marked between 5 percent to 9 percent. Other ethnicity. Strongly disagree: 11 percent; 7 respondents; Confidence interval is marked between 6 percent to 21.5 percent. An arrow points toward this confidence interval. Strongly agree: 12.5 percent; 8 respondents; Confidence interval is marked between 7 percent to 23 percent. White or white British. Strongly disagree: 21 percent; 136 respondents; Confidence interval is marked between 18 percent to 24 percent. Strongly agree: 7 percent; 44 respondents; Confidence interval is marked between 5 percent to 9 percent. Mixed ethnicity. Strongly disagree: 22 percent; 18 respondents; Confidence interval is marked between 14 percent to 32 percent. Strongly agree: 11 percent; 9 respondents; Confidence interval is marked between 6 percent to 19 percent. Black or black British. Strongly disagree: 22 percent; 28 respondents; Confidence interval is marked between 15.5 percent to 29 percent. Strongly agree: 13 percent; 17 respondents; Confidence interval is marked between 8 percent to 20 percent. An arrow points toward this confidence interval. Asian or Asian British. Strongly disagree: 7.5 percent; 6 respondents; Confidence interval is marked between 3 percent to 15.5 percent. An arrow points toward this confidence interval. Strongly agree: 13 percent; 10 respondents; Confidence interval is marked between 7.5 percent to 22.5 percent. All values are approximate. The text below the graph reads as follows:  Note: Survey respondents n equals 1561. Source: Let's talk Islington Online survey, November 2021 to March 2022.">
            <a:extLst>
              <a:ext uri="{FF2B5EF4-FFF2-40B4-BE49-F238E27FC236}">
                <a16:creationId xmlns:a16="http://schemas.microsoft.com/office/drawing/2014/main" id="{9385FA9D-66BA-2A95-C427-024850597C9B}"/>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475" b="475"/>
          <a:stretch>
            <a:fillRect/>
          </a:stretch>
        </p:blipFill>
        <p:spPr>
          <a:xfrm>
            <a:off x="338138" y="979488"/>
            <a:ext cx="8281606" cy="4905020"/>
          </a:xfrm>
        </p:spPr>
      </p:pic>
      <p:sp>
        <p:nvSpPr>
          <p:cNvPr id="5" name="Text Placeholder 4">
            <a:extLst>
              <a:ext uri="{FF2B5EF4-FFF2-40B4-BE49-F238E27FC236}">
                <a16:creationId xmlns:a16="http://schemas.microsoft.com/office/drawing/2014/main" id="{DF2B07F3-539F-770E-8A9C-15872BE19302}"/>
              </a:ext>
            </a:extLst>
          </p:cNvPr>
          <p:cNvSpPr>
            <a:spLocks noGrp="1"/>
          </p:cNvSpPr>
          <p:nvPr>
            <p:ph type="body" sz="quarter" idx="13"/>
          </p:nvPr>
        </p:nvSpPr>
        <p:spPr>
          <a:xfrm>
            <a:off x="9059928" y="1799303"/>
            <a:ext cx="2793934" cy="2445851"/>
          </a:xfrm>
        </p:spPr>
        <p:txBody>
          <a:bodyPr>
            <a:normAutofit/>
          </a:bodyPr>
          <a:lstStyle/>
          <a:p>
            <a:pPr>
              <a:spcAft>
                <a:spcPts val="1400"/>
              </a:spcAft>
            </a:pPr>
            <a:r>
              <a:rPr lang="en-GB" sz="1400" dirty="0">
                <a:latin typeface="Arial"/>
                <a:cs typeface="Arial"/>
              </a:rPr>
              <a:t>Relative to the overall sample, a </a:t>
            </a:r>
            <a:r>
              <a:rPr lang="en-GB" sz="1400" b="1" dirty="0">
                <a:latin typeface="Arial"/>
                <a:cs typeface="Arial"/>
              </a:rPr>
              <a:t>higher proportion</a:t>
            </a:r>
            <a:r>
              <a:rPr lang="en-GB" sz="1400" dirty="0">
                <a:latin typeface="Arial"/>
                <a:cs typeface="Arial"/>
              </a:rPr>
              <a:t> of black residents</a:t>
            </a:r>
            <a:r>
              <a:rPr lang="en-GB" sz="1400" b="1" dirty="0">
                <a:latin typeface="Arial"/>
                <a:cs typeface="Arial"/>
              </a:rPr>
              <a:t> strongly agreed</a:t>
            </a:r>
            <a:r>
              <a:rPr lang="en-GB" sz="1400" dirty="0">
                <a:latin typeface="Arial"/>
                <a:cs typeface="Arial"/>
              </a:rPr>
              <a:t> (13% vs. 8%)</a:t>
            </a:r>
          </a:p>
          <a:p>
            <a:r>
              <a:rPr lang="en-GB" sz="1400" dirty="0">
                <a:latin typeface="Arial"/>
                <a:cs typeface="Arial"/>
              </a:rPr>
              <a:t>A significantly </a:t>
            </a:r>
            <a:r>
              <a:rPr lang="en-GB" sz="1400" b="1" dirty="0">
                <a:latin typeface="Arial"/>
                <a:cs typeface="Arial"/>
              </a:rPr>
              <a:t>lower proportion</a:t>
            </a:r>
            <a:r>
              <a:rPr lang="en-GB" sz="1400" dirty="0">
                <a:latin typeface="Arial"/>
                <a:cs typeface="Arial"/>
              </a:rPr>
              <a:t> of Asian residents and those of other ethnicity </a:t>
            </a:r>
            <a:r>
              <a:rPr lang="en-GB" sz="1400" b="1" dirty="0">
                <a:latin typeface="Arial"/>
                <a:cs typeface="Arial"/>
              </a:rPr>
              <a:t>strongly disagreed </a:t>
            </a:r>
            <a:r>
              <a:rPr lang="en-GB" sz="1400" dirty="0">
                <a:latin typeface="Arial"/>
                <a:cs typeface="Arial"/>
              </a:rPr>
              <a:t>(8% and 11% vs. 22%) </a:t>
            </a:r>
            <a:endParaRPr lang="en-US" sz="1400" dirty="0"/>
          </a:p>
        </p:txBody>
      </p:sp>
    </p:spTree>
    <p:extLst>
      <p:ext uri="{BB962C8B-B14F-4D97-AF65-F5344CB8AC3E}">
        <p14:creationId xmlns:p14="http://schemas.microsoft.com/office/powerpoint/2010/main" val="10530668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DC0D4-429E-F290-548B-AAED3C72861E}"/>
              </a:ext>
            </a:extLst>
          </p:cNvPr>
          <p:cNvSpPr>
            <a:spLocks noGrp="1"/>
          </p:cNvSpPr>
          <p:nvPr>
            <p:ph type="title"/>
          </p:nvPr>
        </p:nvSpPr>
        <p:spPr>
          <a:xfrm>
            <a:off x="338328" y="329184"/>
            <a:ext cx="11750040" cy="480131"/>
          </a:xfrm>
        </p:spPr>
        <p:txBody>
          <a:bodyPr/>
          <a:lstStyle/>
          <a:p>
            <a:r>
              <a:rPr lang="en-GB" dirty="0">
                <a:solidFill>
                  <a:srgbClr val="E51F23"/>
                </a:solidFill>
              </a:rPr>
              <a:t>Fair and equal for all: differences by sexual orientation</a:t>
            </a:r>
            <a:endParaRPr lang="en-US" dirty="0"/>
          </a:p>
        </p:txBody>
      </p:sp>
      <p:pic>
        <p:nvPicPr>
          <p:cNvPr id="10" name="Picture Placeholder 9" descr="A horizontal bar graph titled, &quot;Fair and equal for all: differences by sexual orientation.&quot; The graph shows the response to the question that reads, &quot;In Your experience, to what extent do you agree or disagree that Islington is a fair and equal place for all who live here? By orientation.&quot; The graph plots Orientation versus Percentage. The horizontal axis represents the percentage ranging from 0 percent to 100 percent in increments of 10 percent. The vertical axis represents the ethnicity under five categories. Each category comprises two bars, representing the extent of agreement and disagreement. The data inferred for the five categories are as follows. Prefer not to say or missing. Strongly disagree: 27 percent; 164 respondents; Confidence interval is marked between 23 percent to 30 percent. Strongly agree: 7 percent; 47 respondents; Confidence interval is marked between 5 percent to 10 percent. Other orientation. Strongly disagree: 11 percent; less than 5 respondents; Confidence interval is marked between 4 percent to 33 percent. Strongly agree: 5 percent; less than 5 respondents; Confidence interval is marked between 2 percent to 26 percent. Heterosexual or Straight. Strongly disagree: 17 percent; 140 respondents; Confidence interval is marked between 15 percent to 20 percent. An arrow points toward this confidence interval. Strongly agree: 9 percent; 74 respondents; Confidence interval is marked between 7 percent to 12 percent. Gay or lesbian. Strongly disagree: 25 percent; 18 respondents; Confidence interval is marked between 16 percent to 36 percent. Strongly agree: 2 percent; less than 5 respondents; Confidence interval is marked between 0 percent to 7 percent. An arrow points toward this confidence interval. Bisexual. Strongly disagree: 31 percent; 15 respondents; Confidence interval is marked between 19 percent to 45 percent. Strongly agree: 4 percent; less than 5 respondents; Confidence interval is marked between 2 percent to 15 percent. All values are approximate. The text below the graph reads as follows:  Note: Survey respondents n equals 1561. Source: Let's talk Islington Online survey, November 2021 to March 2022.">
            <a:extLst>
              <a:ext uri="{FF2B5EF4-FFF2-40B4-BE49-F238E27FC236}">
                <a16:creationId xmlns:a16="http://schemas.microsoft.com/office/drawing/2014/main" id="{89B0CC38-57B9-B775-C6AD-DAB773B08CA9}"/>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488" b="1488"/>
          <a:stretch>
            <a:fillRect/>
          </a:stretch>
        </p:blipFill>
        <p:spPr>
          <a:xfrm>
            <a:off x="338328" y="995363"/>
            <a:ext cx="8459215" cy="4693108"/>
          </a:xfrm>
        </p:spPr>
      </p:pic>
      <p:sp>
        <p:nvSpPr>
          <p:cNvPr id="5" name="Text Placeholder 4">
            <a:extLst>
              <a:ext uri="{FF2B5EF4-FFF2-40B4-BE49-F238E27FC236}">
                <a16:creationId xmlns:a16="http://schemas.microsoft.com/office/drawing/2014/main" id="{C85AF875-E5DC-AB24-75DC-BB5652913277}"/>
              </a:ext>
            </a:extLst>
          </p:cNvPr>
          <p:cNvSpPr>
            <a:spLocks noGrp="1"/>
          </p:cNvSpPr>
          <p:nvPr>
            <p:ph type="body" sz="quarter" idx="13"/>
          </p:nvPr>
        </p:nvSpPr>
        <p:spPr>
          <a:xfrm>
            <a:off x="9146406" y="1661652"/>
            <a:ext cx="2707266" cy="2603167"/>
          </a:xfrm>
        </p:spPr>
        <p:txBody>
          <a:bodyPr>
            <a:normAutofit/>
          </a:bodyPr>
          <a:lstStyle/>
          <a:p>
            <a:pPr>
              <a:spcAft>
                <a:spcPts val="1200"/>
              </a:spcAft>
            </a:pPr>
            <a:r>
              <a:rPr lang="en-GB" sz="1400" dirty="0">
                <a:latin typeface="Arial"/>
                <a:cs typeface="Arial"/>
              </a:rPr>
              <a:t>Relative to the overall sample, a significantly </a:t>
            </a:r>
            <a:r>
              <a:rPr lang="en-GB" sz="1400" b="1" dirty="0">
                <a:latin typeface="Arial"/>
                <a:cs typeface="Arial"/>
              </a:rPr>
              <a:t>lower proportion</a:t>
            </a:r>
            <a:r>
              <a:rPr lang="en-GB" sz="1400" dirty="0">
                <a:latin typeface="Arial"/>
                <a:cs typeface="Arial"/>
              </a:rPr>
              <a:t> of gay/lesbian residents </a:t>
            </a:r>
            <a:r>
              <a:rPr lang="en-GB" sz="1400" b="1" dirty="0">
                <a:latin typeface="Arial"/>
                <a:cs typeface="Arial"/>
              </a:rPr>
              <a:t>strongly agreed</a:t>
            </a:r>
            <a:r>
              <a:rPr lang="en-GB" sz="1400" dirty="0">
                <a:latin typeface="Arial"/>
                <a:cs typeface="Arial"/>
              </a:rPr>
              <a:t> (1% vs. 8%)</a:t>
            </a:r>
          </a:p>
          <a:p>
            <a:r>
              <a:rPr lang="en-GB" sz="1400" dirty="0">
                <a:latin typeface="Arial"/>
                <a:cs typeface="Arial"/>
              </a:rPr>
              <a:t>A significantly </a:t>
            </a:r>
            <a:r>
              <a:rPr lang="en-GB" sz="1400" b="1" dirty="0">
                <a:latin typeface="Arial"/>
                <a:cs typeface="Arial"/>
              </a:rPr>
              <a:t>lower proportion</a:t>
            </a:r>
            <a:r>
              <a:rPr lang="en-GB" sz="1400" dirty="0">
                <a:latin typeface="Arial"/>
                <a:cs typeface="Arial"/>
              </a:rPr>
              <a:t> of heterosexual residents </a:t>
            </a:r>
            <a:r>
              <a:rPr lang="en-GB" sz="1400" b="1" dirty="0">
                <a:latin typeface="Arial"/>
                <a:cs typeface="Arial"/>
              </a:rPr>
              <a:t>strongly disagreed </a:t>
            </a:r>
            <a:r>
              <a:rPr lang="en-GB" sz="1400" dirty="0">
                <a:latin typeface="Arial"/>
                <a:cs typeface="Arial"/>
              </a:rPr>
              <a:t>(17% vs. 22%)</a:t>
            </a:r>
            <a:endParaRPr lang="en-US" sz="1400" dirty="0"/>
          </a:p>
        </p:txBody>
      </p:sp>
    </p:spTree>
    <p:extLst>
      <p:ext uri="{BB962C8B-B14F-4D97-AF65-F5344CB8AC3E}">
        <p14:creationId xmlns:p14="http://schemas.microsoft.com/office/powerpoint/2010/main" val="42253771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C0DA2-7C77-F374-60DC-630FC78A2D6B}"/>
              </a:ext>
            </a:extLst>
          </p:cNvPr>
          <p:cNvSpPr>
            <a:spLocks noGrp="1"/>
          </p:cNvSpPr>
          <p:nvPr>
            <p:ph type="title"/>
          </p:nvPr>
        </p:nvSpPr>
        <p:spPr>
          <a:xfrm>
            <a:off x="338328" y="329184"/>
            <a:ext cx="11750040" cy="480131"/>
          </a:xfrm>
        </p:spPr>
        <p:txBody>
          <a:bodyPr/>
          <a:lstStyle/>
          <a:p>
            <a:r>
              <a:rPr lang="en-GB" dirty="0">
                <a:solidFill>
                  <a:srgbClr val="E51F23"/>
                </a:solidFill>
              </a:rPr>
              <a:t>Fair and equal for all: differences by age</a:t>
            </a:r>
            <a:endParaRPr lang="en-US" dirty="0"/>
          </a:p>
        </p:txBody>
      </p:sp>
      <p:pic>
        <p:nvPicPr>
          <p:cNvPr id="10" name="Picture Placeholder 9" descr="A horizontal bar graph titled, &quot;Fair and equal for all: differences by age.&quot; The graph shows the response to the question that reads, &quot;In Your experience, to what extent do you agree or disagree that Islington is a fair and equal place for all who live here? By age group.&quot; The graph plots age group versus Percentage. The horizontal axis represents the percentage ranging from 0 percent to 100 percent in increments of 10 percent. The vertical axis represents the age under six categories. Each category comprises two bars, representing the extent of agreement and disagreement. The data inferred for the six categories are as follows. Prefer not to say or missing. Strongly disagree: 26 percent; 109 respondents; Confidence interval is marked between 22 percent to 30 percent. Strongly agree; 6 percent; 29 respondents; Confidence interval is marked between 5 percent to 9 percent. 65 plus. Strongly disagree: 18 percent; 36 respondents; Confidence interval is marked between 14 percent to 25 percent. Strongly agree: 8 percent; 17 respondents; Confidence interval is marked between 5 percent to 14 percent. 45 to 64. Strongly disagree: 26 percent; 114 respondents; Confidence interval is marked between 23 percent to 31 percent. An arrow points toward this confidence interval. Strongly agree: 7 percent; 33 respondents; Confidence interval is marked between 5 percent to 11 percent. 25 to 44. Strongly disagree: 17 percent; 71 respondents; Confidence interval is marked between 14 percent to 21 percent. An arrow points toward this Confidence interval. Strongly agree: 8 percent; 34 respondents; Confidence interval is marked between 6 percent to 12 percent. 16 to 24. Strongly disagree: 14 percent; 9 respondents; Confidence interval is marked between 7 percent to 25 percent. Strongly agree: 9 percent; 6 respondents; Confidence interval is marked between 4 percent to 18 percent. Under 16. Strongly agree: 24 percent; 6 respondents; Confidence interval is marked between 12 percent to 44 percent. An arrow points toward this confidence interval. All values are approximate. The text below the graph reads as follows:  Note: Survey respondents n equals 1561. Source: Let's talk Islington Online survey, November 2021 to March 2022.">
            <a:extLst>
              <a:ext uri="{FF2B5EF4-FFF2-40B4-BE49-F238E27FC236}">
                <a16:creationId xmlns:a16="http://schemas.microsoft.com/office/drawing/2014/main" id="{9E16673F-D30A-4F32-7088-626E9BC07CE1}"/>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46" r="346"/>
          <a:stretch>
            <a:fillRect/>
          </a:stretch>
        </p:blipFill>
        <p:spPr>
          <a:xfrm>
            <a:off x="338138" y="1108076"/>
            <a:ext cx="8403525" cy="4658098"/>
          </a:xfrm>
        </p:spPr>
      </p:pic>
      <p:sp>
        <p:nvSpPr>
          <p:cNvPr id="5" name="Text Placeholder 4">
            <a:extLst>
              <a:ext uri="{FF2B5EF4-FFF2-40B4-BE49-F238E27FC236}">
                <a16:creationId xmlns:a16="http://schemas.microsoft.com/office/drawing/2014/main" id="{49FD6A82-48B8-D780-6D10-06FE1D7F0B0A}"/>
              </a:ext>
            </a:extLst>
          </p:cNvPr>
          <p:cNvSpPr>
            <a:spLocks noGrp="1"/>
          </p:cNvSpPr>
          <p:nvPr>
            <p:ph type="body" sz="quarter" idx="13"/>
          </p:nvPr>
        </p:nvSpPr>
        <p:spPr>
          <a:xfrm>
            <a:off x="8985505" y="1476675"/>
            <a:ext cx="3102863" cy="3904650"/>
          </a:xfrm>
        </p:spPr>
        <p:txBody>
          <a:bodyPr>
            <a:noAutofit/>
          </a:bodyPr>
          <a:lstStyle/>
          <a:p>
            <a:pPr>
              <a:spcAft>
                <a:spcPts val="1200"/>
              </a:spcAft>
            </a:pPr>
            <a:r>
              <a:rPr lang="en-GB" sz="1400" b="1" dirty="0">
                <a:latin typeface="Arial" panose="020B0604020202020204" pitchFamily="34" charset="0"/>
                <a:cs typeface="Arial" panose="020B0604020202020204" pitchFamily="34" charset="0"/>
              </a:rPr>
              <a:t>Younger age groups had more favourable perceptions of equality </a:t>
            </a:r>
            <a:r>
              <a:rPr lang="en-GB" sz="1400" dirty="0">
                <a:latin typeface="Arial" panose="020B0604020202020204" pitchFamily="34" charset="0"/>
                <a:cs typeface="Arial" panose="020B0604020202020204" pitchFamily="34" charset="0"/>
              </a:rPr>
              <a:t>than older age groups.</a:t>
            </a:r>
          </a:p>
          <a:p>
            <a:pPr>
              <a:spcAft>
                <a:spcPts val="1200"/>
              </a:spcAft>
            </a:pPr>
            <a:r>
              <a:rPr lang="en-GB" sz="1400" dirty="0">
                <a:latin typeface="Arial" panose="020B0604020202020204" pitchFamily="34" charset="0"/>
                <a:cs typeface="Arial" panose="020B0604020202020204" pitchFamily="34" charset="0"/>
              </a:rPr>
              <a:t>A significantly higher proportion of  </a:t>
            </a:r>
          </a:p>
          <a:p>
            <a:pPr>
              <a:spcAft>
                <a:spcPts val="1200"/>
              </a:spcAft>
            </a:pPr>
            <a:r>
              <a:rPr lang="en-GB" sz="1400" dirty="0">
                <a:latin typeface="Arial" panose="020B0604020202020204" pitchFamily="34" charset="0"/>
                <a:cs typeface="Arial" panose="020B0604020202020204" pitchFamily="34" charset="0"/>
              </a:rPr>
              <a:t>Under 16s strongly agreed (</a:t>
            </a:r>
            <a:r>
              <a:rPr lang="en-GB" sz="1400" dirty="0">
                <a:solidFill>
                  <a:srgbClr val="000000"/>
                </a:solidFill>
                <a:latin typeface="Arial" panose="020B0604020202020204" pitchFamily="34" charset="0"/>
                <a:ea typeface="Tahoma"/>
                <a:cs typeface="Arial" panose="020B0604020202020204" pitchFamily="34" charset="0"/>
              </a:rPr>
              <a:t>24% vs. 8%)</a:t>
            </a:r>
            <a:endParaRPr lang="en-GB" sz="1400" dirty="0">
              <a:latin typeface="Arial" panose="020B0604020202020204" pitchFamily="34" charset="0"/>
              <a:ea typeface="Tahoma"/>
              <a:cs typeface="Arial" panose="020B0604020202020204" pitchFamily="34" charset="0"/>
            </a:endParaRPr>
          </a:p>
          <a:p>
            <a:pPr>
              <a:spcAft>
                <a:spcPts val="1200"/>
              </a:spcAft>
            </a:pPr>
            <a:r>
              <a:rPr lang="en-GB" sz="1400" dirty="0">
                <a:latin typeface="Arial" panose="020B0604020202020204" pitchFamily="34" charset="0"/>
                <a:cs typeface="Arial" panose="020B0604020202020204" pitchFamily="34" charset="0"/>
              </a:rPr>
              <a:t>16-24s agreed (</a:t>
            </a:r>
            <a:r>
              <a:rPr lang="en-GB" sz="1400" dirty="0">
                <a:solidFill>
                  <a:srgbClr val="000000"/>
                </a:solidFill>
                <a:latin typeface="Arial" panose="020B0604020202020204" pitchFamily="34" charset="0"/>
                <a:ea typeface="Tahoma"/>
                <a:cs typeface="Arial" panose="020B0604020202020204" pitchFamily="34" charset="0"/>
              </a:rPr>
              <a:t>32% vs. 21%</a:t>
            </a:r>
            <a:r>
              <a:rPr lang="en-GB" sz="1400" dirty="0">
                <a:latin typeface="Arial" panose="020B0604020202020204" pitchFamily="34" charset="0"/>
                <a:cs typeface="Arial" panose="020B0604020202020204" pitchFamily="34" charset="0"/>
              </a:rPr>
              <a:t> )</a:t>
            </a:r>
          </a:p>
          <a:p>
            <a:pPr>
              <a:spcAft>
                <a:spcPts val="1200"/>
              </a:spcAft>
            </a:pPr>
            <a:r>
              <a:rPr lang="en-GB" sz="1400" dirty="0">
                <a:latin typeface="Arial" panose="020B0604020202020204" pitchFamily="34" charset="0"/>
                <a:cs typeface="Arial" panose="020B0604020202020204" pitchFamily="34" charset="0"/>
              </a:rPr>
              <a:t>A significantly lower proportion of 25-44s strongly disagreed (</a:t>
            </a:r>
            <a:r>
              <a:rPr lang="en-GB" sz="1400" dirty="0">
                <a:solidFill>
                  <a:srgbClr val="000000"/>
                </a:solidFill>
                <a:latin typeface="Arial" panose="020B0604020202020204" pitchFamily="34" charset="0"/>
                <a:ea typeface="Tahoma"/>
                <a:cs typeface="Arial" panose="020B0604020202020204" pitchFamily="34" charset="0"/>
              </a:rPr>
              <a:t>17% vs. 22%)</a:t>
            </a:r>
            <a:endParaRPr lang="en-GB" sz="1400" dirty="0">
              <a:latin typeface="Arial" panose="020B0604020202020204" pitchFamily="34" charset="0"/>
              <a:ea typeface="Tahoma"/>
              <a:cs typeface="Arial" panose="020B0604020202020204" pitchFamily="34" charset="0"/>
            </a:endParaRPr>
          </a:p>
          <a:p>
            <a:pPr>
              <a:spcAft>
                <a:spcPts val="1200"/>
              </a:spcAft>
            </a:pPr>
            <a:r>
              <a:rPr lang="en-GB" sz="1400" dirty="0">
                <a:latin typeface="Arial" panose="020B0604020202020204" pitchFamily="34" charset="0"/>
                <a:cs typeface="Arial" panose="020B0604020202020204" pitchFamily="34" charset="0"/>
              </a:rPr>
              <a:t>A significantly higher proportion of 45-64s strongly disagreed (</a:t>
            </a:r>
            <a:r>
              <a:rPr lang="en-GB" sz="1400" dirty="0">
                <a:solidFill>
                  <a:srgbClr val="000000"/>
                </a:solidFill>
                <a:latin typeface="Arial" panose="020B0604020202020204" pitchFamily="34" charset="0"/>
                <a:ea typeface="Tahoma"/>
                <a:cs typeface="Arial" panose="020B0604020202020204" pitchFamily="34" charset="0"/>
              </a:rPr>
              <a:t>27% vs. 22%)</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91149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DD44-9A30-058B-F998-DD0E1DC9F947}"/>
              </a:ext>
            </a:extLst>
          </p:cNvPr>
          <p:cNvSpPr>
            <a:spLocks noGrp="1"/>
          </p:cNvSpPr>
          <p:nvPr>
            <p:ph type="title"/>
          </p:nvPr>
        </p:nvSpPr>
        <p:spPr>
          <a:xfrm>
            <a:off x="338328" y="329184"/>
            <a:ext cx="11750040" cy="480131"/>
          </a:xfrm>
        </p:spPr>
        <p:txBody>
          <a:bodyPr/>
          <a:lstStyle/>
          <a:p>
            <a:r>
              <a:rPr lang="en-GB" dirty="0">
                <a:solidFill>
                  <a:srgbClr val="E51F23"/>
                </a:solidFill>
              </a:rPr>
              <a:t>Why do you (not) agree that Islington is fair and equal for all?</a:t>
            </a:r>
            <a:endParaRPr lang="en-US" dirty="0"/>
          </a:p>
        </p:txBody>
      </p:sp>
      <p:pic>
        <p:nvPicPr>
          <p:cNvPr id="10" name="Picture Placeholder 9" descr="A figure shows a box that is divided into many portions in which each of the portions denotes a reason given by the respondents for the question, &quot;Why do you (not) agree that Islington is fair and equal for all?&quot; The reasons are as follows: Disparity, Finances, Democracy, Housing, Inclusion, Identity, Services, Low traffic neighborhoods, Evidence, Safety, Environment, Education, Employment, transport, and others.">
            <a:extLst>
              <a:ext uri="{FF2B5EF4-FFF2-40B4-BE49-F238E27FC236}">
                <a16:creationId xmlns:a16="http://schemas.microsoft.com/office/drawing/2014/main" id="{3999BB36-CAFD-E5AE-36B7-35C5DEA901C7}"/>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052" b="1052"/>
          <a:stretch>
            <a:fillRect/>
          </a:stretch>
        </p:blipFill>
        <p:spPr>
          <a:xfrm>
            <a:off x="338138" y="1122364"/>
            <a:ext cx="8159686" cy="4858598"/>
          </a:xfrm>
        </p:spPr>
      </p:pic>
      <p:sp>
        <p:nvSpPr>
          <p:cNvPr id="5" name="Text Placeholder 4">
            <a:extLst>
              <a:ext uri="{FF2B5EF4-FFF2-40B4-BE49-F238E27FC236}">
                <a16:creationId xmlns:a16="http://schemas.microsoft.com/office/drawing/2014/main" id="{4B0A81DC-A511-0273-66B2-1DF19FB8444E}"/>
              </a:ext>
            </a:extLst>
          </p:cNvPr>
          <p:cNvSpPr>
            <a:spLocks noGrp="1"/>
          </p:cNvSpPr>
          <p:nvPr>
            <p:ph type="body" sz="quarter" idx="13"/>
          </p:nvPr>
        </p:nvSpPr>
        <p:spPr>
          <a:xfrm>
            <a:off x="8640825" y="1703831"/>
            <a:ext cx="3213037" cy="3450337"/>
          </a:xfrm>
        </p:spPr>
        <p:txBody>
          <a:bodyPr>
            <a:normAutofit/>
          </a:bodyPr>
          <a:lstStyle/>
          <a:p>
            <a:pPr>
              <a:spcAft>
                <a:spcPts val="600"/>
              </a:spcAft>
            </a:pPr>
            <a:r>
              <a:rPr lang="en-GB" sz="1400" dirty="0">
                <a:latin typeface="Arial" panose="020B0604020202020204" pitchFamily="34" charset="0"/>
                <a:cs typeface="Arial" panose="020B0604020202020204" pitchFamily="34" charset="0"/>
              </a:rPr>
              <a:t>The top reasons given were:</a:t>
            </a:r>
            <a:endParaRPr lang="en-US" sz="1400" dirty="0">
              <a:latin typeface="Arial" panose="020B0604020202020204" pitchFamily="34" charset="0"/>
              <a:cs typeface="Arial" panose="020B0604020202020204" pitchFamily="34" charset="0"/>
            </a:endParaRPr>
          </a:p>
          <a:p>
            <a:pPr marL="285750" indent="-285750">
              <a:spcAft>
                <a:spcPts val="600"/>
              </a:spcAft>
              <a:buFont typeface="Arial"/>
              <a:buChar char="•"/>
            </a:pPr>
            <a:r>
              <a:rPr lang="en-GB" sz="1400" b="1" dirty="0">
                <a:latin typeface="Arial" panose="020B0604020202020204" pitchFamily="34" charset="0"/>
                <a:cs typeface="Arial" panose="020B0604020202020204" pitchFamily="34" charset="0"/>
              </a:rPr>
              <a:t>Disparities, particularly income and wealth gaps</a:t>
            </a:r>
          </a:p>
          <a:p>
            <a:pPr marL="285750" indent="-285750">
              <a:spcAft>
                <a:spcPts val="600"/>
              </a:spcAft>
              <a:buFont typeface="Arial"/>
              <a:buChar char="•"/>
            </a:pPr>
            <a:r>
              <a:rPr lang="en-GB" sz="1400" b="1" dirty="0">
                <a:latin typeface="Arial" panose="020B0604020202020204" pitchFamily="34" charset="0"/>
                <a:cs typeface="Arial" panose="020B0604020202020204" pitchFamily="34" charset="0"/>
              </a:rPr>
              <a:t>Affordability and quality of housing</a:t>
            </a:r>
          </a:p>
          <a:p>
            <a:pPr marL="285750" indent="-285750">
              <a:spcAft>
                <a:spcPts val="600"/>
              </a:spcAft>
              <a:buFont typeface="Arial"/>
              <a:buChar char="•"/>
            </a:pPr>
            <a:r>
              <a:rPr lang="en-GB" sz="1400" b="1" dirty="0">
                <a:latin typeface="Arial" panose="020B0604020202020204" pitchFamily="34" charset="0"/>
                <a:cs typeface="Arial" panose="020B0604020202020204" pitchFamily="34" charset="0"/>
              </a:rPr>
              <a:t>Diversity, inclusion or lack thereof</a:t>
            </a:r>
          </a:p>
          <a:p>
            <a:pPr marL="285750" indent="-285750">
              <a:spcAft>
                <a:spcPts val="600"/>
              </a:spcAft>
              <a:buFont typeface="Arial"/>
              <a:buChar char="•"/>
            </a:pPr>
            <a:r>
              <a:rPr lang="en-GB" sz="1400" b="1" dirty="0">
                <a:latin typeface="Arial" panose="020B0604020202020204" pitchFamily="34" charset="0"/>
                <a:cs typeface="Arial" panose="020B0604020202020204" pitchFamily="34" charset="0"/>
              </a:rPr>
              <a:t>Low traffic neighbourhoods (LTNs)</a:t>
            </a:r>
          </a:p>
          <a:p>
            <a:pPr>
              <a:spcBef>
                <a:spcPts val="600"/>
              </a:spcBef>
            </a:pPr>
            <a:r>
              <a:rPr lang="en-GB" sz="1400" dirty="0">
                <a:latin typeface="Arial" panose="020B0604020202020204" pitchFamily="34" charset="0"/>
                <a:cs typeface="Arial" panose="020B0604020202020204" pitchFamily="34" charset="0"/>
              </a:rPr>
              <a:t>Less commonly, respondents mentioned safety, the environment, education and employment.</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92783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339E-A6CE-32F7-F223-F0F8B30517D2}"/>
              </a:ext>
            </a:extLst>
          </p:cNvPr>
          <p:cNvSpPr>
            <a:spLocks noGrp="1"/>
          </p:cNvSpPr>
          <p:nvPr>
            <p:ph type="title"/>
          </p:nvPr>
        </p:nvSpPr>
        <p:spPr/>
        <p:txBody>
          <a:bodyPr>
            <a:normAutofit/>
          </a:bodyPr>
          <a:lstStyle/>
          <a:p>
            <a:r>
              <a:rPr lang="en-GB" sz="2400" b="1" dirty="0">
                <a:solidFill>
                  <a:srgbClr val="E51F23"/>
                </a:solidFill>
                <a:latin typeface="Arial"/>
                <a:cs typeface="Arial"/>
              </a:rPr>
              <a:t>Disparities in income, opportunities, services </a:t>
            </a:r>
            <a:endParaRPr lang="en-US" sz="2400" b="1" dirty="0"/>
          </a:p>
        </p:txBody>
      </p:sp>
      <p:sp>
        <p:nvSpPr>
          <p:cNvPr id="7" name="Text Placeholder 6">
            <a:extLst>
              <a:ext uri="{FF2B5EF4-FFF2-40B4-BE49-F238E27FC236}">
                <a16:creationId xmlns:a16="http://schemas.microsoft.com/office/drawing/2014/main" id="{6A2CF4CB-620E-31A4-B653-715872717B55}"/>
              </a:ext>
            </a:extLst>
          </p:cNvPr>
          <p:cNvSpPr>
            <a:spLocks noGrp="1"/>
          </p:cNvSpPr>
          <p:nvPr>
            <p:ph type="body" sz="quarter" idx="10"/>
          </p:nvPr>
        </p:nvSpPr>
        <p:spPr>
          <a:xfrm>
            <a:off x="338328" y="914401"/>
            <a:ext cx="11030712" cy="609599"/>
          </a:xfrm>
        </p:spPr>
        <p:txBody>
          <a:bodyPr>
            <a:normAutofit/>
          </a:bodyPr>
          <a:lstStyle/>
          <a:p>
            <a:r>
              <a:rPr lang="en-GB" sz="1600" kern="0" dirty="0">
                <a:solidFill>
                  <a:srgbClr val="000000"/>
                </a:solidFill>
                <a:latin typeface="Arial" panose="020B0604020202020204" pitchFamily="34" charset="0"/>
                <a:cs typeface="Arial" panose="020B0604020202020204" pitchFamily="34" charset="0"/>
              </a:rPr>
              <a:t>Disparities were mentioned most frequently as the reason for respondents' perceptions of (in)equality in Islington, noted by residents across the income spectrum.</a:t>
            </a:r>
            <a:endParaRPr lang="en-US" sz="1600" dirty="0">
              <a:latin typeface="Arial" panose="020B0604020202020204" pitchFamily="34" charset="0"/>
              <a:cs typeface="Arial" panose="020B0604020202020204" pitchFamily="34" charset="0"/>
            </a:endParaRPr>
          </a:p>
        </p:txBody>
      </p:sp>
      <p:sp>
        <p:nvSpPr>
          <p:cNvPr id="23" name="Rounded Rectangular Callout 11">
            <a:extLst>
              <a:ext uri="{FF2B5EF4-FFF2-40B4-BE49-F238E27FC236}">
                <a16:creationId xmlns:a16="http://schemas.microsoft.com/office/drawing/2014/main" id="{211145C5-97EF-04EF-7A56-9D8969EC745E}"/>
              </a:ext>
              <a:ext uri="{C183D7F6-B498-43B3-948B-1728B52AA6E4}">
                <adec:decorative xmlns:adec="http://schemas.microsoft.com/office/drawing/2017/decorative" val="1"/>
              </a:ext>
            </a:extLst>
          </p:cNvPr>
          <p:cNvSpPr/>
          <p:nvPr/>
        </p:nvSpPr>
        <p:spPr>
          <a:xfrm>
            <a:off x="1638174" y="1524607"/>
            <a:ext cx="4603174" cy="1293971"/>
          </a:xfrm>
          <a:prstGeom prst="wedgeRoundRectCallout">
            <a:avLst/>
          </a:prstGeom>
          <a:solidFill>
            <a:schemeClr val="bg2"/>
          </a:solidFill>
        </p:spPr>
        <p:txBody>
          <a:bodyPr wrap="square" lIns="91440" tIns="45720" rIns="91440" bIns="45720" anchor="t">
            <a:spAutoFit/>
          </a:bodyPr>
          <a:lstStyle/>
          <a:p>
            <a:pPr lvl="0" defTabSz="914377">
              <a:defRPr/>
            </a:pPr>
            <a:endParaRPr lang="en-GB" sz="1400" b="0" i="0" u="none" strike="noStrike" kern="1200" cap="none" spc="0" normalizeH="0" baseline="0" noProof="0" dirty="0">
              <a:ln>
                <a:noFill/>
              </a:ln>
              <a:solidFill>
                <a:srgbClr val="000000"/>
              </a:solidFill>
              <a:effectLst/>
              <a:uLnTx/>
              <a:uFillTx/>
              <a:latin typeface="Arial"/>
              <a:cs typeface="Arial"/>
            </a:endParaRPr>
          </a:p>
          <a:p>
            <a:pPr lvl="0" defTabSz="914377">
              <a:defRPr/>
            </a:pPr>
            <a:endParaRPr lang="en-GB" sz="1400" dirty="0">
              <a:solidFill>
                <a:srgbClr val="000000"/>
              </a:solidFill>
              <a:latin typeface="Arial"/>
              <a:cs typeface="Arial"/>
            </a:endParaRPr>
          </a:p>
          <a:p>
            <a:pPr lvl="0" defTabSz="914377">
              <a:defRPr/>
            </a:pPr>
            <a:endParaRPr lang="en-GB" sz="1400" b="0" i="0" u="none" strike="noStrike" kern="1200" cap="none" spc="0" normalizeH="0" baseline="0" noProof="0" dirty="0">
              <a:ln>
                <a:noFill/>
              </a:ln>
              <a:solidFill>
                <a:srgbClr val="000000"/>
              </a:solidFill>
              <a:effectLst/>
              <a:uLnTx/>
              <a:uFillTx/>
              <a:latin typeface="Arial"/>
              <a:cs typeface="Arial"/>
            </a:endParaRPr>
          </a:p>
          <a:p>
            <a:pPr lvl="0" defTabSz="914377">
              <a:defRPr/>
            </a:pPr>
            <a:endParaRPr lang="en-GB" sz="1400" dirty="0">
              <a:solidFill>
                <a:srgbClr val="000000"/>
              </a:solidFill>
              <a:latin typeface="Arial"/>
              <a:cs typeface="Arial"/>
            </a:endParaRPr>
          </a:p>
          <a:p>
            <a:pPr lvl="0" defTabSz="914377">
              <a:defRPr/>
            </a:pPr>
            <a:endParaRPr lang="en-GB" sz="1400" b="0" i="0" u="none" strike="noStrike" kern="1200" cap="none" spc="0" normalizeH="0" baseline="0" noProof="0" dirty="0">
              <a:ln>
                <a:noFill/>
              </a:ln>
              <a:solidFill>
                <a:srgbClr val="000000"/>
              </a:solidFill>
              <a:effectLst/>
              <a:uLnTx/>
              <a:uFillTx/>
              <a:latin typeface="Arial"/>
              <a:cs typeface="Arial"/>
            </a:endParaRPr>
          </a:p>
        </p:txBody>
      </p:sp>
      <p:sp>
        <p:nvSpPr>
          <p:cNvPr id="5" name="Text Placeholder 4">
            <a:extLst>
              <a:ext uri="{FF2B5EF4-FFF2-40B4-BE49-F238E27FC236}">
                <a16:creationId xmlns:a16="http://schemas.microsoft.com/office/drawing/2014/main" id="{2C156A45-C99D-30DC-2C7D-90E5DD3F6EF5}"/>
              </a:ext>
            </a:extLst>
          </p:cNvPr>
          <p:cNvSpPr>
            <a:spLocks noGrp="1"/>
          </p:cNvSpPr>
          <p:nvPr>
            <p:ph type="body" sz="quarter" idx="11"/>
          </p:nvPr>
        </p:nvSpPr>
        <p:spPr>
          <a:xfrm>
            <a:off x="1686148" y="1590101"/>
            <a:ext cx="4450492" cy="1134528"/>
          </a:xfrm>
        </p:spPr>
        <p:txBody>
          <a:bodyPr>
            <a:noAutofit/>
          </a:bodyPr>
          <a:lstStyle/>
          <a:p>
            <a:pPr lvl="0" defTabSz="914377">
              <a:defRPr/>
            </a:pPr>
            <a:r>
              <a:rPr lang="en-GB" dirty="0">
                <a:solidFill>
                  <a:srgbClr val="000000"/>
                </a:solidFill>
                <a:latin typeface="Arial"/>
                <a:cs typeface="Arial"/>
              </a:rPr>
              <a:t>“There are </a:t>
            </a:r>
            <a:r>
              <a:rPr lang="en-GB" b="1" dirty="0">
                <a:solidFill>
                  <a:srgbClr val="000000"/>
                </a:solidFill>
                <a:latin typeface="Arial"/>
                <a:cs typeface="Arial"/>
              </a:rPr>
              <a:t>huge discrepancies in income and wealth</a:t>
            </a:r>
            <a:r>
              <a:rPr lang="en-GB" dirty="0">
                <a:solidFill>
                  <a:srgbClr val="000000"/>
                </a:solidFill>
                <a:latin typeface="Arial"/>
                <a:cs typeface="Arial"/>
              </a:rPr>
              <a:t> in the Borough and those with less income don't have </a:t>
            </a:r>
            <a:r>
              <a:rPr lang="en-GB" b="1" dirty="0">
                <a:solidFill>
                  <a:srgbClr val="000000"/>
                </a:solidFill>
                <a:latin typeface="Arial"/>
                <a:cs typeface="Arial"/>
              </a:rPr>
              <a:t>access to all the opportunities and activities</a:t>
            </a:r>
            <a:r>
              <a:rPr lang="en-GB" dirty="0">
                <a:solidFill>
                  <a:srgbClr val="000000"/>
                </a:solidFill>
                <a:latin typeface="Arial"/>
                <a:cs typeface="Arial"/>
              </a:rPr>
              <a:t> of those with high incomes.”</a:t>
            </a:r>
            <a:endParaRPr lang="en-US" dirty="0"/>
          </a:p>
          <a:p>
            <a:pPr lvl="0" algn="r" defTabSz="914377">
              <a:spcBef>
                <a:spcPts val="600"/>
              </a:spcBef>
              <a:defRPr/>
            </a:pPr>
            <a:r>
              <a:rPr lang="en-GB" dirty="0">
                <a:solidFill>
                  <a:srgbClr val="000000"/>
                </a:solidFill>
                <a:latin typeface="Arial"/>
                <a:cs typeface="Arial"/>
              </a:rPr>
              <a:t>(</a:t>
            </a:r>
            <a:r>
              <a:rPr kumimoji="0" lang="en-GB" b="0" i="0" u="none" strike="noStrike" kern="1200" cap="none" spc="0" normalizeH="0" baseline="0" noProof="0" dirty="0">
                <a:ln>
                  <a:noFill/>
                </a:ln>
                <a:solidFill>
                  <a:srgbClr val="000000"/>
                </a:solidFill>
                <a:effectLst/>
                <a:uLnTx/>
                <a:uFillTx/>
                <a:latin typeface="Arial"/>
                <a:cs typeface="Arial"/>
              </a:rPr>
              <a:t>Female, 65+, White other, £20-39K</a:t>
            </a:r>
            <a:r>
              <a:rPr lang="en-GB" dirty="0">
                <a:solidFill>
                  <a:srgbClr val="000000"/>
                </a:solidFill>
                <a:latin typeface="Arial"/>
                <a:cs typeface="Arial"/>
              </a:rPr>
              <a:t>)</a:t>
            </a:r>
            <a:endParaRPr lang="en-US" dirty="0"/>
          </a:p>
        </p:txBody>
      </p:sp>
      <p:sp>
        <p:nvSpPr>
          <p:cNvPr id="21" name="Rounded Rectangular Callout 9">
            <a:extLst>
              <a:ext uri="{FF2B5EF4-FFF2-40B4-BE49-F238E27FC236}">
                <a16:creationId xmlns:a16="http://schemas.microsoft.com/office/drawing/2014/main" id="{872690CE-C2F9-728B-603B-B8E7816C63F9}"/>
              </a:ext>
              <a:ext uri="{C183D7F6-B498-43B3-948B-1728B52AA6E4}">
                <adec:decorative xmlns:adec="http://schemas.microsoft.com/office/drawing/2017/decorative" val="1"/>
              </a:ext>
            </a:extLst>
          </p:cNvPr>
          <p:cNvSpPr/>
          <p:nvPr/>
        </p:nvSpPr>
        <p:spPr>
          <a:xfrm>
            <a:off x="7208095" y="1448192"/>
            <a:ext cx="4382096" cy="1634490"/>
          </a:xfrm>
          <a:prstGeom prst="wedgeRoundRectCallout">
            <a:avLst/>
          </a:prstGeom>
          <a:solidFill>
            <a:schemeClr val="bg2"/>
          </a:solidFill>
        </p:spPr>
        <p:txBody>
          <a:bodyPr wrap="square" lIns="91440" tIns="45720" rIns="91440" bIns="45720" anchor="t">
            <a:spAutoFit/>
          </a:bodyPr>
          <a:lstStyle/>
          <a:p>
            <a:pPr defTabSz="914377">
              <a:defRPr/>
            </a:pPr>
            <a:endParaRPr lang="en-GB" dirty="0">
              <a:latin typeface="Arial" panose="020B0604020202020204" pitchFamily="34" charset="0"/>
              <a:cs typeface="Arial" panose="020B0604020202020204" pitchFamily="34" charset="0"/>
            </a:endParaRPr>
          </a:p>
          <a:p>
            <a:pPr defTabSz="914377">
              <a:defRPr/>
            </a:pPr>
            <a:endParaRPr lang="en-GB" dirty="0">
              <a:latin typeface="Arial" panose="020B0604020202020204" pitchFamily="34" charset="0"/>
              <a:cs typeface="Arial" panose="020B0604020202020204" pitchFamily="34" charset="0"/>
            </a:endParaRPr>
          </a:p>
          <a:p>
            <a:pPr defTabSz="914377">
              <a:defRPr/>
            </a:pPr>
            <a:endParaRPr lang="en-GB" dirty="0">
              <a:latin typeface="Arial" panose="020B0604020202020204" pitchFamily="34" charset="0"/>
              <a:cs typeface="Arial" panose="020B0604020202020204" pitchFamily="34" charset="0"/>
            </a:endParaRPr>
          </a:p>
          <a:p>
            <a:pPr defTabSz="914377">
              <a:defRPr/>
            </a:pPr>
            <a:endParaRPr lang="en-GB" dirty="0">
              <a:latin typeface="Arial" panose="020B0604020202020204" pitchFamily="34" charset="0"/>
              <a:cs typeface="Arial" panose="020B0604020202020204" pitchFamily="34" charset="0"/>
            </a:endParaRPr>
          </a:p>
          <a:p>
            <a:pPr defTabSz="914377">
              <a:defRPr/>
            </a:pPr>
            <a:endParaRPr lang="en-GB" dirty="0">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1089FB7F-877A-776E-2E29-0D6D80014CE3}"/>
              </a:ext>
            </a:extLst>
          </p:cNvPr>
          <p:cNvSpPr>
            <a:spLocks noGrp="1"/>
          </p:cNvSpPr>
          <p:nvPr>
            <p:ph type="body" sz="quarter" idx="13"/>
          </p:nvPr>
        </p:nvSpPr>
        <p:spPr>
          <a:xfrm>
            <a:off x="7272578" y="1528889"/>
            <a:ext cx="4233076" cy="1345364"/>
          </a:xfrm>
        </p:spPr>
        <p:txBody>
          <a:bodyPr>
            <a:noAutofit/>
          </a:bodyPr>
          <a:lstStyle/>
          <a:p>
            <a:pPr marL="0" indent="0" defTabSz="914377">
              <a:lnSpc>
                <a:spcPct val="100000"/>
              </a:lnSpc>
              <a:buNone/>
              <a:defRPr/>
            </a:pPr>
            <a:r>
              <a:rPr lang="en-GB" dirty="0">
                <a:solidFill>
                  <a:srgbClr val="000000"/>
                </a:solidFill>
                <a:latin typeface="Arial"/>
                <a:cs typeface="Arial"/>
              </a:rPr>
              <a:t>“I cannot say that Islington is unfair but in my opinion it is certainly unequal.  The </a:t>
            </a:r>
            <a:r>
              <a:rPr lang="en-GB" b="1" dirty="0">
                <a:solidFill>
                  <a:srgbClr val="000000"/>
                </a:solidFill>
                <a:latin typeface="Arial"/>
                <a:cs typeface="Arial"/>
              </a:rPr>
              <a:t>gap between the haves and have nots has accelerated</a:t>
            </a:r>
            <a:r>
              <a:rPr lang="en-GB" dirty="0">
                <a:solidFill>
                  <a:srgbClr val="000000"/>
                </a:solidFill>
                <a:latin typeface="Arial"/>
                <a:cs typeface="Arial"/>
              </a:rPr>
              <a:t> across the whole country in the last ten years and this is evident in Islington.” </a:t>
            </a:r>
            <a:endParaRPr lang="en-US" dirty="0">
              <a:cs typeface="Calibri" panose="020F0502020204030204"/>
            </a:endParaRPr>
          </a:p>
          <a:p>
            <a:pPr marL="0" indent="0" algn="r" defTabSz="914377">
              <a:lnSpc>
                <a:spcPct val="100000"/>
              </a:lnSpc>
              <a:buNone/>
              <a:defRPr/>
            </a:pPr>
            <a:r>
              <a:rPr lang="en-GB" dirty="0">
                <a:solidFill>
                  <a:srgbClr val="000000"/>
                </a:solidFill>
                <a:latin typeface="Arial"/>
                <a:cs typeface="Arial"/>
              </a:rPr>
              <a:t>(</a:t>
            </a:r>
            <a:r>
              <a:rPr kumimoji="0" lang="en-GB" b="0" i="0" u="none" strike="noStrike" kern="1200" cap="none" spc="0" normalizeH="0" baseline="0" noProof="0" dirty="0">
                <a:ln>
                  <a:noFill/>
                </a:ln>
                <a:solidFill>
                  <a:srgbClr val="000000"/>
                </a:solidFill>
                <a:effectLst/>
                <a:uLnTx/>
                <a:uFillTx/>
                <a:latin typeface="Arial"/>
                <a:cs typeface="Arial"/>
              </a:rPr>
              <a:t>Male, 25-44, White British, &gt;£100K</a:t>
            </a:r>
            <a:r>
              <a:rPr lang="en-GB" dirty="0">
                <a:solidFill>
                  <a:srgbClr val="000000"/>
                </a:solidFill>
                <a:latin typeface="Arial"/>
                <a:cs typeface="Arial"/>
              </a:rPr>
              <a:t>)</a:t>
            </a:r>
            <a:endParaRPr lang="en-US" dirty="0"/>
          </a:p>
        </p:txBody>
      </p:sp>
      <p:sp>
        <p:nvSpPr>
          <p:cNvPr id="22" name="Rounded Rectangular Callout 10">
            <a:extLst>
              <a:ext uri="{FF2B5EF4-FFF2-40B4-BE49-F238E27FC236}">
                <a16:creationId xmlns:a16="http://schemas.microsoft.com/office/drawing/2014/main" id="{69A66663-D5E1-1F6D-18E8-68A510858940}"/>
              </a:ext>
              <a:ext uri="{C183D7F6-B498-43B3-948B-1728B52AA6E4}">
                <adec:decorative xmlns:adec="http://schemas.microsoft.com/office/drawing/2017/decorative" val="1"/>
              </a:ext>
            </a:extLst>
          </p:cNvPr>
          <p:cNvSpPr/>
          <p:nvPr/>
        </p:nvSpPr>
        <p:spPr>
          <a:xfrm>
            <a:off x="569097" y="3078832"/>
            <a:ext cx="1927923" cy="1055608"/>
          </a:xfrm>
          <a:prstGeom prst="wedgeRoundRectCallout">
            <a:avLst/>
          </a:prstGeom>
          <a:solidFill>
            <a:schemeClr val="bg2"/>
          </a:solidFill>
        </p:spPr>
        <p:txBody>
          <a:bodyPr wrap="square" lIns="91440" tIns="45720" rIns="91440" bIns="45720" anchor="t">
            <a:spAutoFit/>
          </a:bodyPr>
          <a:lstStyle/>
          <a:p>
            <a:pPr lvl="0" algn="ctr" defTabSz="914377">
              <a:defRPr/>
            </a:pPr>
            <a:endParaRPr lang="en-GB" sz="1400" dirty="0">
              <a:solidFill>
                <a:srgbClr val="000000"/>
              </a:solidFill>
              <a:latin typeface="Arial"/>
              <a:cs typeface="Arial"/>
            </a:endParaRPr>
          </a:p>
          <a:p>
            <a:pPr lvl="0" algn="ctr" defTabSz="914377">
              <a:defRPr/>
            </a:pPr>
            <a:endParaRPr lang="en-GB" sz="1400" dirty="0">
              <a:solidFill>
                <a:srgbClr val="000000"/>
              </a:solidFill>
              <a:latin typeface="Arial"/>
              <a:cs typeface="Arial"/>
            </a:endParaRPr>
          </a:p>
          <a:p>
            <a:pPr lvl="0" algn="ctr" defTabSz="914377">
              <a:defRPr/>
            </a:pPr>
            <a:endParaRPr lang="en-GB" sz="1400" dirty="0">
              <a:solidFill>
                <a:srgbClr val="000000"/>
              </a:solidFill>
              <a:latin typeface="Arial"/>
              <a:cs typeface="Arial"/>
            </a:endParaRPr>
          </a:p>
          <a:p>
            <a:pPr lvl="0" algn="ctr" defTabSz="914377">
              <a:defRPr/>
            </a:pPr>
            <a:endParaRPr lang="en-GB" sz="1400" dirty="0">
              <a:solidFill>
                <a:srgbClr val="000000"/>
              </a:solidFill>
              <a:latin typeface="Arial"/>
              <a:cs typeface="Arial"/>
            </a:endParaRPr>
          </a:p>
        </p:txBody>
      </p:sp>
      <p:sp>
        <p:nvSpPr>
          <p:cNvPr id="10" name="Text Placeholder 9">
            <a:extLst>
              <a:ext uri="{FF2B5EF4-FFF2-40B4-BE49-F238E27FC236}">
                <a16:creationId xmlns:a16="http://schemas.microsoft.com/office/drawing/2014/main" id="{2D2B4CF7-2D9B-29B9-9770-6B7FC890C8CE}"/>
              </a:ext>
            </a:extLst>
          </p:cNvPr>
          <p:cNvSpPr>
            <a:spLocks noGrp="1"/>
          </p:cNvSpPr>
          <p:nvPr>
            <p:ph type="body" sz="quarter" idx="14"/>
          </p:nvPr>
        </p:nvSpPr>
        <p:spPr>
          <a:xfrm>
            <a:off x="626414" y="3040878"/>
            <a:ext cx="1771346" cy="961482"/>
          </a:xfrm>
        </p:spPr>
        <p:txBody>
          <a:bodyPr>
            <a:noAutofit/>
          </a:bodyPr>
          <a:lstStyle/>
          <a:p>
            <a:pPr marL="0" indent="0" algn="ctr" defTabSz="914377">
              <a:lnSpc>
                <a:spcPct val="100000"/>
              </a:lnSpc>
              <a:buNone/>
              <a:defRPr/>
            </a:pPr>
            <a:r>
              <a:rPr lang="en-GB" dirty="0">
                <a:solidFill>
                  <a:srgbClr val="000000"/>
                </a:solidFill>
                <a:latin typeface="Arial"/>
                <a:cs typeface="Arial"/>
              </a:rPr>
              <a:t>“Islington is </a:t>
            </a:r>
            <a:r>
              <a:rPr lang="en-GB" b="1" dirty="0">
                <a:solidFill>
                  <a:srgbClr val="000000"/>
                </a:solidFill>
                <a:latin typeface="Arial"/>
                <a:cs typeface="Arial"/>
              </a:rPr>
              <a:t>for the few not the many</a:t>
            </a:r>
            <a:r>
              <a:rPr lang="en-GB" dirty="0">
                <a:solidFill>
                  <a:srgbClr val="000000"/>
                </a:solidFill>
                <a:latin typeface="Arial"/>
                <a:cs typeface="Arial"/>
              </a:rPr>
              <a:t>.”</a:t>
            </a:r>
            <a:endParaRPr lang="en-US" dirty="0"/>
          </a:p>
          <a:p>
            <a:pPr marL="0" indent="0" algn="r" defTabSz="914377">
              <a:lnSpc>
                <a:spcPct val="100000"/>
              </a:lnSpc>
              <a:buNone/>
              <a:defRPr/>
            </a:pPr>
            <a:r>
              <a:rPr lang="en-GB" dirty="0">
                <a:solidFill>
                  <a:srgbClr val="000000"/>
                </a:solidFill>
                <a:latin typeface="Arial"/>
                <a:cs typeface="Arial"/>
              </a:rPr>
              <a:t>(Male, 45-64, White British, £40-59K)</a:t>
            </a:r>
            <a:endParaRPr lang="en-US" dirty="0"/>
          </a:p>
        </p:txBody>
      </p:sp>
      <p:sp>
        <p:nvSpPr>
          <p:cNvPr id="25" name="Rounded Rectangular Callout 13">
            <a:extLst>
              <a:ext uri="{FF2B5EF4-FFF2-40B4-BE49-F238E27FC236}">
                <a16:creationId xmlns:a16="http://schemas.microsoft.com/office/drawing/2014/main" id="{222C052D-2DC6-1398-DE3E-C83A819C34E2}"/>
              </a:ext>
              <a:ext uri="{C183D7F6-B498-43B3-948B-1728B52AA6E4}">
                <adec:decorative xmlns:adec="http://schemas.microsoft.com/office/drawing/2017/decorative" val="1"/>
              </a:ext>
            </a:extLst>
          </p:cNvPr>
          <p:cNvSpPr/>
          <p:nvPr/>
        </p:nvSpPr>
        <p:spPr>
          <a:xfrm>
            <a:off x="3761524" y="3152840"/>
            <a:ext cx="3990203" cy="817245"/>
          </a:xfrm>
          <a:prstGeom prst="wedgeRoundRectCallout">
            <a:avLst/>
          </a:prstGeom>
          <a:solidFill>
            <a:schemeClr val="bg2"/>
          </a:solidFill>
        </p:spPr>
        <p:txBody>
          <a:bodyPr wrap="square" lIns="91440" tIns="45720" rIns="91440" bIns="45720" anchor="t">
            <a:spAutoFit/>
          </a:bodyPr>
          <a:lstStyle/>
          <a:p>
            <a:pPr lvl="0" defTabSz="914377">
              <a:defRPr/>
            </a:pPr>
            <a:endParaRPr lang="en-GB" sz="1400" b="0" i="0" u="none" strike="noStrike" kern="1200" cap="none" spc="0" normalizeH="0" baseline="0" noProof="0" dirty="0">
              <a:ln>
                <a:noFill/>
              </a:ln>
              <a:solidFill>
                <a:srgbClr val="000000"/>
              </a:solidFill>
              <a:effectLst/>
              <a:uLnTx/>
              <a:uFillTx/>
              <a:latin typeface="Arial"/>
              <a:cs typeface="Arial"/>
            </a:endParaRPr>
          </a:p>
          <a:p>
            <a:pPr lvl="0" defTabSz="914377">
              <a:defRPr/>
            </a:pPr>
            <a:endParaRPr lang="en-GB" sz="1400" dirty="0">
              <a:solidFill>
                <a:srgbClr val="000000"/>
              </a:solidFill>
              <a:latin typeface="Arial"/>
              <a:cs typeface="Arial"/>
            </a:endParaRPr>
          </a:p>
          <a:p>
            <a:pPr lvl="0" defTabSz="914377">
              <a:defRPr/>
            </a:pPr>
            <a:endParaRPr lang="en-GB" sz="1400" b="0" i="0" u="none" strike="noStrike" kern="1200" cap="none" spc="0" normalizeH="0" baseline="0" noProof="0" dirty="0">
              <a:ln>
                <a:noFill/>
              </a:ln>
              <a:solidFill>
                <a:srgbClr val="000000"/>
              </a:solidFill>
              <a:effectLst/>
              <a:uLnTx/>
              <a:uFillTx/>
              <a:latin typeface="Arial"/>
              <a:cs typeface="Arial"/>
            </a:endParaRPr>
          </a:p>
        </p:txBody>
      </p:sp>
      <p:sp>
        <p:nvSpPr>
          <p:cNvPr id="11" name="Text Placeholder 10">
            <a:extLst>
              <a:ext uri="{FF2B5EF4-FFF2-40B4-BE49-F238E27FC236}">
                <a16:creationId xmlns:a16="http://schemas.microsoft.com/office/drawing/2014/main" id="{C441C8A7-CEA1-EBBD-A628-92A62E0E2DC2}"/>
              </a:ext>
            </a:extLst>
          </p:cNvPr>
          <p:cNvSpPr>
            <a:spLocks noGrp="1"/>
          </p:cNvSpPr>
          <p:nvPr>
            <p:ph type="body" sz="quarter" idx="15"/>
          </p:nvPr>
        </p:nvSpPr>
        <p:spPr>
          <a:xfrm>
            <a:off x="3761524" y="3142301"/>
            <a:ext cx="3909276" cy="797304"/>
          </a:xfrm>
        </p:spPr>
        <p:txBody>
          <a:bodyPr>
            <a:noAutofit/>
          </a:bodyPr>
          <a:lstStyle/>
          <a:p>
            <a:pPr marL="0" lvl="0" indent="0" defTabSz="914377">
              <a:lnSpc>
                <a:spcPct val="100000"/>
              </a:lnSpc>
              <a:buNone/>
              <a:defRPr/>
            </a:pPr>
            <a:r>
              <a:rPr lang="en-GB" dirty="0">
                <a:solidFill>
                  <a:srgbClr val="000000"/>
                </a:solidFill>
                <a:latin typeface="Arial"/>
                <a:cs typeface="Arial"/>
              </a:rPr>
              <a:t>“There is one </a:t>
            </a:r>
            <a:r>
              <a:rPr lang="en-GB" b="1" dirty="0">
                <a:solidFill>
                  <a:srgbClr val="000000"/>
                </a:solidFill>
                <a:latin typeface="Arial"/>
                <a:cs typeface="Arial"/>
              </a:rPr>
              <a:t>extreme</a:t>
            </a:r>
            <a:r>
              <a:rPr lang="en-GB" dirty="0">
                <a:solidFill>
                  <a:srgbClr val="000000"/>
                </a:solidFill>
                <a:latin typeface="Arial"/>
                <a:cs typeface="Arial"/>
              </a:rPr>
              <a:t> to another in regards to </a:t>
            </a:r>
            <a:r>
              <a:rPr lang="en-GB" b="1" dirty="0">
                <a:solidFill>
                  <a:srgbClr val="000000"/>
                </a:solidFill>
                <a:latin typeface="Arial"/>
                <a:cs typeface="Arial"/>
              </a:rPr>
              <a:t>poverty, income and housing</a:t>
            </a:r>
            <a:r>
              <a:rPr lang="en-GB" dirty="0">
                <a:solidFill>
                  <a:srgbClr val="000000"/>
                </a:solidFill>
                <a:latin typeface="Arial"/>
                <a:cs typeface="Arial"/>
              </a:rPr>
              <a:t>.”</a:t>
            </a:r>
            <a:endParaRPr lang="en-US" dirty="0"/>
          </a:p>
          <a:p>
            <a:pPr marL="0" lvl="0" indent="0" algn="r" defTabSz="914377">
              <a:lnSpc>
                <a:spcPct val="100000"/>
              </a:lnSpc>
              <a:buNone/>
              <a:defRPr/>
            </a:pPr>
            <a:r>
              <a:rPr lang="en-GB" dirty="0">
                <a:solidFill>
                  <a:srgbClr val="000000"/>
                </a:solidFill>
                <a:latin typeface="Arial"/>
                <a:cs typeface="Arial"/>
              </a:rPr>
              <a:t>(</a:t>
            </a:r>
            <a:r>
              <a:rPr kumimoji="0" lang="en-GB" b="0" i="0" u="none" strike="noStrike" kern="1200" cap="none" spc="0" normalizeH="0" baseline="0" noProof="0" dirty="0">
                <a:ln>
                  <a:noFill/>
                </a:ln>
                <a:solidFill>
                  <a:srgbClr val="000000"/>
                </a:solidFill>
                <a:effectLst/>
                <a:uLnTx/>
                <a:uFillTx/>
                <a:latin typeface="Arial"/>
                <a:cs typeface="Arial"/>
              </a:rPr>
              <a:t>Female, 25-44, Black/Black British, £40-59K</a:t>
            </a:r>
            <a:r>
              <a:rPr lang="en-GB" dirty="0">
                <a:solidFill>
                  <a:srgbClr val="000000"/>
                </a:solidFill>
                <a:latin typeface="Arial"/>
                <a:cs typeface="Arial"/>
              </a:rPr>
              <a:t>)</a:t>
            </a:r>
            <a:endParaRPr lang="en-US" dirty="0"/>
          </a:p>
        </p:txBody>
      </p:sp>
      <p:sp>
        <p:nvSpPr>
          <p:cNvPr id="26" name="Rounded Rectangular Callout 10">
            <a:extLst>
              <a:ext uri="{FF2B5EF4-FFF2-40B4-BE49-F238E27FC236}">
                <a16:creationId xmlns:a16="http://schemas.microsoft.com/office/drawing/2014/main" id="{8D7A6FB9-EE58-8A4E-BF34-B5C5DAD1D61E}"/>
              </a:ext>
              <a:ext uri="{C183D7F6-B498-43B3-948B-1728B52AA6E4}">
                <adec:decorative xmlns:adec="http://schemas.microsoft.com/office/drawing/2017/decorative" val="1"/>
              </a:ext>
            </a:extLst>
          </p:cNvPr>
          <p:cNvSpPr/>
          <p:nvPr/>
        </p:nvSpPr>
        <p:spPr>
          <a:xfrm>
            <a:off x="834380" y="4488643"/>
            <a:ext cx="4756488" cy="1021556"/>
          </a:xfrm>
          <a:prstGeom prst="wedgeRoundRectCallout">
            <a:avLst/>
          </a:prstGeom>
          <a:solidFill>
            <a:schemeClr val="bg2"/>
          </a:solidFill>
        </p:spPr>
        <p:txBody>
          <a:bodyPr wrap="square" lIns="91440" tIns="45720" rIns="91440" bIns="45720" anchor="t">
            <a:spAutoFit/>
          </a:bodyPr>
          <a:lstStyle/>
          <a:p>
            <a:pPr defTabSz="914377">
              <a:defRPr/>
            </a:pPr>
            <a:endParaRPr lang="en-US" dirty="0">
              <a:solidFill>
                <a:srgbClr val="000000"/>
              </a:solidFill>
              <a:latin typeface="Calibri" panose="020F0502020204030204"/>
              <a:cs typeface="Calibri" panose="020F0502020204030204"/>
            </a:endParaRPr>
          </a:p>
          <a:p>
            <a:pPr defTabSz="914377">
              <a:defRPr/>
            </a:pPr>
            <a:endParaRPr lang="en-US" dirty="0">
              <a:solidFill>
                <a:srgbClr val="000000"/>
              </a:solidFill>
              <a:latin typeface="Calibri" panose="020F0502020204030204"/>
              <a:cs typeface="Calibri" panose="020F0502020204030204"/>
            </a:endParaRPr>
          </a:p>
          <a:p>
            <a:pPr defTabSz="914377">
              <a:defRPr/>
            </a:pPr>
            <a:endParaRPr lang="en-US" dirty="0">
              <a:solidFill>
                <a:srgbClr val="000000"/>
              </a:solidFill>
              <a:latin typeface="Calibri" panose="020F0502020204030204"/>
              <a:cs typeface="Calibri" panose="020F0502020204030204"/>
            </a:endParaRPr>
          </a:p>
        </p:txBody>
      </p:sp>
      <p:sp>
        <p:nvSpPr>
          <p:cNvPr id="13" name="Text Placeholder 12">
            <a:extLst>
              <a:ext uri="{FF2B5EF4-FFF2-40B4-BE49-F238E27FC236}">
                <a16:creationId xmlns:a16="http://schemas.microsoft.com/office/drawing/2014/main" id="{582F3EB1-C26C-500B-AEF0-5DA2C2BB96FF}"/>
              </a:ext>
            </a:extLst>
          </p:cNvPr>
          <p:cNvSpPr>
            <a:spLocks noGrp="1"/>
          </p:cNvSpPr>
          <p:nvPr>
            <p:ph type="body" sz="quarter" idx="17"/>
          </p:nvPr>
        </p:nvSpPr>
        <p:spPr>
          <a:xfrm>
            <a:off x="810198" y="4481659"/>
            <a:ext cx="4655882" cy="1021556"/>
          </a:xfrm>
        </p:spPr>
        <p:txBody>
          <a:bodyPr>
            <a:noAutofit/>
          </a:bodyPr>
          <a:lstStyle/>
          <a:p>
            <a:pPr marL="0" indent="0" defTabSz="914377">
              <a:lnSpc>
                <a:spcPct val="100000"/>
              </a:lnSpc>
              <a:buNone/>
              <a:defRPr/>
            </a:pPr>
            <a:r>
              <a:rPr lang="en-GB" dirty="0">
                <a:solidFill>
                  <a:srgbClr val="000000"/>
                </a:solidFill>
              </a:rPr>
              <a:t>“The Council sets higher </a:t>
            </a:r>
            <a:r>
              <a:rPr lang="en-GB" b="1" dirty="0">
                <a:solidFill>
                  <a:srgbClr val="000000"/>
                </a:solidFill>
              </a:rPr>
              <a:t>standards for the provision of its services</a:t>
            </a:r>
            <a:r>
              <a:rPr lang="en-GB" dirty="0">
                <a:solidFill>
                  <a:srgbClr val="000000"/>
                </a:solidFill>
              </a:rPr>
              <a:t> in the better off South Islington compared to the poorer deprived North Islington.”</a:t>
            </a:r>
            <a:endParaRPr lang="en-US" dirty="0">
              <a:solidFill>
                <a:srgbClr val="000000"/>
              </a:solidFill>
            </a:endParaRPr>
          </a:p>
          <a:p>
            <a:pPr marL="0" indent="0" algn="r" defTabSz="914377">
              <a:lnSpc>
                <a:spcPct val="100000"/>
              </a:lnSpc>
              <a:buNone/>
              <a:defRPr/>
            </a:pPr>
            <a:r>
              <a:rPr lang="en-GB" dirty="0">
                <a:solidFill>
                  <a:srgbClr val="000000"/>
                </a:solidFill>
              </a:rPr>
              <a:t>(White Irish, £20-39K)</a:t>
            </a:r>
            <a:endParaRPr lang="en-US" dirty="0"/>
          </a:p>
        </p:txBody>
      </p:sp>
      <p:sp>
        <p:nvSpPr>
          <p:cNvPr id="24" name="Rounded Rectangular Callout 12">
            <a:extLst>
              <a:ext uri="{FF2B5EF4-FFF2-40B4-BE49-F238E27FC236}">
                <a16:creationId xmlns:a16="http://schemas.microsoft.com/office/drawing/2014/main" id="{2CA56646-07E4-B431-7582-318004EB0FB4}"/>
              </a:ext>
              <a:ext uri="{C183D7F6-B498-43B3-948B-1728B52AA6E4}">
                <adec:decorative xmlns:adec="http://schemas.microsoft.com/office/drawing/2017/decorative" val="1"/>
              </a:ext>
            </a:extLst>
          </p:cNvPr>
          <p:cNvSpPr/>
          <p:nvPr/>
        </p:nvSpPr>
        <p:spPr>
          <a:xfrm>
            <a:off x="6653016" y="4483735"/>
            <a:ext cx="4603174" cy="987504"/>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defTabSz="914377">
              <a:spcAft>
                <a:spcPts val="600"/>
              </a:spcAft>
              <a:defRPr/>
            </a:pPr>
            <a:endParaRPr lang="en-GB" sz="1400" dirty="0">
              <a:solidFill>
                <a:srgbClr val="000000"/>
              </a:solidFill>
              <a:latin typeface="Arial" panose="020B0604020202020204" pitchFamily="34" charset="0"/>
              <a:cs typeface="Arial" panose="020B0604020202020204" pitchFamily="34" charset="0"/>
            </a:endParaRPr>
          </a:p>
          <a:p>
            <a:pPr defTabSz="914377">
              <a:spcAft>
                <a:spcPts val="600"/>
              </a:spcAft>
              <a:defRPr/>
            </a:pPr>
            <a:endParaRPr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2" name="Text Placeholder 11">
            <a:extLst>
              <a:ext uri="{FF2B5EF4-FFF2-40B4-BE49-F238E27FC236}">
                <a16:creationId xmlns:a16="http://schemas.microsoft.com/office/drawing/2014/main" id="{4F019649-AC3D-F159-1954-3EFBAD2C1156}"/>
              </a:ext>
            </a:extLst>
          </p:cNvPr>
          <p:cNvSpPr>
            <a:spLocks noGrp="1"/>
          </p:cNvSpPr>
          <p:nvPr>
            <p:ph type="body" sz="quarter" idx="16"/>
          </p:nvPr>
        </p:nvSpPr>
        <p:spPr>
          <a:xfrm>
            <a:off x="6695440" y="4560633"/>
            <a:ext cx="4520110" cy="849175"/>
          </a:xfrm>
        </p:spPr>
        <p:txBody>
          <a:bodyPr>
            <a:noAutofit/>
          </a:bodyPr>
          <a:lstStyle/>
          <a:p>
            <a:pPr marL="0" indent="0">
              <a:lnSpc>
                <a:spcPct val="100000"/>
              </a:lnSpc>
              <a:buNone/>
            </a:pPr>
            <a:r>
              <a:rPr lang="en-GB" dirty="0">
                <a:solidFill>
                  <a:srgbClr val="000000"/>
                </a:solidFill>
                <a:latin typeface="Arial"/>
                <a:cs typeface="Arial"/>
              </a:rPr>
              <a:t>“Lots of inequality, </a:t>
            </a:r>
            <a:r>
              <a:rPr lang="en-GB" b="1" dirty="0">
                <a:solidFill>
                  <a:srgbClr val="000000"/>
                </a:solidFill>
                <a:latin typeface="Arial"/>
                <a:cs typeface="Arial"/>
              </a:rPr>
              <a:t>parks and garden squares are in the richer areas, pollution and ill-health in poor areas</a:t>
            </a:r>
            <a:r>
              <a:rPr lang="en-GB" dirty="0">
                <a:solidFill>
                  <a:srgbClr val="000000"/>
                </a:solidFill>
                <a:latin typeface="Arial"/>
                <a:cs typeface="Arial"/>
              </a:rPr>
              <a:t>.”         (</a:t>
            </a:r>
            <a:r>
              <a:rPr kumimoji="0" lang="en-GB" b="0" i="0" u="none" strike="noStrike" kern="1200" cap="none" spc="0" normalizeH="0" baseline="0" noProof="0" dirty="0">
                <a:ln>
                  <a:noFill/>
                </a:ln>
                <a:solidFill>
                  <a:srgbClr val="000000"/>
                </a:solidFill>
                <a:effectLst/>
                <a:uLnTx/>
                <a:uFillTx/>
                <a:latin typeface="Arial"/>
                <a:cs typeface="Arial"/>
              </a:rPr>
              <a:t>Female</a:t>
            </a:r>
            <a:r>
              <a:rPr lang="en-GB" dirty="0">
                <a:solidFill>
                  <a:srgbClr val="000000"/>
                </a:solidFill>
                <a:latin typeface="Arial"/>
                <a:cs typeface="Arial"/>
              </a:rPr>
              <a:t>, 45-64, Mixed </a:t>
            </a:r>
            <a:r>
              <a:rPr kumimoji="0" lang="en-GB" b="0" i="0" u="none" strike="noStrike" kern="1200" cap="none" spc="0" normalizeH="0" baseline="0" noProof="0" dirty="0">
                <a:ln>
                  <a:noFill/>
                </a:ln>
                <a:solidFill>
                  <a:srgbClr val="000000"/>
                </a:solidFill>
                <a:effectLst/>
                <a:uLnTx/>
                <a:uFillTx/>
                <a:latin typeface="Arial"/>
                <a:cs typeface="Arial"/>
              </a:rPr>
              <a:t>ethnicity, £20-39K</a:t>
            </a:r>
            <a:r>
              <a:rPr lang="en-GB" dirty="0">
                <a:solidFill>
                  <a:srgbClr val="000000"/>
                </a:solidFill>
                <a:latin typeface="Arial"/>
                <a:cs typeface="Arial"/>
              </a:rPr>
              <a:t>)</a:t>
            </a:r>
            <a:endParaRPr lang="en-US" dirty="0"/>
          </a:p>
        </p:txBody>
      </p:sp>
    </p:spTree>
    <p:extLst>
      <p:ext uri="{BB962C8B-B14F-4D97-AF65-F5344CB8AC3E}">
        <p14:creationId xmlns:p14="http://schemas.microsoft.com/office/powerpoint/2010/main" val="3478887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CB1EC-56CA-2588-B60D-10204806CF5C}"/>
              </a:ext>
            </a:extLst>
          </p:cNvPr>
          <p:cNvSpPr>
            <a:spLocks noGrp="1"/>
          </p:cNvSpPr>
          <p:nvPr>
            <p:ph type="title"/>
          </p:nvPr>
        </p:nvSpPr>
        <p:spPr/>
        <p:txBody>
          <a:bodyPr/>
          <a:lstStyle/>
          <a:p>
            <a:r>
              <a:rPr lang="en-GB" dirty="0">
                <a:latin typeface="Arial"/>
                <a:cs typeface="Arial"/>
              </a:rPr>
              <a:t>Executive summary </a:t>
            </a:r>
            <a:r>
              <a:rPr lang="en-GB" sz="1400" dirty="0">
                <a:latin typeface="Arial"/>
                <a:cs typeface="Arial"/>
              </a:rPr>
              <a:t>[2 of 2] </a:t>
            </a:r>
            <a:endParaRPr lang="en-US" sz="1400" dirty="0"/>
          </a:p>
        </p:txBody>
      </p:sp>
      <p:sp>
        <p:nvSpPr>
          <p:cNvPr id="3" name="Text Placeholder 2">
            <a:extLst>
              <a:ext uri="{FF2B5EF4-FFF2-40B4-BE49-F238E27FC236}">
                <a16:creationId xmlns:a16="http://schemas.microsoft.com/office/drawing/2014/main" id="{91949E3E-8714-7695-662E-F0F1C48D7397}"/>
              </a:ext>
            </a:extLst>
          </p:cNvPr>
          <p:cNvSpPr>
            <a:spLocks noGrp="1"/>
          </p:cNvSpPr>
          <p:nvPr>
            <p:ph type="body" sz="quarter" idx="4294967295"/>
          </p:nvPr>
        </p:nvSpPr>
        <p:spPr>
          <a:xfrm>
            <a:off x="338328" y="914400"/>
            <a:ext cx="11230090" cy="4764087"/>
          </a:xfrm>
        </p:spPr>
        <p:txBody>
          <a:bodyPr>
            <a:noAutofit/>
          </a:bodyPr>
          <a:lstStyle/>
          <a:p>
            <a:pPr marL="0" indent="0">
              <a:lnSpc>
                <a:spcPct val="100000"/>
              </a:lnSpc>
              <a:spcAft>
                <a:spcPts val="1200"/>
              </a:spcAft>
              <a:buNone/>
            </a:pPr>
            <a:r>
              <a:rPr lang="en-GB" sz="1400" dirty="0">
                <a:latin typeface="Arial"/>
                <a:ea typeface="Microsoft Sans Serif"/>
                <a:cs typeface="Arial"/>
              </a:rPr>
              <a:t>Students spoke about a broad range of </a:t>
            </a:r>
            <a:r>
              <a:rPr lang="en-GB" sz="1400" b="1" dirty="0">
                <a:latin typeface="Arial"/>
                <a:ea typeface="Microsoft Sans Serif"/>
                <a:cs typeface="Arial"/>
              </a:rPr>
              <a:t>aspirations</a:t>
            </a:r>
            <a:r>
              <a:rPr lang="en-GB" sz="1400" dirty="0">
                <a:latin typeface="Arial"/>
                <a:ea typeface="Microsoft Sans Serif"/>
                <a:cs typeface="Arial"/>
              </a:rPr>
              <a:t>.  When asked about Islington in 10 years' time, adults most frequently wrote about a greener and cleaner borough, despite this being a lower priority for action.</a:t>
            </a:r>
            <a:endParaRPr lang="en-US" sz="1400" dirty="0">
              <a:latin typeface="Arial"/>
              <a:ea typeface="Microsoft Sans Serif"/>
              <a:cs typeface="Calibri"/>
            </a:endParaRPr>
          </a:p>
          <a:p>
            <a:pPr marL="0" indent="0">
              <a:lnSpc>
                <a:spcPct val="100000"/>
              </a:lnSpc>
              <a:spcAft>
                <a:spcPts val="1200"/>
              </a:spcAft>
              <a:buNone/>
            </a:pPr>
            <a:r>
              <a:rPr lang="en-GB" sz="1400" dirty="0">
                <a:latin typeface="Arial"/>
                <a:ea typeface="Microsoft Sans Serif"/>
                <a:cs typeface="Arial"/>
              </a:rPr>
              <a:t>Residents also raised a </a:t>
            </a:r>
            <a:r>
              <a:rPr lang="en-GB" sz="1400" b="1" dirty="0">
                <a:latin typeface="Arial"/>
                <a:ea typeface="Microsoft Sans Serif"/>
                <a:cs typeface="Arial"/>
              </a:rPr>
              <a:t>wide range of other issues </a:t>
            </a:r>
            <a:r>
              <a:rPr lang="en-GB" sz="1400" dirty="0">
                <a:latin typeface="Arial"/>
                <a:ea typeface="Microsoft Sans Serif"/>
                <a:cs typeface="Arial"/>
              </a:rPr>
              <a:t>affecting their lives including their:</a:t>
            </a:r>
            <a:endParaRPr lang="en-US" sz="1400" dirty="0">
              <a:latin typeface="Arial"/>
              <a:cs typeface="Calibri"/>
            </a:endParaRPr>
          </a:p>
          <a:p>
            <a:pPr>
              <a:lnSpc>
                <a:spcPct val="100000"/>
              </a:lnSpc>
              <a:spcBef>
                <a:spcPts val="0"/>
              </a:spcBef>
              <a:spcAft>
                <a:spcPts val="1200"/>
              </a:spcAft>
            </a:pPr>
            <a:r>
              <a:rPr lang="en-GB" sz="1400" dirty="0">
                <a:latin typeface="Arial"/>
                <a:ea typeface="Microsoft Sans Serif"/>
                <a:cs typeface="Arial"/>
              </a:rPr>
              <a:t>Pride in Islington’s </a:t>
            </a:r>
            <a:r>
              <a:rPr lang="en-GB" sz="1400" b="1" dirty="0">
                <a:latin typeface="Arial"/>
                <a:ea typeface="Microsoft Sans Serif"/>
                <a:cs typeface="Arial"/>
              </a:rPr>
              <a:t>inclusiveness and diversity</a:t>
            </a:r>
            <a:r>
              <a:rPr lang="en-GB" sz="1400" dirty="0">
                <a:latin typeface="Arial"/>
                <a:ea typeface="Microsoft Sans Serif"/>
                <a:cs typeface="Arial"/>
              </a:rPr>
              <a:t>, although some raised concerns about divisions and exclusion</a:t>
            </a:r>
          </a:p>
          <a:p>
            <a:pPr>
              <a:lnSpc>
                <a:spcPct val="100000"/>
              </a:lnSpc>
              <a:spcBef>
                <a:spcPts val="0"/>
              </a:spcBef>
              <a:spcAft>
                <a:spcPts val="1200"/>
              </a:spcAft>
            </a:pPr>
            <a:r>
              <a:rPr lang="en-GB" sz="1400" dirty="0">
                <a:latin typeface="Arial"/>
                <a:ea typeface="Microsoft Sans Serif"/>
                <a:cs typeface="Arial"/>
              </a:rPr>
              <a:t>Concern that Islington is increasingly </a:t>
            </a:r>
            <a:r>
              <a:rPr lang="en-GB" sz="1400" b="1" dirty="0">
                <a:latin typeface="Arial"/>
                <a:ea typeface="Microsoft Sans Serif"/>
                <a:cs typeface="Arial"/>
              </a:rPr>
              <a:t>unaffordable</a:t>
            </a:r>
          </a:p>
          <a:p>
            <a:pPr>
              <a:lnSpc>
                <a:spcPct val="100000"/>
              </a:lnSpc>
              <a:spcBef>
                <a:spcPts val="0"/>
              </a:spcBef>
              <a:spcAft>
                <a:spcPts val="1200"/>
              </a:spcAft>
            </a:pPr>
            <a:r>
              <a:rPr lang="en-GB" sz="1400" dirty="0">
                <a:latin typeface="Arial"/>
                <a:ea typeface="Microsoft Sans Serif"/>
                <a:cs typeface="Arial"/>
              </a:rPr>
              <a:t>Desire for </a:t>
            </a:r>
            <a:r>
              <a:rPr lang="en-GB" sz="1400" b="1" dirty="0">
                <a:latin typeface="Arial"/>
                <a:ea typeface="Microsoft Sans Serif"/>
                <a:cs typeface="Arial"/>
              </a:rPr>
              <a:t>more meaningful dialogue, engagement and action</a:t>
            </a:r>
            <a:r>
              <a:rPr lang="en-GB" sz="1400" dirty="0">
                <a:latin typeface="Arial"/>
                <a:ea typeface="Microsoft Sans Serif"/>
                <a:cs typeface="Arial"/>
              </a:rPr>
              <a:t> and </a:t>
            </a:r>
            <a:r>
              <a:rPr lang="en-GB" sz="1400" b="1" dirty="0">
                <a:latin typeface="Arial"/>
                <a:ea typeface="Microsoft Sans Serif"/>
                <a:cs typeface="Arial"/>
              </a:rPr>
              <a:t>more responsive council services</a:t>
            </a:r>
            <a:r>
              <a:rPr lang="en-GB" sz="1400" dirty="0">
                <a:latin typeface="Arial"/>
                <a:ea typeface="Microsoft Sans Serif"/>
                <a:cs typeface="Arial"/>
              </a:rPr>
              <a:t>, and frustration that they do not feel like they are being heard, particularly those opposed to low traffic neighbourhoods</a:t>
            </a:r>
          </a:p>
          <a:p>
            <a:pPr>
              <a:lnSpc>
                <a:spcPct val="100000"/>
              </a:lnSpc>
              <a:spcBef>
                <a:spcPts val="0"/>
              </a:spcBef>
              <a:spcAft>
                <a:spcPts val="1200"/>
              </a:spcAft>
            </a:pPr>
            <a:r>
              <a:rPr lang="en-GB" sz="1400" dirty="0">
                <a:latin typeface="Arial"/>
                <a:ea typeface="Microsoft Sans Serif"/>
                <a:cs typeface="Arial"/>
              </a:rPr>
              <a:t>Concerns and aspirations related to health and wellbeing, employment and education, although these themes were raised less often</a:t>
            </a:r>
          </a:p>
          <a:p>
            <a:pPr marL="0" indent="0">
              <a:lnSpc>
                <a:spcPct val="100000"/>
              </a:lnSpc>
              <a:spcAft>
                <a:spcPts val="1200"/>
              </a:spcAft>
              <a:buNone/>
            </a:pPr>
            <a:r>
              <a:rPr lang="en-GB" sz="1400" dirty="0">
                <a:latin typeface="Arial"/>
                <a:ea typeface="Microsoft Sans Serif"/>
                <a:cs typeface="Arial"/>
              </a:rPr>
              <a:t>Residents of all ages offered </a:t>
            </a:r>
            <a:r>
              <a:rPr lang="en-GB" sz="1400" b="1" dirty="0">
                <a:latin typeface="Arial"/>
                <a:ea typeface="Microsoft Sans Serif"/>
                <a:cs typeface="Arial"/>
              </a:rPr>
              <a:t>ideas</a:t>
            </a:r>
            <a:r>
              <a:rPr lang="en-GB" sz="1400" dirty="0">
                <a:latin typeface="Arial"/>
                <a:ea typeface="Microsoft Sans Serif"/>
                <a:cs typeface="Arial"/>
              </a:rPr>
              <a:t> on how to tackle inequality and improve the borough, including repurposing existing buildings, progressive taxation, civic education, easy read signage, community energy hubs, specific services and support, and more opportunities for people of different ages and backgrounds to interact.</a:t>
            </a:r>
          </a:p>
          <a:p>
            <a:pPr marL="0" indent="0">
              <a:lnSpc>
                <a:spcPct val="100000"/>
              </a:lnSpc>
              <a:spcBef>
                <a:spcPts val="0"/>
              </a:spcBef>
              <a:spcAft>
                <a:spcPts val="1200"/>
              </a:spcAft>
              <a:buNone/>
            </a:pPr>
            <a:r>
              <a:rPr lang="en-GB" sz="1400" dirty="0">
                <a:latin typeface="Arial"/>
                <a:ea typeface="Microsoft Sans Serif"/>
                <a:cs typeface="Arial"/>
              </a:rPr>
              <a:t>This wealth of insight will now be built into the council's "Islington Together 2030 Plan" which will be the guiding document over the coming decade. </a:t>
            </a:r>
          </a:p>
          <a:p>
            <a:pPr marL="0" indent="0">
              <a:lnSpc>
                <a:spcPct val="100000"/>
              </a:lnSpc>
              <a:spcBef>
                <a:spcPts val="0"/>
              </a:spcBef>
              <a:spcAft>
                <a:spcPts val="1200"/>
              </a:spcAft>
              <a:buNone/>
            </a:pPr>
            <a:r>
              <a:rPr lang="en-GB" sz="1400" dirty="0">
                <a:latin typeface="Arial"/>
                <a:ea typeface="Microsoft Sans Serif"/>
                <a:cs typeface="Arial"/>
              </a:rPr>
              <a:t>We also encourage anyone who reads this pack to freely use and cite the rich data and insights, including quotes from adults and young people. </a:t>
            </a:r>
            <a:endParaRPr lang="en-US" sz="1400" dirty="0"/>
          </a:p>
        </p:txBody>
      </p:sp>
    </p:spTree>
    <p:extLst>
      <p:ext uri="{BB962C8B-B14F-4D97-AF65-F5344CB8AC3E}">
        <p14:creationId xmlns:p14="http://schemas.microsoft.com/office/powerpoint/2010/main" val="6565951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8ED6E-92C9-F34E-ECFC-68FA7B7D6FC8}"/>
              </a:ext>
            </a:extLst>
          </p:cNvPr>
          <p:cNvSpPr>
            <a:spLocks noGrp="1"/>
          </p:cNvSpPr>
          <p:nvPr>
            <p:ph type="title"/>
          </p:nvPr>
        </p:nvSpPr>
        <p:spPr>
          <a:xfrm>
            <a:off x="338328" y="329184"/>
            <a:ext cx="11750040" cy="480131"/>
          </a:xfrm>
        </p:spPr>
        <p:txBody>
          <a:bodyPr/>
          <a:lstStyle/>
          <a:p>
            <a:r>
              <a:rPr lang="en-GB" dirty="0">
                <a:solidFill>
                  <a:srgbClr val="E51F23"/>
                </a:solidFill>
                <a:latin typeface="Arial"/>
                <a:cs typeface="Arial"/>
              </a:rPr>
              <a:t>In 10 years’ time, what kind of place would you like Islington to be?</a:t>
            </a:r>
            <a:endParaRPr lang="en-US" dirty="0"/>
          </a:p>
        </p:txBody>
      </p:sp>
      <p:pic>
        <p:nvPicPr>
          <p:cNvPr id="20" name="Picture Placeholder 19" descr="A figure shows a box that is divided into many portions in which each of the portions denotes a response given by the respondents for the question, &quot;In 10 years time, what kind of place would you like Islington to be?&quot; The responses are as follows: Environment, Inclusion, Safety, Housing, Other, Services, Low traffic neighborhoods, Identity, Democracy, Fewer disparities, Finances, education, Interpersonal treatment, shops, and Employment. ">
            <a:extLst>
              <a:ext uri="{FF2B5EF4-FFF2-40B4-BE49-F238E27FC236}">
                <a16:creationId xmlns:a16="http://schemas.microsoft.com/office/drawing/2014/main" id="{810734FD-7CFB-8717-EFE0-2E048F90E6A1}"/>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99" b="299"/>
          <a:stretch>
            <a:fillRect/>
          </a:stretch>
        </p:blipFill>
        <p:spPr>
          <a:xfrm>
            <a:off x="430213" y="1019175"/>
            <a:ext cx="7701851" cy="4911194"/>
          </a:xfrm>
        </p:spPr>
      </p:pic>
      <p:sp>
        <p:nvSpPr>
          <p:cNvPr id="5" name="Text Placeholder 4">
            <a:extLst>
              <a:ext uri="{FF2B5EF4-FFF2-40B4-BE49-F238E27FC236}">
                <a16:creationId xmlns:a16="http://schemas.microsoft.com/office/drawing/2014/main" id="{EF5C624A-A2C1-62C7-7ED4-15CE8F255D06}"/>
              </a:ext>
            </a:extLst>
          </p:cNvPr>
          <p:cNvSpPr>
            <a:spLocks noGrp="1"/>
          </p:cNvSpPr>
          <p:nvPr>
            <p:ph type="body" sz="quarter" idx="13"/>
          </p:nvPr>
        </p:nvSpPr>
        <p:spPr>
          <a:xfrm>
            <a:off x="8221218" y="1130808"/>
            <a:ext cx="3867150" cy="4596384"/>
          </a:xfrm>
        </p:spPr>
        <p:txBody>
          <a:bodyPr>
            <a:noAutofit/>
          </a:bodyPr>
          <a:lstStyle/>
          <a:p>
            <a:pPr>
              <a:spcAft>
                <a:spcPts val="1200"/>
              </a:spcAft>
            </a:pPr>
            <a:r>
              <a:rPr lang="en-GB" sz="1400" dirty="0">
                <a:latin typeface="Arial" panose="020B0604020202020204" pitchFamily="34" charset="0"/>
                <a:cs typeface="Arial" panose="020B0604020202020204" pitchFamily="34" charset="0"/>
              </a:rPr>
              <a:t>Most prominently, survey respondents aspired for: </a:t>
            </a:r>
          </a:p>
          <a:p>
            <a:pPr>
              <a:spcAft>
                <a:spcPts val="1200"/>
              </a:spcAft>
            </a:pPr>
            <a:r>
              <a:rPr lang="en-GB" sz="1400" dirty="0">
                <a:latin typeface="Arial" panose="020B0604020202020204" pitchFamily="34" charset="0"/>
                <a:cs typeface="Arial" panose="020B0604020202020204" pitchFamily="34" charset="0"/>
              </a:rPr>
              <a:t>A </a:t>
            </a:r>
            <a:r>
              <a:rPr lang="en-GB" sz="1400" b="1" dirty="0">
                <a:latin typeface="Arial" panose="020B0604020202020204" pitchFamily="34" charset="0"/>
                <a:cs typeface="Arial" panose="020B0604020202020204" pitchFamily="34" charset="0"/>
              </a:rPr>
              <a:t>greener, cleaner</a:t>
            </a:r>
            <a:r>
              <a:rPr lang="en-GB" sz="1400" dirty="0">
                <a:latin typeface="Arial" panose="020B0604020202020204" pitchFamily="34" charset="0"/>
                <a:cs typeface="Arial" panose="020B0604020202020204" pitchFamily="34" charset="0"/>
              </a:rPr>
              <a:t> Islington, including more and well-maintained parks, green space and trees, cleaner air and less pollution, less litter and more recycling</a:t>
            </a:r>
          </a:p>
          <a:p>
            <a:pPr>
              <a:spcAft>
                <a:spcPts val="1200"/>
              </a:spcAft>
            </a:pPr>
            <a:r>
              <a:rPr lang="en-GB" sz="1400" dirty="0">
                <a:latin typeface="Arial" panose="020B0604020202020204" pitchFamily="34" charset="0"/>
                <a:cs typeface="Arial" panose="020B0604020202020204" pitchFamily="34" charset="0"/>
              </a:rPr>
              <a:t>A strong(er) </a:t>
            </a:r>
            <a:r>
              <a:rPr lang="en-GB" sz="1400" b="1" dirty="0">
                <a:latin typeface="Arial" panose="020B0604020202020204" pitchFamily="34" charset="0"/>
                <a:cs typeface="Arial" panose="020B0604020202020204" pitchFamily="34" charset="0"/>
              </a:rPr>
              <a:t>sense of community</a:t>
            </a:r>
            <a:r>
              <a:rPr lang="en-GB" sz="1400" dirty="0">
                <a:latin typeface="Arial" panose="020B0604020202020204" pitchFamily="34" charset="0"/>
                <a:cs typeface="Arial" panose="020B0604020202020204" pitchFamily="34" charset="0"/>
              </a:rPr>
              <a:t>, a diverse, vibrant, inclusive, fair and equal borough, with less gentrification and development</a:t>
            </a:r>
          </a:p>
          <a:p>
            <a:pPr>
              <a:spcAft>
                <a:spcPts val="1200"/>
              </a:spcAft>
            </a:pPr>
            <a:r>
              <a:rPr lang="en-GB" sz="1400" dirty="0">
                <a:latin typeface="Arial" panose="020B0604020202020204" pitchFamily="34" charset="0"/>
                <a:cs typeface="Arial" panose="020B0604020202020204" pitchFamily="34" charset="0"/>
              </a:rPr>
              <a:t>A </a:t>
            </a:r>
            <a:r>
              <a:rPr lang="en-GB" sz="1400" b="1" dirty="0">
                <a:latin typeface="Arial" panose="020B0604020202020204" pitchFamily="34" charset="0"/>
                <a:cs typeface="Arial" panose="020B0604020202020204" pitchFamily="34" charset="0"/>
              </a:rPr>
              <a:t>safe</a:t>
            </a:r>
            <a:r>
              <a:rPr lang="en-GB" sz="1400" dirty="0">
                <a:latin typeface="Arial" panose="020B0604020202020204" pitchFamily="34" charset="0"/>
                <a:cs typeface="Arial" panose="020B0604020202020204" pitchFamily="34" charset="0"/>
              </a:rPr>
              <a:t> borough with less crime</a:t>
            </a:r>
          </a:p>
          <a:p>
            <a:pPr>
              <a:spcAft>
                <a:spcPts val="1200"/>
              </a:spcAft>
            </a:pPr>
            <a:r>
              <a:rPr lang="en-GB" sz="1400" b="1" dirty="0">
                <a:latin typeface="Arial" panose="020B0604020202020204" pitchFamily="34" charset="0"/>
                <a:cs typeface="Arial" panose="020B0604020202020204" pitchFamily="34" charset="0"/>
              </a:rPr>
              <a:t>Affordable, fairer housing</a:t>
            </a:r>
            <a:r>
              <a:rPr lang="en-GB" sz="1400" dirty="0">
                <a:latin typeface="Arial" panose="020B0604020202020204" pitchFamily="34" charset="0"/>
                <a:cs typeface="Arial" panose="020B0604020202020204" pitchFamily="34" charset="0"/>
              </a:rPr>
              <a:t>, including social housing, affordable rent and rent controls, better and fairer provision and an end to homelessness</a:t>
            </a:r>
          </a:p>
          <a:p>
            <a:pPr>
              <a:spcAft>
                <a:spcPts val="1200"/>
              </a:spcAft>
            </a:pPr>
            <a:r>
              <a:rPr lang="en-GB" sz="1400" dirty="0">
                <a:latin typeface="Arial" panose="020B0604020202020204" pitchFamily="34" charset="0"/>
                <a:cs typeface="Arial" panose="020B0604020202020204" pitchFamily="34" charset="0"/>
              </a:rPr>
              <a:t>Other aspirations included less traffic, improved transport and infrastructure</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90902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82F6D-9B06-712C-FDC8-A170A49CC4FB}"/>
              </a:ext>
            </a:extLst>
          </p:cNvPr>
          <p:cNvSpPr>
            <a:spLocks noGrp="1"/>
          </p:cNvSpPr>
          <p:nvPr>
            <p:ph type="title"/>
          </p:nvPr>
        </p:nvSpPr>
        <p:spPr>
          <a:xfrm>
            <a:off x="338328" y="319550"/>
            <a:ext cx="11376152" cy="479425"/>
          </a:xfrm>
        </p:spPr>
        <p:txBody>
          <a:bodyPr>
            <a:noAutofit/>
          </a:bodyPr>
          <a:lstStyle/>
          <a:p>
            <a:r>
              <a:rPr lang="en-GB" sz="2600" b="1" dirty="0">
                <a:solidFill>
                  <a:srgbClr val="E51F23"/>
                </a:solidFill>
                <a:latin typeface="Arial"/>
                <a:ea typeface="+mn-lt"/>
                <a:cs typeface="Arial"/>
              </a:rPr>
              <a:t>In 10 years' time, what kind of place would you like Islington to be</a:t>
            </a:r>
            <a:r>
              <a:rPr lang="en-GB" sz="2600" b="1" dirty="0">
                <a:solidFill>
                  <a:srgbClr val="E51F23"/>
                </a:solidFill>
                <a:latin typeface="Arial"/>
                <a:cs typeface="Arial"/>
              </a:rPr>
              <a:t>?</a:t>
            </a:r>
            <a:endParaRPr lang="en-US" sz="2600" b="1" dirty="0"/>
          </a:p>
        </p:txBody>
      </p:sp>
      <p:sp>
        <p:nvSpPr>
          <p:cNvPr id="20" name="Rounded Rectangular Callout 11">
            <a:extLst>
              <a:ext uri="{FF2B5EF4-FFF2-40B4-BE49-F238E27FC236}">
                <a16:creationId xmlns:a16="http://schemas.microsoft.com/office/drawing/2014/main" id="{9CE885FA-CF0F-DAC1-4D1E-AD6B533274D9}"/>
              </a:ext>
              <a:ext uri="{C183D7F6-B498-43B3-948B-1728B52AA6E4}">
                <adec:decorative xmlns:adec="http://schemas.microsoft.com/office/drawing/2017/decorative" val="1"/>
              </a:ext>
            </a:extLst>
          </p:cNvPr>
          <p:cNvSpPr/>
          <p:nvPr/>
        </p:nvSpPr>
        <p:spPr>
          <a:xfrm>
            <a:off x="452330" y="793607"/>
            <a:ext cx="3994094" cy="1770698"/>
          </a:xfrm>
          <a:prstGeom prst="wedgeRoundRectCallout">
            <a:avLst/>
          </a:prstGeom>
          <a:solidFill>
            <a:schemeClr val="bg2"/>
          </a:solidFill>
        </p:spPr>
        <p:txBody>
          <a:bodyPr wrap="square" lIns="91440" tIns="45720" rIns="91440" bIns="45720" anchor="t">
            <a:spAutoFit/>
          </a:bodyPr>
          <a:lstStyle/>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p:txBody>
      </p:sp>
      <p:sp>
        <p:nvSpPr>
          <p:cNvPr id="4" name="Text Placeholder 3">
            <a:extLst>
              <a:ext uri="{FF2B5EF4-FFF2-40B4-BE49-F238E27FC236}">
                <a16:creationId xmlns:a16="http://schemas.microsoft.com/office/drawing/2014/main" id="{56C3B1BD-B62A-C8F8-A266-AA4014C60193}"/>
              </a:ext>
            </a:extLst>
          </p:cNvPr>
          <p:cNvSpPr>
            <a:spLocks noGrp="1"/>
          </p:cNvSpPr>
          <p:nvPr>
            <p:ph type="body" sz="quarter" idx="11"/>
          </p:nvPr>
        </p:nvSpPr>
        <p:spPr>
          <a:xfrm>
            <a:off x="523450" y="876562"/>
            <a:ext cx="3814870" cy="1533446"/>
          </a:xfrm>
        </p:spPr>
        <p:txBody>
          <a:bodyPr>
            <a:noAutofit/>
          </a:bodyPr>
          <a:lstStyle/>
          <a:p>
            <a:r>
              <a:rPr lang="en-GB" dirty="0">
                <a:latin typeface="Arial"/>
                <a:ea typeface="Microsoft Sans Serif"/>
                <a:cs typeface="Microsoft Sans Serif"/>
              </a:rPr>
              <a:t>"</a:t>
            </a:r>
            <a:r>
              <a:rPr lang="en-GB" b="1" dirty="0">
                <a:latin typeface="Arial"/>
                <a:ea typeface="Microsoft Sans Serif"/>
                <a:cs typeface="Microsoft Sans Serif"/>
              </a:rPr>
              <a:t>Greener</a:t>
            </a:r>
            <a:r>
              <a:rPr lang="en-GB" dirty="0">
                <a:latin typeface="Arial"/>
                <a:ea typeface="Microsoft Sans Serif"/>
                <a:cs typeface="Microsoft Sans Serif"/>
              </a:rPr>
              <a:t>, with more people able to access green spaces for physical and mental health, more pocket parks outside schools and cafes </a:t>
            </a:r>
            <a:r>
              <a:rPr lang="en-GB" b="1" dirty="0">
                <a:latin typeface="Arial"/>
                <a:ea typeface="Microsoft Sans Serif"/>
                <a:cs typeface="Microsoft Sans Serif"/>
              </a:rPr>
              <a:t>where people can meet</a:t>
            </a:r>
            <a:r>
              <a:rPr lang="en-GB" dirty="0">
                <a:latin typeface="Arial"/>
                <a:ea typeface="Microsoft Sans Serif"/>
                <a:cs typeface="Microsoft Sans Serif"/>
              </a:rPr>
              <a:t>, chat and rest. More benches to encourage more walking. More recycling on estates. More trees. Less traffic. Carbon neutral."                      (Female, 65+)</a:t>
            </a:r>
            <a:endParaRPr lang="en-US" dirty="0"/>
          </a:p>
        </p:txBody>
      </p:sp>
      <p:sp>
        <p:nvSpPr>
          <p:cNvPr id="26" name="Rounded Rectangular Callout 11">
            <a:extLst>
              <a:ext uri="{FF2B5EF4-FFF2-40B4-BE49-F238E27FC236}">
                <a16:creationId xmlns:a16="http://schemas.microsoft.com/office/drawing/2014/main" id="{0C7E1F71-1E75-3E18-64AD-F6CFBE68DF40}"/>
              </a:ext>
              <a:ext uri="{C183D7F6-B498-43B3-948B-1728B52AA6E4}">
                <adec:decorative xmlns:adec="http://schemas.microsoft.com/office/drawing/2017/decorative" val="1"/>
              </a:ext>
            </a:extLst>
          </p:cNvPr>
          <p:cNvSpPr/>
          <p:nvPr/>
        </p:nvSpPr>
        <p:spPr>
          <a:xfrm>
            <a:off x="4787676" y="1536582"/>
            <a:ext cx="2546841" cy="2009061"/>
          </a:xfrm>
          <a:prstGeom prst="wedgeRoundRectCallout">
            <a:avLst/>
          </a:prstGeom>
          <a:solidFill>
            <a:schemeClr val="bg2"/>
          </a:solidFill>
        </p:spPr>
        <p:txBody>
          <a:bodyPr wrap="square" lIns="91440" tIns="45720" rIns="91440" bIns="45720" anchor="t">
            <a:spAutoFit/>
          </a:bodyPr>
          <a:lstStyle/>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lang="en-GB" sz="1400" dirty="0">
              <a:effectLst/>
              <a:latin typeface="Arial"/>
              <a:ea typeface="Calibri" panose="020F0502020204030204" pitchFamily="34" charset="0"/>
              <a:cs typeface="Microsoft Sans Serif"/>
            </a:endParaRPr>
          </a:p>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lang="en-GB" sz="1400" dirty="0">
              <a:latin typeface="Arial"/>
              <a:ea typeface="Calibri" panose="020F0502020204030204" pitchFamily="34" charset="0"/>
              <a:cs typeface="Microsoft Sans Serif"/>
            </a:endParaRPr>
          </a:p>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lang="en-GB" sz="1400" dirty="0">
              <a:effectLst/>
              <a:latin typeface="Arial"/>
              <a:ea typeface="Calibri" panose="020F0502020204030204" pitchFamily="34" charset="0"/>
              <a:cs typeface="Microsoft Sans Serif"/>
            </a:endParaRPr>
          </a:p>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lang="en-GB" sz="1400" dirty="0">
              <a:latin typeface="Arial"/>
              <a:ea typeface="Calibri" panose="020F0502020204030204" pitchFamily="34" charset="0"/>
              <a:cs typeface="Microsoft Sans Serif"/>
            </a:endParaRPr>
          </a:p>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lang="en-GB" sz="1400" dirty="0">
              <a:effectLst/>
              <a:latin typeface="Arial"/>
              <a:ea typeface="Calibri" panose="020F0502020204030204" pitchFamily="34" charset="0"/>
              <a:cs typeface="Microsoft Sans Serif"/>
            </a:endParaRPr>
          </a:p>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lang="en-GB" sz="1400" dirty="0">
              <a:latin typeface="Arial"/>
              <a:ea typeface="Calibri" panose="020F0502020204030204" pitchFamily="34" charset="0"/>
              <a:cs typeface="Microsoft Sans Serif"/>
            </a:endParaRPr>
          </a:p>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lang="en-GB" sz="1400" dirty="0">
              <a:effectLst/>
              <a:latin typeface="Arial"/>
              <a:ea typeface="Calibri" panose="020F0502020204030204" pitchFamily="34" charset="0"/>
              <a:cs typeface="Microsoft Sans Serif"/>
            </a:endParaRPr>
          </a:p>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lang="en-GB" sz="1400" dirty="0">
              <a:latin typeface="Arial"/>
              <a:ea typeface="Calibri" panose="020F0502020204030204" pitchFamily="34" charset="0"/>
              <a:cs typeface="Microsoft Sans Serif"/>
            </a:endParaRPr>
          </a:p>
        </p:txBody>
      </p:sp>
      <p:sp>
        <p:nvSpPr>
          <p:cNvPr id="6" name="Text Placeholder 5">
            <a:extLst>
              <a:ext uri="{FF2B5EF4-FFF2-40B4-BE49-F238E27FC236}">
                <a16:creationId xmlns:a16="http://schemas.microsoft.com/office/drawing/2014/main" id="{8752B094-C397-CFE3-84E0-67F4A0E10027}"/>
              </a:ext>
            </a:extLst>
          </p:cNvPr>
          <p:cNvSpPr>
            <a:spLocks noGrp="1"/>
          </p:cNvSpPr>
          <p:nvPr>
            <p:ph type="body" sz="quarter" idx="13"/>
          </p:nvPr>
        </p:nvSpPr>
        <p:spPr>
          <a:xfrm>
            <a:off x="4893998" y="1557450"/>
            <a:ext cx="2390722" cy="1978230"/>
          </a:xfrm>
        </p:spPr>
        <p:txBody>
          <a:bodyPr>
            <a:noAutofit/>
          </a:bodyPr>
          <a:lstStyle/>
          <a:p>
            <a:pPr marL="0" indent="0">
              <a:lnSpc>
                <a:spcPct val="100000"/>
              </a:lnSpc>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dirty="0">
                <a:latin typeface="Arial"/>
                <a:ea typeface="Calibri" panose="020F0502020204030204" pitchFamily="34" charset="0"/>
                <a:cs typeface="Microsoft Sans Serif"/>
              </a:rPr>
              <a:t>"</a:t>
            </a:r>
            <a:r>
              <a:rPr lang="en-GB" dirty="0">
                <a:effectLst/>
                <a:latin typeface="Arial"/>
                <a:ea typeface="Calibri" panose="020F0502020204030204" pitchFamily="34" charset="0"/>
                <a:cs typeface="Microsoft Sans Serif"/>
              </a:rPr>
              <a:t>A </a:t>
            </a:r>
            <a:r>
              <a:rPr lang="en-GB" b="1" dirty="0">
                <a:effectLst/>
                <a:latin typeface="Arial"/>
                <a:ea typeface="Calibri" panose="020F0502020204030204" pitchFamily="34" charset="0"/>
                <a:cs typeface="Microsoft Sans Serif"/>
              </a:rPr>
              <a:t>vibrant multicultural</a:t>
            </a:r>
            <a:r>
              <a:rPr lang="en-GB" dirty="0">
                <a:effectLst/>
                <a:latin typeface="Arial"/>
                <a:ea typeface="Calibri" panose="020F0502020204030204" pitchFamily="34" charset="0"/>
                <a:cs typeface="Microsoft Sans Serif"/>
              </a:rPr>
              <a:t> borough that has a strong </a:t>
            </a:r>
            <a:r>
              <a:rPr lang="en-GB" b="1" dirty="0">
                <a:effectLst/>
                <a:latin typeface="Arial"/>
                <a:ea typeface="Calibri" panose="020F0502020204030204" pitchFamily="34" charset="0"/>
                <a:cs typeface="Microsoft Sans Serif"/>
              </a:rPr>
              <a:t>community bond and interaction</a:t>
            </a:r>
            <a:r>
              <a:rPr lang="en-GB" dirty="0">
                <a:effectLst/>
                <a:latin typeface="Arial"/>
                <a:ea typeface="Calibri" panose="020F0502020204030204" pitchFamily="34" charset="0"/>
                <a:cs typeface="Microsoft Sans Serif"/>
              </a:rPr>
              <a:t>. More public events such as </a:t>
            </a:r>
            <a:r>
              <a:rPr lang="en-GB" dirty="0">
                <a:latin typeface="Arial"/>
                <a:ea typeface="Calibri" panose="020F0502020204030204" pitchFamily="34" charset="0"/>
                <a:cs typeface="Microsoft Sans Serif"/>
              </a:rPr>
              <a:t>Soul</a:t>
            </a:r>
            <a:r>
              <a:rPr lang="en-GB" dirty="0">
                <a:effectLst/>
                <a:latin typeface="Arial"/>
                <a:ea typeface="Calibri" panose="020F0502020204030204" pitchFamily="34" charset="0"/>
                <a:cs typeface="Microsoft Sans Serif"/>
              </a:rPr>
              <a:t> in the </a:t>
            </a:r>
            <a:r>
              <a:rPr lang="en-GB" dirty="0">
                <a:latin typeface="Arial"/>
                <a:ea typeface="Calibri" panose="020F0502020204030204" pitchFamily="34" charset="0"/>
                <a:cs typeface="Microsoft Sans Serif"/>
              </a:rPr>
              <a:t>City</a:t>
            </a:r>
            <a:r>
              <a:rPr lang="en-GB" dirty="0">
                <a:effectLst/>
                <a:latin typeface="Arial"/>
                <a:ea typeface="Calibri" panose="020F0502020204030204" pitchFamily="34" charset="0"/>
                <a:cs typeface="Microsoft Sans Serif"/>
              </a:rPr>
              <a:t> and </a:t>
            </a:r>
            <a:r>
              <a:rPr lang="en-GB" dirty="0">
                <a:latin typeface="Arial"/>
                <a:ea typeface="Calibri" panose="020F0502020204030204" pitchFamily="34" charset="0"/>
                <a:cs typeface="Microsoft Sans Serif"/>
              </a:rPr>
              <a:t>Eat</a:t>
            </a:r>
            <a:r>
              <a:rPr lang="en-GB" dirty="0">
                <a:effectLst/>
                <a:latin typeface="Arial"/>
                <a:ea typeface="Calibri" panose="020F0502020204030204" pitchFamily="34" charset="0"/>
                <a:cs typeface="Microsoft Sans Serif"/>
              </a:rPr>
              <a:t> with the </a:t>
            </a:r>
            <a:r>
              <a:rPr lang="en-GB" dirty="0">
                <a:latin typeface="Arial"/>
                <a:ea typeface="Calibri" panose="020F0502020204030204" pitchFamily="34" charset="0"/>
                <a:cs typeface="Microsoft Sans Serif"/>
              </a:rPr>
              <a:t>Mosque." </a:t>
            </a:r>
          </a:p>
          <a:p>
            <a:pPr marL="0" indent="0">
              <a:lnSpc>
                <a:spcPct val="100000"/>
              </a:lnSpc>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dirty="0">
                <a:latin typeface="Arial"/>
                <a:ea typeface="Calibri" panose="020F0502020204030204" pitchFamily="34" charset="0"/>
                <a:cs typeface="Microsoft Sans Serif"/>
              </a:rPr>
              <a:t>(Black African male, 25-44)</a:t>
            </a:r>
            <a:endParaRPr lang="en-US" dirty="0"/>
          </a:p>
        </p:txBody>
      </p:sp>
      <p:sp>
        <p:nvSpPr>
          <p:cNvPr id="23" name="Rounded Rectangular Callout 11">
            <a:extLst>
              <a:ext uri="{FF2B5EF4-FFF2-40B4-BE49-F238E27FC236}">
                <a16:creationId xmlns:a16="http://schemas.microsoft.com/office/drawing/2014/main" id="{0809DC76-831C-2C31-9D8D-6B25A1B52121}"/>
              </a:ext>
              <a:ext uri="{C183D7F6-B498-43B3-948B-1728B52AA6E4}">
                <adec:decorative xmlns:adec="http://schemas.microsoft.com/office/drawing/2017/decorative" val="1"/>
              </a:ext>
            </a:extLst>
          </p:cNvPr>
          <p:cNvSpPr/>
          <p:nvPr/>
        </p:nvSpPr>
        <p:spPr>
          <a:xfrm>
            <a:off x="7909309" y="981827"/>
            <a:ext cx="3197143" cy="890741"/>
          </a:xfrm>
          <a:prstGeom prst="wedgeRoundRectCallout">
            <a:avLst/>
          </a:prstGeom>
          <a:solidFill>
            <a:schemeClr val="bg2"/>
          </a:solidFill>
        </p:spPr>
        <p:txBody>
          <a:bodyPr wrap="square">
            <a:spAutoFit/>
          </a:bodyPr>
          <a:lstStyle/>
          <a:p>
            <a:endParaRPr lang="en-GB" sz="1800" b="0" i="0" u="none" strike="noStrike" baseline="0">
              <a:latin typeface="Microsoft Sans Serif" panose="020B0604020202020204" pitchFamily="34" charset="0"/>
            </a:endParaRPr>
          </a:p>
        </p:txBody>
      </p:sp>
      <p:sp>
        <p:nvSpPr>
          <p:cNvPr id="7" name="Text Placeholder 6">
            <a:extLst>
              <a:ext uri="{FF2B5EF4-FFF2-40B4-BE49-F238E27FC236}">
                <a16:creationId xmlns:a16="http://schemas.microsoft.com/office/drawing/2014/main" id="{63DC985F-385D-312D-06BC-3B1D8E3D42C7}"/>
              </a:ext>
            </a:extLst>
          </p:cNvPr>
          <p:cNvSpPr>
            <a:spLocks noGrp="1"/>
          </p:cNvSpPr>
          <p:nvPr>
            <p:ph type="body" sz="quarter" idx="14"/>
          </p:nvPr>
        </p:nvSpPr>
        <p:spPr>
          <a:xfrm>
            <a:off x="7975960" y="1039027"/>
            <a:ext cx="2996840" cy="833541"/>
          </a:xfrm>
        </p:spPr>
        <p:txBody>
          <a:bodyPr>
            <a:noAutofit/>
          </a:bodyPr>
          <a:lstStyle/>
          <a:p>
            <a:pPr marL="0" indent="0">
              <a:lnSpc>
                <a:spcPct val="100000"/>
              </a:lnSpc>
              <a:buNone/>
            </a:pPr>
            <a:r>
              <a:rPr lang="en-GB" dirty="0">
                <a:latin typeface="Arial"/>
                <a:ea typeface="Calibri" panose="020F0502020204030204" pitchFamily="34" charset="0"/>
                <a:cs typeface="Microsoft Sans Serif"/>
              </a:rPr>
              <a:t>"</a:t>
            </a:r>
            <a:r>
              <a:rPr lang="en-GB" dirty="0">
                <a:effectLst/>
                <a:latin typeface="Arial"/>
                <a:ea typeface="Calibri" panose="020F0502020204030204" pitchFamily="34" charset="0"/>
                <a:cs typeface="Microsoft Sans Serif"/>
              </a:rPr>
              <a:t>A place </a:t>
            </a:r>
            <a:r>
              <a:rPr lang="en-GB" dirty="0">
                <a:latin typeface="Arial"/>
                <a:ea typeface="Calibri" panose="020F0502020204030204" pitchFamily="34" charset="0"/>
                <a:cs typeface="Microsoft Sans Serif"/>
              </a:rPr>
              <a:t>where </a:t>
            </a:r>
            <a:r>
              <a:rPr lang="en-GB" dirty="0">
                <a:effectLst/>
                <a:latin typeface="Arial"/>
                <a:ea typeface="Calibri" panose="020F0502020204030204" pitchFamily="34" charset="0"/>
                <a:cs typeface="Microsoft Sans Serif"/>
              </a:rPr>
              <a:t>you can </a:t>
            </a:r>
            <a:r>
              <a:rPr lang="en-GB" b="1" dirty="0">
                <a:effectLst/>
                <a:latin typeface="Arial"/>
                <a:ea typeface="Calibri" panose="020F0502020204030204" pitchFamily="34" charset="0"/>
                <a:cs typeface="Microsoft Sans Serif"/>
              </a:rPr>
              <a:t>walk freely even at night without fear regardless of who you are</a:t>
            </a:r>
            <a:r>
              <a:rPr lang="en-GB" b="1" dirty="0">
                <a:latin typeface="Arial"/>
                <a:ea typeface="Calibri" panose="020F0502020204030204" pitchFamily="34" charset="0"/>
                <a:cs typeface="Microsoft Sans Serif"/>
              </a:rPr>
              <a:t>.</a:t>
            </a:r>
            <a:r>
              <a:rPr lang="en-GB" dirty="0">
                <a:latin typeface="Arial"/>
                <a:ea typeface="Calibri" panose="020F0502020204030204" pitchFamily="34" charset="0"/>
                <a:cs typeface="Microsoft Sans Serif"/>
              </a:rPr>
              <a:t>"</a:t>
            </a:r>
            <a:endParaRPr lang="en-US" dirty="0"/>
          </a:p>
        </p:txBody>
      </p:sp>
      <p:sp>
        <p:nvSpPr>
          <p:cNvPr id="19" name="Rounded Rectangular Callout 11">
            <a:extLst>
              <a:ext uri="{FF2B5EF4-FFF2-40B4-BE49-F238E27FC236}">
                <a16:creationId xmlns:a16="http://schemas.microsoft.com/office/drawing/2014/main" id="{025C4455-F3E0-A470-BED8-B2FDF9E45850}"/>
              </a:ext>
              <a:ext uri="{C183D7F6-B498-43B3-948B-1728B52AA6E4}">
                <adec:decorative xmlns:adec="http://schemas.microsoft.com/office/drawing/2017/decorative" val="1"/>
              </a:ext>
            </a:extLst>
          </p:cNvPr>
          <p:cNvSpPr/>
          <p:nvPr/>
        </p:nvSpPr>
        <p:spPr>
          <a:xfrm>
            <a:off x="245203" y="3024568"/>
            <a:ext cx="3299359" cy="1055608"/>
          </a:xfrm>
          <a:prstGeom prst="wedgeRoundRectCallout">
            <a:avLst/>
          </a:prstGeom>
          <a:solidFill>
            <a:schemeClr val="bg2"/>
          </a:solidFill>
        </p:spPr>
        <p:txBody>
          <a:bodyPr wrap="square" lIns="91440" tIns="45720" rIns="91440" bIns="45720" anchor="t">
            <a:spAutoFit/>
          </a:bodyPr>
          <a:lstStyle/>
          <a:p>
            <a:endParaRPr lang="en-GB" sz="1400" dirty="0">
              <a:effectLst/>
              <a:latin typeface="Arial"/>
              <a:ea typeface="Calibri" panose="020F0502020204030204" pitchFamily="34" charset="0"/>
              <a:cs typeface="Microsoft Sans Serif"/>
            </a:endParaRPr>
          </a:p>
          <a:p>
            <a:endParaRPr lang="en-GB" sz="1400" dirty="0">
              <a:latin typeface="Arial"/>
              <a:ea typeface="Calibri" panose="020F0502020204030204" pitchFamily="34" charset="0"/>
              <a:cs typeface="Microsoft Sans Serif"/>
            </a:endParaRPr>
          </a:p>
          <a:p>
            <a:endParaRPr lang="en-GB" sz="1400" dirty="0">
              <a:effectLst/>
              <a:latin typeface="Arial"/>
              <a:ea typeface="Calibri" panose="020F0502020204030204" pitchFamily="34" charset="0"/>
              <a:cs typeface="Microsoft Sans Serif"/>
            </a:endParaRPr>
          </a:p>
          <a:p>
            <a:endParaRPr lang="en-GB" sz="1400" dirty="0">
              <a:effectLst/>
              <a:latin typeface="Arial"/>
              <a:ea typeface="Calibri" panose="020F0502020204030204" pitchFamily="34" charset="0"/>
              <a:cs typeface="Microsoft Sans Serif"/>
            </a:endParaRPr>
          </a:p>
        </p:txBody>
      </p:sp>
      <p:sp>
        <p:nvSpPr>
          <p:cNvPr id="8" name="Text Placeholder 7">
            <a:extLst>
              <a:ext uri="{FF2B5EF4-FFF2-40B4-BE49-F238E27FC236}">
                <a16:creationId xmlns:a16="http://schemas.microsoft.com/office/drawing/2014/main" id="{301F37D3-770E-81B5-065A-8D1F9263D380}"/>
              </a:ext>
            </a:extLst>
          </p:cNvPr>
          <p:cNvSpPr>
            <a:spLocks noGrp="1"/>
          </p:cNvSpPr>
          <p:nvPr>
            <p:ph type="body" sz="quarter" idx="15"/>
          </p:nvPr>
        </p:nvSpPr>
        <p:spPr>
          <a:xfrm>
            <a:off x="338328" y="3028632"/>
            <a:ext cx="3116072" cy="974407"/>
          </a:xfrm>
        </p:spPr>
        <p:txBody>
          <a:bodyPr>
            <a:noAutofit/>
          </a:bodyPr>
          <a:lstStyle/>
          <a:p>
            <a:pPr marL="0" indent="0">
              <a:lnSpc>
                <a:spcPct val="100000"/>
              </a:lnSpc>
              <a:buNone/>
            </a:pPr>
            <a:r>
              <a:rPr lang="en-GB" dirty="0">
                <a:latin typeface="Arial"/>
                <a:ea typeface="Calibri" panose="020F0502020204030204" pitchFamily="34" charset="0"/>
                <a:cs typeface="Microsoft Sans Serif"/>
              </a:rPr>
              <a:t>"</a:t>
            </a:r>
            <a:r>
              <a:rPr lang="en-GB" dirty="0">
                <a:effectLst/>
                <a:latin typeface="Arial"/>
                <a:ea typeface="Calibri" panose="020F0502020204030204" pitchFamily="34" charset="0"/>
                <a:cs typeface="Microsoft Sans Serif"/>
              </a:rPr>
              <a:t>Where Finsbury Park and Holloway </a:t>
            </a:r>
            <a:r>
              <a:rPr lang="en-GB" dirty="0">
                <a:latin typeface="Arial"/>
                <a:ea typeface="Calibri" panose="020F0502020204030204" pitchFamily="34" charset="0"/>
                <a:cs typeface="Microsoft Sans Serif"/>
              </a:rPr>
              <a:t>ha[</a:t>
            </a:r>
            <a:r>
              <a:rPr lang="en-GB" dirty="0" err="1">
                <a:latin typeface="Arial"/>
                <a:ea typeface="Calibri" panose="020F0502020204030204" pitchFamily="34" charset="0"/>
                <a:cs typeface="Microsoft Sans Serif"/>
              </a:rPr>
              <a:t>ve</a:t>
            </a:r>
            <a:r>
              <a:rPr lang="en-GB" dirty="0">
                <a:latin typeface="Arial"/>
                <a:ea typeface="Calibri" panose="020F0502020204030204" pitchFamily="34" charset="0"/>
                <a:cs typeface="Microsoft Sans Serif"/>
              </a:rPr>
              <a:t>]</a:t>
            </a:r>
            <a:r>
              <a:rPr lang="en-GB" dirty="0">
                <a:effectLst/>
                <a:latin typeface="Arial"/>
                <a:ea typeface="Calibri" panose="020F0502020204030204" pitchFamily="34" charset="0"/>
                <a:cs typeface="Microsoft Sans Serif"/>
              </a:rPr>
              <a:t> as </a:t>
            </a:r>
            <a:r>
              <a:rPr lang="en-GB" b="1" dirty="0">
                <a:effectLst/>
                <a:latin typeface="Arial"/>
                <a:ea typeface="Calibri" panose="020F0502020204030204" pitchFamily="34" charset="0"/>
                <a:cs typeface="Microsoft Sans Serif"/>
              </a:rPr>
              <a:t>little litter and rubbish</a:t>
            </a:r>
            <a:r>
              <a:rPr lang="en-GB" dirty="0">
                <a:effectLst/>
                <a:latin typeface="Arial"/>
                <a:ea typeface="Calibri" panose="020F0502020204030204" pitchFamily="34" charset="0"/>
                <a:cs typeface="Microsoft Sans Serif"/>
              </a:rPr>
              <a:t> on the streets as is the case already in South Islington</a:t>
            </a:r>
            <a:r>
              <a:rPr lang="en-GB" dirty="0">
                <a:latin typeface="Arial"/>
                <a:ea typeface="Calibri" panose="020F0502020204030204" pitchFamily="34" charset="0"/>
                <a:cs typeface="Microsoft Sans Serif"/>
              </a:rPr>
              <a:t>."</a:t>
            </a:r>
            <a:endParaRPr lang="en-US" dirty="0"/>
          </a:p>
        </p:txBody>
      </p:sp>
      <p:sp>
        <p:nvSpPr>
          <p:cNvPr id="25" name="Rounded Rectangular Callout 11">
            <a:extLst>
              <a:ext uri="{FF2B5EF4-FFF2-40B4-BE49-F238E27FC236}">
                <a16:creationId xmlns:a16="http://schemas.microsoft.com/office/drawing/2014/main" id="{FCC09C17-1C06-3CA8-1A86-3B9525C61484}"/>
              </a:ext>
              <a:ext uri="{C183D7F6-B498-43B3-948B-1728B52AA6E4}">
                <adec:decorative xmlns:adec="http://schemas.microsoft.com/office/drawing/2017/decorative" val="1"/>
              </a:ext>
            </a:extLst>
          </p:cNvPr>
          <p:cNvSpPr/>
          <p:nvPr/>
        </p:nvSpPr>
        <p:spPr>
          <a:xfrm>
            <a:off x="8036921" y="2238204"/>
            <a:ext cx="4080675" cy="1532334"/>
          </a:xfrm>
          <a:prstGeom prst="wedgeRoundRectCallout">
            <a:avLst/>
          </a:prstGeom>
          <a:solidFill>
            <a:schemeClr val="bg2"/>
          </a:solidFill>
        </p:spPr>
        <p:txBody>
          <a:bodyPr wrap="square" lIns="91440" tIns="45720" rIns="91440" bIns="45720" anchor="t">
            <a:spAutoFit/>
          </a:bodyPr>
          <a:lstStyle/>
          <a:p>
            <a:endParaRPr lang="en-GB" sz="1400" dirty="0">
              <a:effectLst/>
              <a:latin typeface="Arial"/>
              <a:ea typeface="Calibri" panose="020F0502020204030204" pitchFamily="34" charset="0"/>
              <a:cs typeface="Microsoft Sans Serif"/>
            </a:endParaRPr>
          </a:p>
          <a:p>
            <a:endParaRPr lang="en-GB" sz="1400" dirty="0">
              <a:latin typeface="Arial"/>
              <a:ea typeface="Calibri" panose="020F0502020204030204" pitchFamily="34" charset="0"/>
              <a:cs typeface="Microsoft Sans Serif"/>
            </a:endParaRPr>
          </a:p>
          <a:p>
            <a:endParaRPr lang="en-GB" sz="1400" dirty="0">
              <a:effectLst/>
              <a:latin typeface="Arial"/>
              <a:ea typeface="Calibri" panose="020F0502020204030204" pitchFamily="34" charset="0"/>
              <a:cs typeface="Microsoft Sans Serif"/>
            </a:endParaRPr>
          </a:p>
          <a:p>
            <a:endParaRPr lang="en-GB" sz="1400" dirty="0">
              <a:latin typeface="Arial"/>
              <a:ea typeface="Calibri" panose="020F0502020204030204" pitchFamily="34" charset="0"/>
              <a:cs typeface="Microsoft Sans Serif"/>
            </a:endParaRPr>
          </a:p>
          <a:p>
            <a:endParaRPr lang="en-GB" sz="1400" dirty="0">
              <a:effectLst/>
              <a:latin typeface="Arial"/>
              <a:ea typeface="Calibri" panose="020F0502020204030204" pitchFamily="34" charset="0"/>
              <a:cs typeface="Microsoft Sans Serif"/>
            </a:endParaRPr>
          </a:p>
          <a:p>
            <a:endParaRPr lang="en-GB" sz="1400" dirty="0">
              <a:effectLst/>
              <a:latin typeface="Arial"/>
              <a:ea typeface="Calibri" panose="020F0502020204030204" pitchFamily="34" charset="0"/>
              <a:cs typeface="Microsoft Sans Serif"/>
            </a:endParaRPr>
          </a:p>
        </p:txBody>
      </p:sp>
      <p:sp>
        <p:nvSpPr>
          <p:cNvPr id="10" name="Text Placeholder 9">
            <a:extLst>
              <a:ext uri="{FF2B5EF4-FFF2-40B4-BE49-F238E27FC236}">
                <a16:creationId xmlns:a16="http://schemas.microsoft.com/office/drawing/2014/main" id="{D9D0C934-D5FE-9245-D54D-13F093269678}"/>
              </a:ext>
            </a:extLst>
          </p:cNvPr>
          <p:cNvSpPr>
            <a:spLocks noGrp="1"/>
          </p:cNvSpPr>
          <p:nvPr>
            <p:ph type="body" sz="quarter" idx="17"/>
          </p:nvPr>
        </p:nvSpPr>
        <p:spPr>
          <a:xfrm>
            <a:off x="8118305" y="2316826"/>
            <a:ext cx="3921296" cy="1320454"/>
          </a:xfrm>
        </p:spPr>
        <p:txBody>
          <a:bodyPr>
            <a:noAutofit/>
          </a:bodyPr>
          <a:lstStyle/>
          <a:p>
            <a:pPr marL="0" indent="0">
              <a:lnSpc>
                <a:spcPct val="100000"/>
              </a:lnSpc>
              <a:buNone/>
            </a:pPr>
            <a:r>
              <a:rPr lang="en-GB" dirty="0">
                <a:latin typeface="Arial"/>
                <a:ea typeface="Calibri" panose="020F0502020204030204" pitchFamily="34" charset="0"/>
                <a:cs typeface="Microsoft Sans Serif"/>
              </a:rPr>
              <a:t>"</a:t>
            </a:r>
            <a:r>
              <a:rPr lang="en-GB" dirty="0">
                <a:effectLst/>
                <a:latin typeface="Arial"/>
                <a:ea typeface="Calibri" panose="020F0502020204030204" pitchFamily="34" charset="0"/>
                <a:cs typeface="Microsoft Sans Serif"/>
              </a:rPr>
              <a:t>A </a:t>
            </a:r>
            <a:r>
              <a:rPr lang="en-GB" b="1" dirty="0">
                <a:effectLst/>
                <a:latin typeface="Arial"/>
                <a:ea typeface="Calibri" panose="020F0502020204030204" pitchFamily="34" charset="0"/>
                <a:cs typeface="Microsoft Sans Serif"/>
              </a:rPr>
              <a:t>safe</a:t>
            </a:r>
            <a:r>
              <a:rPr lang="en-GB" dirty="0">
                <a:effectLst/>
                <a:latin typeface="Arial"/>
                <a:ea typeface="Calibri" panose="020F0502020204030204" pitchFamily="34" charset="0"/>
                <a:cs typeface="Microsoft Sans Serif"/>
              </a:rPr>
              <a:t> neighbourhood, not with drug addicts at every corner...It should be a </a:t>
            </a:r>
            <a:r>
              <a:rPr lang="en-GB" b="1" dirty="0">
                <a:effectLst/>
                <a:latin typeface="Arial"/>
                <a:ea typeface="Calibri" panose="020F0502020204030204" pitchFamily="34" charset="0"/>
                <a:cs typeface="Microsoft Sans Serif"/>
              </a:rPr>
              <a:t>fair</a:t>
            </a:r>
            <a:r>
              <a:rPr lang="en-GB" dirty="0">
                <a:effectLst/>
                <a:latin typeface="Arial"/>
                <a:ea typeface="Calibri" panose="020F0502020204030204" pitchFamily="34" charset="0"/>
                <a:cs typeface="Microsoft Sans Serif"/>
              </a:rPr>
              <a:t> Islington with chances for </a:t>
            </a:r>
            <a:r>
              <a:rPr lang="en-GB" b="1" dirty="0">
                <a:effectLst/>
                <a:latin typeface="Arial"/>
                <a:ea typeface="Calibri" panose="020F0502020204030204" pitchFamily="34" charset="0"/>
                <a:cs typeface="Microsoft Sans Serif"/>
              </a:rPr>
              <a:t>everyone to be respected</a:t>
            </a:r>
            <a:r>
              <a:rPr lang="en-GB" dirty="0">
                <a:effectLst/>
                <a:latin typeface="Arial"/>
                <a:ea typeface="Calibri" panose="020F0502020204030204" pitchFamily="34" charset="0"/>
                <a:cs typeface="Microsoft Sans Serif"/>
              </a:rPr>
              <a:t>, to have the </a:t>
            </a:r>
            <a:r>
              <a:rPr lang="en-GB" b="1" dirty="0">
                <a:effectLst/>
                <a:latin typeface="Arial"/>
                <a:ea typeface="Calibri" panose="020F0502020204030204" pitchFamily="34" charset="0"/>
                <a:cs typeface="Microsoft Sans Serif"/>
              </a:rPr>
              <a:t>opportunity to give back to the community</a:t>
            </a:r>
            <a:r>
              <a:rPr lang="en-GB" dirty="0">
                <a:effectLst/>
                <a:latin typeface="Arial"/>
                <a:ea typeface="Calibri" panose="020F0502020204030204" pitchFamily="34" charset="0"/>
                <a:cs typeface="Microsoft Sans Serif"/>
              </a:rPr>
              <a:t> and to feel safe in their own home or on the streets</a:t>
            </a:r>
            <a:r>
              <a:rPr lang="en-GB" dirty="0">
                <a:latin typeface="Arial"/>
                <a:ea typeface="Calibri" panose="020F0502020204030204" pitchFamily="34" charset="0"/>
                <a:cs typeface="Microsoft Sans Serif"/>
              </a:rPr>
              <a:t>."</a:t>
            </a:r>
            <a:endParaRPr lang="en-US" dirty="0"/>
          </a:p>
        </p:txBody>
      </p:sp>
      <p:sp>
        <p:nvSpPr>
          <p:cNvPr id="21" name="Rounded Rectangular Callout 11">
            <a:extLst>
              <a:ext uri="{FF2B5EF4-FFF2-40B4-BE49-F238E27FC236}">
                <a16:creationId xmlns:a16="http://schemas.microsoft.com/office/drawing/2014/main" id="{13FA07B8-FD5B-D257-B611-A43E2C4EDE7B}"/>
              </a:ext>
              <a:ext uri="{C183D7F6-B498-43B3-948B-1728B52AA6E4}">
                <adec:decorative xmlns:adec="http://schemas.microsoft.com/office/drawing/2017/decorative" val="1"/>
              </a:ext>
            </a:extLst>
          </p:cNvPr>
          <p:cNvSpPr/>
          <p:nvPr/>
        </p:nvSpPr>
        <p:spPr>
          <a:xfrm>
            <a:off x="1285734" y="4403417"/>
            <a:ext cx="4425010" cy="1293971"/>
          </a:xfrm>
          <a:prstGeom prst="wedgeRoundRectCallout">
            <a:avLst/>
          </a:prstGeom>
          <a:solidFill>
            <a:schemeClr val="bg2"/>
          </a:solidFill>
        </p:spPr>
        <p:txBody>
          <a:bodyPr wrap="square" lIns="91440" tIns="45720" rIns="91440" bIns="45720" anchor="t">
            <a:spAutoFit/>
          </a:bodyPr>
          <a:lstStyle/>
          <a:p>
            <a:endParaRPr lang="en-GB" sz="1400" dirty="0">
              <a:effectLst/>
              <a:latin typeface="Arial"/>
              <a:ea typeface="Calibri" panose="020F0502020204030204" pitchFamily="34" charset="0"/>
              <a:cs typeface="Arial"/>
            </a:endParaRPr>
          </a:p>
          <a:p>
            <a:endParaRPr lang="en-GB" sz="1400" dirty="0">
              <a:latin typeface="Arial"/>
              <a:ea typeface="Calibri" panose="020F0502020204030204" pitchFamily="34" charset="0"/>
              <a:cs typeface="Arial"/>
            </a:endParaRPr>
          </a:p>
          <a:p>
            <a:endParaRPr lang="en-GB" sz="1400" dirty="0">
              <a:effectLst/>
              <a:latin typeface="Arial"/>
              <a:ea typeface="Calibri" panose="020F0502020204030204" pitchFamily="34" charset="0"/>
              <a:cs typeface="Arial"/>
            </a:endParaRPr>
          </a:p>
          <a:p>
            <a:endParaRPr lang="en-GB" sz="1400" dirty="0">
              <a:latin typeface="Arial"/>
              <a:ea typeface="Calibri" panose="020F0502020204030204" pitchFamily="34" charset="0"/>
              <a:cs typeface="Arial"/>
            </a:endParaRPr>
          </a:p>
          <a:p>
            <a:endParaRPr lang="en-GB" sz="1400" dirty="0">
              <a:effectLst/>
              <a:latin typeface="Arial"/>
              <a:ea typeface="Calibri" panose="020F0502020204030204" pitchFamily="34" charset="0"/>
              <a:cs typeface="Arial"/>
            </a:endParaRPr>
          </a:p>
        </p:txBody>
      </p:sp>
      <p:sp>
        <p:nvSpPr>
          <p:cNvPr id="9" name="Text Placeholder 8">
            <a:extLst>
              <a:ext uri="{FF2B5EF4-FFF2-40B4-BE49-F238E27FC236}">
                <a16:creationId xmlns:a16="http://schemas.microsoft.com/office/drawing/2014/main" id="{53EA4E8D-7DE0-C427-F162-DB5D2363467C}"/>
              </a:ext>
            </a:extLst>
          </p:cNvPr>
          <p:cNvSpPr>
            <a:spLocks noGrp="1"/>
          </p:cNvSpPr>
          <p:nvPr>
            <p:ph type="body" sz="quarter" idx="16"/>
          </p:nvPr>
        </p:nvSpPr>
        <p:spPr>
          <a:xfrm>
            <a:off x="1358788" y="4413013"/>
            <a:ext cx="4198731" cy="1055608"/>
          </a:xfrm>
        </p:spPr>
        <p:txBody>
          <a:bodyPr>
            <a:noAutofit/>
          </a:bodyPr>
          <a:lstStyle/>
          <a:p>
            <a:pPr marL="0" indent="0">
              <a:lnSpc>
                <a:spcPct val="100000"/>
              </a:lnSpc>
              <a:buNone/>
            </a:pPr>
            <a:r>
              <a:rPr lang="en-GB" dirty="0">
                <a:latin typeface="Arial"/>
                <a:ea typeface="Calibri" panose="020F0502020204030204" pitchFamily="34" charset="0"/>
                <a:cs typeface="Microsoft Sans Serif"/>
              </a:rPr>
              <a:t>"</a:t>
            </a:r>
            <a:r>
              <a:rPr lang="en-GB" b="1" dirty="0">
                <a:effectLst/>
                <a:latin typeface="Arial"/>
                <a:ea typeface="Calibri" panose="020F0502020204030204" pitchFamily="34" charset="0"/>
                <a:cs typeface="Microsoft Sans Serif"/>
              </a:rPr>
              <a:t>More greenery, more community</a:t>
            </a:r>
            <a:r>
              <a:rPr lang="en-GB" dirty="0">
                <a:effectLst/>
                <a:latin typeface="Arial"/>
                <a:ea typeface="Calibri" panose="020F0502020204030204" pitchFamily="34" charset="0"/>
                <a:cs typeface="Microsoft Sans Serif"/>
              </a:rPr>
              <a:t> events for families to get together. </a:t>
            </a:r>
            <a:r>
              <a:rPr lang="en-GB" b="1" dirty="0">
                <a:effectLst/>
                <a:latin typeface="Arial"/>
                <a:ea typeface="Calibri" panose="020F0502020204030204" pitchFamily="34" charset="0"/>
                <a:cs typeface="Microsoft Sans Serif"/>
              </a:rPr>
              <a:t>Good quality housing</a:t>
            </a:r>
            <a:r>
              <a:rPr lang="en-GB" dirty="0">
                <a:effectLst/>
                <a:latin typeface="Arial"/>
                <a:ea typeface="Calibri" panose="020F0502020204030204" pitchFamily="34" charset="0"/>
                <a:cs typeface="Microsoft Sans Serif"/>
              </a:rPr>
              <a:t> for people where people don’t notice the difference between council and private rented properties</a:t>
            </a:r>
            <a:r>
              <a:rPr lang="en-GB" dirty="0">
                <a:latin typeface="Arial"/>
                <a:ea typeface="Calibri" panose="020F0502020204030204" pitchFamily="34" charset="0"/>
                <a:cs typeface="Microsoft Sans Serif"/>
              </a:rPr>
              <a:t>." </a:t>
            </a:r>
            <a:endParaRPr lang="en-GB" dirty="0">
              <a:latin typeface="Arial"/>
              <a:ea typeface="Calibri" panose="020F0502020204030204" pitchFamily="34" charset="0"/>
              <a:cs typeface="Arial"/>
            </a:endParaRPr>
          </a:p>
          <a:p>
            <a:pPr marL="0" indent="0" algn="r">
              <a:lnSpc>
                <a:spcPct val="100000"/>
              </a:lnSpc>
              <a:buNone/>
            </a:pPr>
            <a:r>
              <a:rPr lang="en-GB" dirty="0">
                <a:latin typeface="Arial"/>
                <a:ea typeface="Calibri" panose="020F0502020204030204" pitchFamily="34" charset="0"/>
                <a:cs typeface="Microsoft Sans Serif"/>
              </a:rPr>
              <a:t>(Asian female, 65+ £20-39K)</a:t>
            </a:r>
            <a:endParaRPr lang="en-US" dirty="0"/>
          </a:p>
        </p:txBody>
      </p:sp>
      <p:sp>
        <p:nvSpPr>
          <p:cNvPr id="27" name="Rounded Rectangular Callout 11">
            <a:extLst>
              <a:ext uri="{FF2B5EF4-FFF2-40B4-BE49-F238E27FC236}">
                <a16:creationId xmlns:a16="http://schemas.microsoft.com/office/drawing/2014/main" id="{3D312E9B-AD02-893E-1825-BBD5F93C24F5}"/>
              </a:ext>
              <a:ext uri="{C183D7F6-B498-43B3-948B-1728B52AA6E4}">
                <adec:decorative xmlns:adec="http://schemas.microsoft.com/office/drawing/2017/decorative" val="1"/>
              </a:ext>
            </a:extLst>
          </p:cNvPr>
          <p:cNvSpPr/>
          <p:nvPr/>
        </p:nvSpPr>
        <p:spPr>
          <a:xfrm>
            <a:off x="6839772" y="4312242"/>
            <a:ext cx="4514092" cy="1055608"/>
          </a:xfrm>
          <a:prstGeom prst="wedgeRoundRectCallout">
            <a:avLst/>
          </a:prstGeom>
          <a:solidFill>
            <a:schemeClr val="bg2"/>
          </a:solidFill>
        </p:spPr>
        <p:txBody>
          <a:bodyPr wrap="square" lIns="91440" tIns="45720" rIns="91440" bIns="45720" anchor="t">
            <a:spAutoFit/>
          </a:bodyPr>
          <a:lstStyle/>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lang="en-GB" sz="1400" dirty="0">
              <a:latin typeface="Arial"/>
              <a:ea typeface="Calibri"/>
              <a:cs typeface="Microsoft Sans Serif"/>
            </a:endParaRPr>
          </a:p>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lang="en-GB" sz="1400" dirty="0">
              <a:latin typeface="Arial"/>
              <a:ea typeface="Calibri"/>
              <a:cs typeface="Microsoft Sans Serif"/>
            </a:endParaRPr>
          </a:p>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lang="en-GB" sz="1400" dirty="0">
              <a:latin typeface="Arial"/>
              <a:ea typeface="Calibri"/>
              <a:cs typeface="Microsoft Sans Serif"/>
            </a:endParaRPr>
          </a:p>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lang="en-GB" sz="1400" dirty="0">
              <a:latin typeface="Arial"/>
              <a:ea typeface="Calibri"/>
              <a:cs typeface="Microsoft Sans Serif"/>
            </a:endParaRPr>
          </a:p>
        </p:txBody>
      </p:sp>
      <p:sp>
        <p:nvSpPr>
          <p:cNvPr id="11" name="Text Placeholder 10">
            <a:extLst>
              <a:ext uri="{FF2B5EF4-FFF2-40B4-BE49-F238E27FC236}">
                <a16:creationId xmlns:a16="http://schemas.microsoft.com/office/drawing/2014/main" id="{F9DB69EF-1421-3A3D-76FE-45F03BCCE9AB}"/>
              </a:ext>
            </a:extLst>
          </p:cNvPr>
          <p:cNvSpPr>
            <a:spLocks noGrp="1"/>
          </p:cNvSpPr>
          <p:nvPr>
            <p:ph type="body" sz="quarter" idx="18"/>
          </p:nvPr>
        </p:nvSpPr>
        <p:spPr>
          <a:xfrm>
            <a:off x="6916944" y="4319981"/>
            <a:ext cx="4350496" cy="960316"/>
          </a:xfrm>
        </p:spPr>
        <p:txBody>
          <a:bodyPr>
            <a:noAutofit/>
          </a:bodyPr>
          <a:lstStyle/>
          <a:p>
            <a:pPr marL="0" indent="0">
              <a:lnSpc>
                <a:spcPct val="100000"/>
              </a:lnSpc>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dirty="0">
                <a:latin typeface="Arial"/>
                <a:ea typeface="Calibri"/>
                <a:cs typeface="Microsoft Sans Serif"/>
              </a:rPr>
              <a:t>"</a:t>
            </a:r>
            <a:r>
              <a:rPr lang="en-GB" dirty="0">
                <a:effectLst/>
                <a:latin typeface="Arial"/>
                <a:ea typeface="Calibri"/>
                <a:cs typeface="Microsoft Sans Serif"/>
              </a:rPr>
              <a:t>A </a:t>
            </a:r>
            <a:r>
              <a:rPr lang="en-GB" b="1" dirty="0">
                <a:effectLst/>
                <a:latin typeface="Arial"/>
                <a:ea typeface="Calibri"/>
                <a:cs typeface="Microsoft Sans Serif"/>
              </a:rPr>
              <a:t>safe, organically diverse, affordable, welcoming</a:t>
            </a:r>
            <a:r>
              <a:rPr lang="en-GB" dirty="0">
                <a:effectLst/>
                <a:latin typeface="Arial"/>
                <a:ea typeface="Calibri"/>
                <a:cs typeface="Microsoft Sans Serif"/>
              </a:rPr>
              <a:t> place to live. I don’t want to live in a borough that is </a:t>
            </a:r>
            <a:r>
              <a:rPr lang="en-GB" b="1" dirty="0">
                <a:effectLst/>
                <a:latin typeface="Arial"/>
                <a:ea typeface="Calibri"/>
                <a:cs typeface="Microsoft Sans Serif"/>
              </a:rPr>
              <a:t>built up</a:t>
            </a:r>
            <a:r>
              <a:rPr lang="en-GB" dirty="0">
                <a:effectLst/>
                <a:latin typeface="Arial"/>
                <a:ea typeface="Calibri"/>
                <a:cs typeface="Microsoft Sans Serif"/>
              </a:rPr>
              <a:t> and overpopulated</a:t>
            </a:r>
            <a:r>
              <a:rPr lang="en-GB" dirty="0">
                <a:latin typeface="Arial"/>
                <a:ea typeface="Calibri"/>
                <a:cs typeface="Microsoft Sans Serif"/>
              </a:rPr>
              <a:t>."</a:t>
            </a:r>
          </a:p>
          <a:p>
            <a:pPr marL="0" indent="0" algn="r">
              <a:lnSpc>
                <a:spcPct val="100000"/>
              </a:lnSpc>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dirty="0">
                <a:latin typeface="Arial"/>
                <a:ea typeface="Calibri"/>
                <a:cs typeface="Microsoft Sans Serif"/>
              </a:rPr>
              <a:t>(Black Caribbean female, 45-64, £40-59K)</a:t>
            </a:r>
            <a:endParaRPr lang="en-US" dirty="0"/>
          </a:p>
        </p:txBody>
      </p:sp>
    </p:spTree>
    <p:extLst>
      <p:ext uri="{BB962C8B-B14F-4D97-AF65-F5344CB8AC3E}">
        <p14:creationId xmlns:p14="http://schemas.microsoft.com/office/powerpoint/2010/main" val="31157653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6915-81C3-6CD4-4369-D29323CD7837}"/>
              </a:ext>
            </a:extLst>
          </p:cNvPr>
          <p:cNvSpPr>
            <a:spLocks noGrp="1"/>
          </p:cNvSpPr>
          <p:nvPr>
            <p:ph type="title"/>
          </p:nvPr>
        </p:nvSpPr>
        <p:spPr>
          <a:xfrm>
            <a:off x="338328" y="329184"/>
            <a:ext cx="11750040" cy="480131"/>
          </a:xfrm>
        </p:spPr>
        <p:txBody>
          <a:bodyPr/>
          <a:lstStyle/>
          <a:p>
            <a:r>
              <a:rPr lang="en-GB" dirty="0">
                <a:solidFill>
                  <a:srgbClr val="E51F23"/>
                </a:solidFill>
                <a:latin typeface="Arial"/>
                <a:cs typeface="Arial"/>
              </a:rPr>
              <a:t>Priorities for improving life in Islington</a:t>
            </a:r>
            <a:endParaRPr lang="en-US" dirty="0"/>
          </a:p>
        </p:txBody>
      </p:sp>
      <p:pic>
        <p:nvPicPr>
          <p:cNvPr id="8" name="Picture Placeholder 7" descr="A vertical bar graph depicts the response to the question that reads, &quot;What do you think we can do to improve life in Islington, together? Tell us your top priorities below.&quot; The graph plots the Percentage versus various responses. The horizontal axis represents the priorities, and the vertical axis represents the percentage with values ranging from 0 to 100 percent in increments of 10 percent. The various priorities and their corresponding percentage are as follows. Affordable, decent, secure home. 70 percent; 1086 responses; Confidence interval between 68 and 72. Reduced anti-social behavior. 55 percent; 851 responses; Confidence interval between 52 and 57. Initiatives and opportunities for young people. 50 percent; 776 responses; Confidence interval between 48 and 52. Cleaner streets and green spaces. 49 percent; 758 responses; Confidence interval between 47 and 51. Initiatives to support people's mental health. 43 percent; 673 responses; Confidence interval between 40 and 45. Well-paid job with prospects. 40 percent; 627 responses; Confidence interval between 38 and 43. Multi-cultural community events and spaces. 33 percent; 519 responses; Confidence interval between 30 and 35. Initiatives to tackle climate emergency locally. 29 percent; 449 responses; Confidence interval between 27 and 31. Other. 24 percent; 377 responses; Confidence interval between 22 and 27. The values mentioned are approximate. The text below the graph reads as follows:  Note: Survey respondents n equals 1561. Source: Let's talk Islington Online survey, November 2021 to March 2022.">
            <a:extLst>
              <a:ext uri="{FF2B5EF4-FFF2-40B4-BE49-F238E27FC236}">
                <a16:creationId xmlns:a16="http://schemas.microsoft.com/office/drawing/2014/main" id="{FCB5E1DA-8927-1C60-D968-CF17C8017338}"/>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885" b="1885"/>
          <a:stretch>
            <a:fillRect/>
          </a:stretch>
        </p:blipFill>
        <p:spPr>
          <a:xfrm>
            <a:off x="406400" y="995363"/>
            <a:ext cx="8396224" cy="4853551"/>
          </a:xfrm>
        </p:spPr>
      </p:pic>
      <p:sp>
        <p:nvSpPr>
          <p:cNvPr id="5" name="Text Placeholder 4">
            <a:extLst>
              <a:ext uri="{FF2B5EF4-FFF2-40B4-BE49-F238E27FC236}">
                <a16:creationId xmlns:a16="http://schemas.microsoft.com/office/drawing/2014/main" id="{E6735257-9B08-26A1-CC7A-DCF8094885F1}"/>
              </a:ext>
            </a:extLst>
          </p:cNvPr>
          <p:cNvSpPr>
            <a:spLocks noGrp="1"/>
          </p:cNvSpPr>
          <p:nvPr>
            <p:ph type="body" sz="quarter" idx="13"/>
          </p:nvPr>
        </p:nvSpPr>
        <p:spPr>
          <a:xfrm>
            <a:off x="9021635" y="1597243"/>
            <a:ext cx="3066733" cy="3649790"/>
          </a:xfrm>
        </p:spPr>
        <p:txBody>
          <a:bodyPr>
            <a:normAutofit/>
          </a:bodyPr>
          <a:lstStyle/>
          <a:p>
            <a:pPr>
              <a:spcAft>
                <a:spcPts val="1200"/>
              </a:spcAft>
            </a:pPr>
            <a:r>
              <a:rPr lang="en-GB" sz="1400" b="1" dirty="0">
                <a:latin typeface="Arial" panose="020B0604020202020204" pitchFamily="34" charset="0"/>
                <a:cs typeface="Arial" panose="020B0604020202020204" pitchFamily="34" charset="0"/>
              </a:rPr>
              <a:t>Housing</a:t>
            </a:r>
            <a:r>
              <a:rPr lang="en-GB" sz="1400" dirty="0">
                <a:latin typeface="Arial" panose="020B0604020202020204" pitchFamily="34" charset="0"/>
                <a:cs typeface="Arial" panose="020B0604020202020204" pitchFamily="34" charset="0"/>
              </a:rPr>
              <a:t> was by far the top priority (70%), rated highest across all ethnic groups, gender and disability status.</a:t>
            </a:r>
          </a:p>
          <a:p>
            <a:r>
              <a:rPr lang="en-GB" sz="1400" b="1" dirty="0">
                <a:latin typeface="Arial" panose="020B0604020202020204" pitchFamily="34" charset="0"/>
                <a:cs typeface="Arial" panose="020B0604020202020204" pitchFamily="34" charset="0"/>
              </a:rPr>
              <a:t>Other</a:t>
            </a:r>
            <a:r>
              <a:rPr lang="en-GB" sz="1400" dirty="0">
                <a:latin typeface="Arial" panose="020B0604020202020204" pitchFamily="34" charset="0"/>
                <a:cs typeface="Arial" panose="020B0604020202020204" pitchFamily="34" charset="0"/>
              </a:rPr>
              <a:t> priorities/comments, related to:</a:t>
            </a:r>
          </a:p>
          <a:p>
            <a:pPr marL="285750" indent="-285750">
              <a:buFont typeface="Arial"/>
              <a:buChar char="•"/>
            </a:pPr>
            <a:r>
              <a:rPr lang="en-GB" sz="1400" dirty="0">
                <a:latin typeface="Arial" panose="020B0604020202020204" pitchFamily="34" charset="0"/>
                <a:cs typeface="Arial" panose="020B0604020202020204" pitchFamily="34" charset="0"/>
              </a:rPr>
              <a:t>How the council operates and interacts with residents</a:t>
            </a:r>
          </a:p>
          <a:p>
            <a:pPr marL="285750" indent="-285750">
              <a:buFont typeface="Arial"/>
              <a:buChar char="•"/>
            </a:pPr>
            <a:r>
              <a:rPr lang="en-GB" sz="1400" dirty="0">
                <a:latin typeface="Arial" panose="020B0604020202020204" pitchFamily="34" charset="0"/>
                <a:cs typeface="Arial" panose="020B0604020202020204" pitchFamily="34" charset="0"/>
              </a:rPr>
              <a:t>LTNs</a:t>
            </a:r>
          </a:p>
          <a:p>
            <a:pPr marL="285750" indent="-285750">
              <a:buFont typeface="Arial"/>
              <a:buChar char="•"/>
            </a:pPr>
            <a:r>
              <a:rPr lang="en-GB" sz="1400" dirty="0">
                <a:latin typeface="Arial" panose="020B0604020202020204" pitchFamily="34" charset="0"/>
                <a:cs typeface="Arial" panose="020B0604020202020204" pitchFamily="34" charset="0"/>
              </a:rPr>
              <a:t>Safety</a:t>
            </a:r>
          </a:p>
          <a:p>
            <a:pPr marL="285750" indent="-285750">
              <a:buFont typeface="Arial"/>
              <a:buChar char="•"/>
            </a:pPr>
            <a:r>
              <a:rPr lang="en-GB" sz="1400" dirty="0">
                <a:latin typeface="Arial" panose="020B0604020202020204" pitchFamily="34" charset="0"/>
                <a:cs typeface="Arial" panose="020B0604020202020204" pitchFamily="34" charset="0"/>
              </a:rPr>
              <a:t>Quality of services</a:t>
            </a:r>
          </a:p>
          <a:p>
            <a:pPr marL="285750" indent="-285750">
              <a:buFont typeface="Arial"/>
              <a:buChar char="•"/>
            </a:pPr>
            <a:r>
              <a:rPr lang="en-GB" sz="1400" dirty="0">
                <a:latin typeface="Arial" panose="020B0604020202020204" pitchFamily="34" charset="0"/>
                <a:cs typeface="Arial" panose="020B0604020202020204" pitchFamily="34" charset="0"/>
              </a:rPr>
              <a:t>Concerns around finance </a:t>
            </a:r>
          </a:p>
          <a:p>
            <a:pPr marL="285750" indent="-285750">
              <a:buFont typeface="Arial"/>
              <a:buChar char="•"/>
            </a:pPr>
            <a:r>
              <a:rPr lang="en-GB" sz="1400" dirty="0">
                <a:latin typeface="Arial" panose="020B0604020202020204" pitchFamily="34" charset="0"/>
                <a:cs typeface="Arial" panose="020B0604020202020204" pitchFamily="34" charset="0"/>
              </a:rPr>
              <a:t>Education</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18909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2538-788B-5163-FE0F-671685E581F9}"/>
              </a:ext>
            </a:extLst>
          </p:cNvPr>
          <p:cNvSpPr>
            <a:spLocks noGrp="1"/>
          </p:cNvSpPr>
          <p:nvPr>
            <p:ph type="title"/>
          </p:nvPr>
        </p:nvSpPr>
        <p:spPr>
          <a:xfrm>
            <a:off x="338328" y="329184"/>
            <a:ext cx="11750040" cy="480131"/>
          </a:xfrm>
        </p:spPr>
        <p:txBody>
          <a:bodyPr/>
          <a:lstStyle/>
          <a:p>
            <a:r>
              <a:rPr lang="en-GB" dirty="0">
                <a:solidFill>
                  <a:srgbClr val="E51F23"/>
                </a:solidFill>
                <a:latin typeface="Arial"/>
                <a:cs typeface="Arial"/>
              </a:rPr>
              <a:t>Housing is a higher priority for lower income households</a:t>
            </a:r>
            <a:endParaRPr lang="en-US" dirty="0"/>
          </a:p>
        </p:txBody>
      </p:sp>
      <p:pic>
        <p:nvPicPr>
          <p:cNvPr id="10" name="Picture Placeholder 9" descr="A vertical bar graph shows the response to the question that reads, &quot;What do you think we can do to improve life in Islington together? Tell us your top priorities below by income bracket.&quot; The graph plots the Percentage versus the higher priority. The horizontal axis represents the higher priority which is affordable, decent, and secure homes. The vertical axis represents the percentage. The priorities of the respondents based on the income group are as follows. Less than 20,000 pounds: 79 percent; 157 responses; Confidence interval between 71 and 83 percent. Income between 20,000 pounds and 39,999 pounds: 81 percent; 136 responses; Confidence interval between 75 and 88 percent. Income between 40,000 pounds and 59,999 pounds: 71 percent; 95 responses; Confidence interval between 62 and 79 percent. Income between 60,000 pounds to 99,999 pounds: 63 percent; 75 responses; Confidence interval between 54 percent and 71 percent. Income more than 100,000 pounds: 49 percent; 47 responses; Confidence interval between 39 and 59 percent. Prefer not to say or mission: 69 percent; 576 responses; Confidence interval between 65 and 70 percent. A horizontal line is marked at 70 percent. All the values are approximate. The text below the graph reads as follows:  Note: Survey respondents n equals 1561. Source: Let's talk Islington Online survey, November 2021 to March 2022.">
            <a:extLst>
              <a:ext uri="{FF2B5EF4-FFF2-40B4-BE49-F238E27FC236}">
                <a16:creationId xmlns:a16="http://schemas.microsoft.com/office/drawing/2014/main" id="{ADBD7B62-14BB-C2DA-45EE-D2A6195FFD32}"/>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99" r="199"/>
          <a:stretch>
            <a:fillRect/>
          </a:stretch>
        </p:blipFill>
        <p:spPr>
          <a:xfrm>
            <a:off x="406400" y="995364"/>
            <a:ext cx="8213344" cy="4898040"/>
          </a:xfrm>
        </p:spPr>
      </p:pic>
      <p:sp>
        <p:nvSpPr>
          <p:cNvPr id="5" name="Text Placeholder 4">
            <a:extLst>
              <a:ext uri="{FF2B5EF4-FFF2-40B4-BE49-F238E27FC236}">
                <a16:creationId xmlns:a16="http://schemas.microsoft.com/office/drawing/2014/main" id="{80230B68-33E0-0590-35BF-1900965102A2}"/>
              </a:ext>
            </a:extLst>
          </p:cNvPr>
          <p:cNvSpPr>
            <a:spLocks noGrp="1"/>
          </p:cNvSpPr>
          <p:nvPr>
            <p:ph type="body" sz="quarter" idx="13"/>
          </p:nvPr>
        </p:nvSpPr>
        <p:spPr>
          <a:xfrm>
            <a:off x="8778240" y="1278113"/>
            <a:ext cx="3188653" cy="4332541"/>
          </a:xfrm>
        </p:spPr>
        <p:txBody>
          <a:bodyPr>
            <a:noAutofit/>
          </a:bodyPr>
          <a:lstStyle/>
          <a:p>
            <a:pPr marL="81280">
              <a:spcAft>
                <a:spcPts val="600"/>
              </a:spcAft>
            </a:pPr>
            <a:r>
              <a:rPr lang="en-GB" sz="1400" dirty="0">
                <a:latin typeface="Arial" panose="020B0604020202020204" pitchFamily="34" charset="0"/>
                <a:cs typeface="Arial" panose="020B0604020202020204" pitchFamily="34" charset="0"/>
              </a:rPr>
              <a:t>There were significant differences by income group, with:</a:t>
            </a:r>
          </a:p>
          <a:p>
            <a:pPr marL="367030" indent="-285750">
              <a:spcAft>
                <a:spcPts val="600"/>
              </a:spcAft>
              <a:buFont typeface="Arial"/>
              <a:buChar char="•"/>
            </a:pPr>
            <a:r>
              <a:rPr lang="en-GB" sz="1400" dirty="0">
                <a:latin typeface="Arial" panose="020B0604020202020204" pitchFamily="34" charset="0"/>
                <a:cs typeface="Arial" panose="020B0604020202020204" pitchFamily="34" charset="0"/>
              </a:rPr>
              <a:t>A significantly higher proportion of residents in the </a:t>
            </a:r>
            <a:r>
              <a:rPr lang="en-GB" sz="1400" b="1" dirty="0">
                <a:latin typeface="Arial" panose="020B0604020202020204" pitchFamily="34" charset="0"/>
                <a:cs typeface="Arial" panose="020B0604020202020204" pitchFamily="34" charset="0"/>
              </a:rPr>
              <a:t>lowest two income brackets (below £40K)</a:t>
            </a:r>
            <a:r>
              <a:rPr lang="en-GB" sz="1400" dirty="0">
                <a:latin typeface="Arial" panose="020B0604020202020204" pitchFamily="34" charset="0"/>
                <a:cs typeface="Arial" panose="020B0604020202020204" pitchFamily="34" charset="0"/>
              </a:rPr>
              <a:t>: 78% and 82% vs. 70%.</a:t>
            </a:r>
            <a:endParaRPr lang="en-GB" sz="1400" b="1" dirty="0">
              <a:latin typeface="Arial" panose="020B0604020202020204" pitchFamily="34" charset="0"/>
              <a:cs typeface="Arial" panose="020B0604020202020204" pitchFamily="34" charset="0"/>
            </a:endParaRPr>
          </a:p>
          <a:p>
            <a:pPr marL="367030" indent="-285750">
              <a:spcAft>
                <a:spcPts val="600"/>
              </a:spcAft>
              <a:buFont typeface="Arial"/>
              <a:buChar char="•"/>
            </a:pPr>
            <a:r>
              <a:rPr lang="en-GB" sz="1400" dirty="0">
                <a:latin typeface="Arial" panose="020B0604020202020204" pitchFamily="34" charset="0"/>
                <a:cs typeface="Arial" panose="020B0604020202020204" pitchFamily="34" charset="0"/>
              </a:rPr>
              <a:t>A significantly lower proportion of those earning over £100K: 49% vs. 70%.</a:t>
            </a:r>
          </a:p>
          <a:p>
            <a:pPr marL="285750" indent="-285750">
              <a:spcAft>
                <a:spcPts val="1200"/>
              </a:spcAft>
              <a:buFont typeface="Arial,Sans-Serif"/>
              <a:buChar char="•"/>
            </a:pPr>
            <a:r>
              <a:rPr lang="en-GB" sz="1400" dirty="0">
                <a:latin typeface="Arial" panose="020B0604020202020204" pitchFamily="34" charset="0"/>
                <a:cs typeface="Arial" panose="020B0604020202020204" pitchFamily="34" charset="0"/>
              </a:rPr>
              <a:t>A significantly lower proportion of gay/lesbian residents (52%) and a higher proportion of those </a:t>
            </a:r>
            <a:r>
              <a:rPr lang="en-GB" sz="1400" b="1" dirty="0">
                <a:latin typeface="Arial" panose="020B0604020202020204" pitchFamily="34" charset="0"/>
                <a:cs typeface="Arial" panose="020B0604020202020204" pitchFamily="34" charset="0"/>
              </a:rPr>
              <a:t>over age 65</a:t>
            </a:r>
            <a:r>
              <a:rPr lang="en-GB" sz="1400" dirty="0">
                <a:latin typeface="Arial" panose="020B0604020202020204" pitchFamily="34" charset="0"/>
                <a:cs typeface="Arial" panose="020B0604020202020204" pitchFamily="34" charset="0"/>
              </a:rPr>
              <a:t> (78%) rated housing as a priority</a:t>
            </a:r>
          </a:p>
          <a:p>
            <a:pPr>
              <a:spcAft>
                <a:spcPts val="1200"/>
              </a:spcAft>
            </a:pPr>
            <a:r>
              <a:rPr lang="en-GB" sz="1400" dirty="0">
                <a:latin typeface="Arial" panose="020B0604020202020204" pitchFamily="34" charset="0"/>
                <a:ea typeface="+mn-lt"/>
                <a:cs typeface="Arial" panose="020B0604020202020204" pitchFamily="34" charset="0"/>
              </a:rPr>
              <a:t>There were no significant differences by ethnicity, disability, gender, or other age groups.</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27042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C5D501-5B43-1873-3444-2221D838A1B8}"/>
              </a:ext>
            </a:extLst>
          </p:cNvPr>
          <p:cNvSpPr>
            <a:spLocks noGrp="1"/>
          </p:cNvSpPr>
          <p:nvPr>
            <p:ph type="title"/>
          </p:nvPr>
        </p:nvSpPr>
        <p:spPr/>
        <p:txBody>
          <a:bodyPr>
            <a:normAutofit/>
          </a:bodyPr>
          <a:lstStyle/>
          <a:p>
            <a:r>
              <a:rPr lang="en-GB" sz="2400" b="1" dirty="0">
                <a:solidFill>
                  <a:srgbClr val="E51F23"/>
                </a:solidFill>
                <a:latin typeface="Arial"/>
                <a:ea typeface="+mn-lt"/>
                <a:cs typeface="Arial"/>
              </a:rPr>
              <a:t>Improving life in Islington: Reducing anti-social behaviour</a:t>
            </a:r>
            <a:endParaRPr lang="en-US" sz="2400" dirty="0"/>
          </a:p>
        </p:txBody>
      </p:sp>
      <p:pic>
        <p:nvPicPr>
          <p:cNvPr id="28" name="Picture Placeholder 27" descr="A vertical bar graph is titled, &quot;Improving life in Islington: Reducing anti-social behavior.&quot; The graph depicts the response to the question that reads, &quot;What do you think we can do to improve life in Islington together? Tell us your priorities below&quot;. The graph plots the Percentage versus the various priorities. The horizontal axis represents the priorities, and the vertical axis represents the percentage with values ranging from 0 to 100 in increments of 100. The various priorities and their respective percentage are as follows. Affordable, decent, secure home: 70 percent; 1086 responses; Confidence interval is marked between 68 and 72. Reduced anti-social behavior: 55 percent; 851 responses; Confidence interval is marked between 52 and 57. Initiatives and opportunities for young people: 50 percent; 776 responses; Confidence interval is marked between 48 and 52. Cleaner streets and green spaces: 49 percent; 758 responses; Confidence interval is marked between 47 and 51. Initiatives to support people's mental health: 43 percent; 673 responses; Confidence interval between 40 and 45. Well-paid job with a prospectus: 40 percent; 627 responses; Confidence interval between 38 and 43. Multi-cultural community events and spaces: 33 percent; 519 responses; Confidence interval between 30 and 35. Initiatives to tackle climate emergency locally: 29 percent; 449 responses; Confidence interval between 27 and 31. Other: 24 percent; 377 responses; Confidence interval between 22 and 27. All values are approximate. Here the bar representing the reduced anti-social behavior is highlighted. The text below the graph reads as follows:  Note: Survey respondents n equal 1561, respondents could pick multiple answers. Source: Let's talk Islington Online survey, November 2021 to March 2022.">
            <a:extLst>
              <a:ext uri="{FF2B5EF4-FFF2-40B4-BE49-F238E27FC236}">
                <a16:creationId xmlns:a16="http://schemas.microsoft.com/office/drawing/2014/main" id="{62D7B60B-FC73-BF9D-510F-33A20F8468B6}"/>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976" b="1976"/>
          <a:stretch>
            <a:fillRect/>
          </a:stretch>
        </p:blipFill>
        <p:spPr>
          <a:xfrm>
            <a:off x="338328" y="884652"/>
            <a:ext cx="7871584" cy="4940991"/>
          </a:xfrm>
        </p:spPr>
      </p:pic>
      <p:sp>
        <p:nvSpPr>
          <p:cNvPr id="8" name="Text Placeholder 7">
            <a:extLst>
              <a:ext uri="{FF2B5EF4-FFF2-40B4-BE49-F238E27FC236}">
                <a16:creationId xmlns:a16="http://schemas.microsoft.com/office/drawing/2014/main" id="{9F8A5595-997E-DFF9-5F39-3AE832378FF7}"/>
              </a:ext>
            </a:extLst>
          </p:cNvPr>
          <p:cNvSpPr>
            <a:spLocks noGrp="1"/>
          </p:cNvSpPr>
          <p:nvPr>
            <p:ph type="body" sz="quarter" idx="10"/>
          </p:nvPr>
        </p:nvSpPr>
        <p:spPr>
          <a:xfrm>
            <a:off x="8547652" y="1615188"/>
            <a:ext cx="3110948" cy="3130826"/>
          </a:xfrm>
        </p:spPr>
        <p:txBody>
          <a:bodyPr>
            <a:normAutofit/>
          </a:bodyPr>
          <a:lstStyle/>
          <a:p>
            <a:pPr>
              <a:spcAft>
                <a:spcPts val="600"/>
              </a:spcAft>
            </a:pPr>
            <a:r>
              <a:rPr lang="en-GB" sz="1800" b="1" dirty="0">
                <a:latin typeface="Arial"/>
                <a:cs typeface="Arial"/>
              </a:rPr>
              <a:t>55%</a:t>
            </a:r>
            <a:r>
              <a:rPr lang="en-GB" sz="1400" b="1" dirty="0">
                <a:latin typeface="Arial"/>
                <a:cs typeface="Arial"/>
              </a:rPr>
              <a:t> </a:t>
            </a:r>
            <a:r>
              <a:rPr lang="en-GB" sz="1400" dirty="0">
                <a:latin typeface="Arial"/>
                <a:cs typeface="Arial"/>
              </a:rPr>
              <a:t>of respondents rated reducing ASB as a priority, with significant differences by age group, with a</a:t>
            </a:r>
            <a:endParaRPr lang="en-GB" sz="1400" b="1" dirty="0">
              <a:latin typeface="Arial"/>
              <a:cs typeface="Arial"/>
            </a:endParaRPr>
          </a:p>
          <a:p>
            <a:pPr marL="285750" indent="-285750">
              <a:buFont typeface="Arial" panose="020B0604020202020204" pitchFamily="34" charset="0"/>
              <a:buChar char="•"/>
            </a:pPr>
            <a:r>
              <a:rPr lang="en-GB" sz="1400" dirty="0">
                <a:latin typeface="Arial"/>
                <a:cs typeface="Arial"/>
              </a:rPr>
              <a:t>Higher proportion of residents ages 45-64: 61%</a:t>
            </a:r>
          </a:p>
          <a:p>
            <a:pPr marL="285750" indent="-285750">
              <a:spcAft>
                <a:spcPts val="1200"/>
              </a:spcAft>
              <a:buFont typeface="Arial" panose="020B0604020202020204" pitchFamily="34" charset="0"/>
              <a:buChar char="•"/>
            </a:pPr>
            <a:r>
              <a:rPr lang="en-GB" sz="1400" dirty="0">
                <a:latin typeface="Arial"/>
                <a:cs typeface="Arial"/>
              </a:rPr>
              <a:t>Lower proportion of under 16s (32%) and ages 16-24 (42%) </a:t>
            </a:r>
          </a:p>
          <a:p>
            <a:pPr>
              <a:spcAft>
                <a:spcPts val="1200"/>
              </a:spcAft>
            </a:pPr>
            <a:r>
              <a:rPr lang="en-GB" sz="1400" dirty="0">
                <a:latin typeface="Arial"/>
                <a:ea typeface="+mn-lt"/>
                <a:cs typeface="Arial"/>
              </a:rPr>
              <a:t>There were no significant differences by ethnicity, income group, disability, gender, sexual orientation or deprivation level.</a:t>
            </a:r>
            <a:endParaRPr lang="en-US" sz="1400" dirty="0"/>
          </a:p>
        </p:txBody>
      </p:sp>
    </p:spTree>
    <p:extLst>
      <p:ext uri="{BB962C8B-B14F-4D97-AF65-F5344CB8AC3E}">
        <p14:creationId xmlns:p14="http://schemas.microsoft.com/office/powerpoint/2010/main" val="28077574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8C9988FF-34E0-542B-4FE4-480376271A89}"/>
              </a:ext>
            </a:extLst>
          </p:cNvPr>
          <p:cNvSpPr>
            <a:spLocks noGrp="1"/>
          </p:cNvSpPr>
          <p:nvPr>
            <p:ph type="title"/>
          </p:nvPr>
        </p:nvSpPr>
        <p:spPr>
          <a:xfrm>
            <a:off x="338328" y="319550"/>
            <a:ext cx="11051032" cy="479425"/>
          </a:xfrm>
        </p:spPr>
        <p:txBody>
          <a:bodyPr>
            <a:normAutofit/>
          </a:bodyPr>
          <a:lstStyle/>
          <a:p>
            <a:r>
              <a:rPr lang="en-GB" sz="2400" b="1" dirty="0">
                <a:solidFill>
                  <a:srgbClr val="E51F23"/>
                </a:solidFill>
                <a:latin typeface="Arial"/>
                <a:ea typeface="+mn-lt"/>
                <a:cs typeface="Arial"/>
              </a:rPr>
              <a:t>Improving life in Islington: Initiatives for young people</a:t>
            </a:r>
            <a:endParaRPr lang="en-US" sz="2400" dirty="0"/>
          </a:p>
        </p:txBody>
      </p:sp>
      <p:pic>
        <p:nvPicPr>
          <p:cNvPr id="19" name="Picture Placeholder 18" descr="A vertical bar graph is titled, &quot;Improving life in Islington: Initiatives for young people.&quot; The graph depicts the response to the question that reads, &quot;What do you think we can do to improve life in Islington together? Tell us your priorities below&quot;. The graph plots the Percentage versus the various priorities. The horizontal axis represents the priorities, and the vertical axis represents the percentage with values ranging from 0 to 100 in increments of 100. The various priorities and their respective percentage are as follows. Affordable, decent, secure home: 70 percent; 1086 responses; Confidence interval is marked between 68 and 72. Reduced anti-social behavior: 55 percent; 851 responses; Confidence interval is marked between 52 and 57. Initiatives and opportunities for young people: 50 percent; 776 responses; Confidence interval is marked between 48 and 52. Cleaner streets and green spaces: 49 percent; 758 responses; Confidence interval is marked between 47 and 51. Initiatives to support people's mental health: 43 percent; 673 responses; Confidence interval between 40 and 45. Well-paid job with a prospectus: 40 percent; 627 responses; Confidence interval between 38 and 43. Multi-cultural community events and spaces: 33 percent; 519 responses; Confidence interval between 30 and 35. Initiatives to tackle climate emergency locally: 29 percent; 449 responses; Confidence interval between 27 and 31. Other: 24 percent; 377 responses; Confidence interval between 22 and 27. All values are approximate. Here the bar representing the Initiatives and opportunities for young people is highlighted. The text below the graph reads as follows:  Note: Survey respondents n equal 1561, respondents could pick multiple answers. Source: Let's talk Islington Online survey, November 2021 to March 2022.">
            <a:extLst>
              <a:ext uri="{FF2B5EF4-FFF2-40B4-BE49-F238E27FC236}">
                <a16:creationId xmlns:a16="http://schemas.microsoft.com/office/drawing/2014/main" id="{C22EB0A9-CA16-19F0-4E08-775F14359B9D}"/>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622" b="1622"/>
          <a:stretch>
            <a:fillRect/>
          </a:stretch>
        </p:blipFill>
        <p:spPr>
          <a:xfrm>
            <a:off x="407988" y="928687"/>
            <a:ext cx="7770812" cy="4913707"/>
          </a:xfrm>
        </p:spPr>
      </p:pic>
      <p:sp>
        <p:nvSpPr>
          <p:cNvPr id="2" name="Text Placeholder 1">
            <a:extLst>
              <a:ext uri="{FF2B5EF4-FFF2-40B4-BE49-F238E27FC236}">
                <a16:creationId xmlns:a16="http://schemas.microsoft.com/office/drawing/2014/main" id="{701E0CA1-E608-0222-28FA-0F0FFE52B3A3}"/>
              </a:ext>
            </a:extLst>
          </p:cNvPr>
          <p:cNvSpPr>
            <a:spLocks noGrp="1"/>
          </p:cNvSpPr>
          <p:nvPr>
            <p:ph type="body" sz="quarter" idx="10"/>
          </p:nvPr>
        </p:nvSpPr>
        <p:spPr>
          <a:xfrm>
            <a:off x="8290560" y="1871230"/>
            <a:ext cx="3493008" cy="2844800"/>
          </a:xfrm>
        </p:spPr>
        <p:txBody>
          <a:bodyPr>
            <a:normAutofit/>
          </a:bodyPr>
          <a:lstStyle/>
          <a:p>
            <a:pPr>
              <a:spcAft>
                <a:spcPts val="600"/>
              </a:spcAft>
            </a:pPr>
            <a:r>
              <a:rPr lang="en-GB" sz="1800" b="1" dirty="0">
                <a:latin typeface="Arial" panose="020B0604020202020204" pitchFamily="34" charset="0"/>
                <a:cs typeface="Arial" panose="020B0604020202020204" pitchFamily="34" charset="0"/>
              </a:rPr>
              <a:t>50% </a:t>
            </a:r>
            <a:r>
              <a:rPr lang="en-GB" sz="1400" dirty="0">
                <a:latin typeface="Arial" panose="020B0604020202020204" pitchFamily="34" charset="0"/>
                <a:cs typeface="Arial" panose="020B0604020202020204" pitchFamily="34" charset="0"/>
              </a:rPr>
              <a:t>of respondents rated initiatives for young people as a priority, with</a:t>
            </a:r>
          </a:p>
          <a:p>
            <a:pPr marL="285750" indent="-285750">
              <a:spcAft>
                <a:spcPts val="1200"/>
              </a:spcAft>
              <a:buFont typeface="Arial" panose="020B0604020202020204" pitchFamily="34" charset="0"/>
              <a:buChar char="•"/>
            </a:pPr>
            <a:r>
              <a:rPr lang="en-GB" sz="1400" dirty="0">
                <a:latin typeface="Arial" panose="020B0604020202020204" pitchFamily="34" charset="0"/>
                <a:cs typeface="Arial" panose="020B0604020202020204" pitchFamily="34" charset="0"/>
              </a:rPr>
              <a:t>A significantly higher proportion of </a:t>
            </a:r>
            <a:r>
              <a:rPr lang="en-GB" sz="1400" b="1" dirty="0">
                <a:latin typeface="Arial" panose="020B0604020202020204" pitchFamily="34" charset="0"/>
                <a:cs typeface="Arial" panose="020B0604020202020204" pitchFamily="34" charset="0"/>
              </a:rPr>
              <a:t>black residents </a:t>
            </a:r>
            <a:r>
              <a:rPr lang="en-GB" sz="1400" dirty="0">
                <a:latin typeface="Arial" panose="020B0604020202020204" pitchFamily="34" charset="0"/>
                <a:cs typeface="Arial" panose="020B0604020202020204" pitchFamily="34" charset="0"/>
              </a:rPr>
              <a:t>(62%), </a:t>
            </a:r>
            <a:r>
              <a:rPr lang="en-GB" sz="1400" b="1" dirty="0">
                <a:latin typeface="Arial" panose="020B0604020202020204" pitchFamily="34" charset="0"/>
                <a:cs typeface="Arial" panose="020B0604020202020204" pitchFamily="34" charset="0"/>
              </a:rPr>
              <a:t>over 65s </a:t>
            </a:r>
            <a:r>
              <a:rPr lang="en-GB" sz="1400" dirty="0">
                <a:latin typeface="Arial" panose="020B0604020202020204" pitchFamily="34" charset="0"/>
                <a:cs typeface="Arial" panose="020B0604020202020204" pitchFamily="34" charset="0"/>
              </a:rPr>
              <a:t>(57%) </a:t>
            </a:r>
            <a:r>
              <a:rPr lang="en-GB" sz="1400" b="1" dirty="0">
                <a:latin typeface="Arial" panose="020B0604020202020204" pitchFamily="34" charset="0"/>
                <a:cs typeface="Arial" panose="020B0604020202020204" pitchFamily="34" charset="0"/>
              </a:rPr>
              <a:t>and women </a:t>
            </a:r>
            <a:r>
              <a:rPr lang="en-GB" sz="1400" dirty="0">
                <a:latin typeface="Arial" panose="020B0604020202020204" pitchFamily="34" charset="0"/>
                <a:cs typeface="Arial" panose="020B0604020202020204" pitchFamily="34" charset="0"/>
              </a:rPr>
              <a:t>(55%) </a:t>
            </a:r>
          </a:p>
          <a:p>
            <a:pPr>
              <a:spcAft>
                <a:spcPts val="1200"/>
              </a:spcAft>
            </a:pPr>
            <a:r>
              <a:rPr lang="en-GB" sz="1400" dirty="0">
                <a:latin typeface="Arial" panose="020B0604020202020204" pitchFamily="34" charset="0"/>
                <a:ea typeface="+mn-lt"/>
                <a:cs typeface="Arial" panose="020B0604020202020204" pitchFamily="34" charset="0"/>
              </a:rPr>
              <a:t>There were no significant differences by income group, disability status, sexual orientation, deprivation level or other ethnic or age groups.</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89583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148F6F4-1D03-F15B-B097-34251321715A}"/>
              </a:ext>
            </a:extLst>
          </p:cNvPr>
          <p:cNvSpPr>
            <a:spLocks noGrp="1"/>
          </p:cNvSpPr>
          <p:nvPr>
            <p:ph type="title"/>
          </p:nvPr>
        </p:nvSpPr>
        <p:spPr/>
        <p:txBody>
          <a:bodyPr>
            <a:normAutofit/>
          </a:bodyPr>
          <a:lstStyle/>
          <a:p>
            <a:r>
              <a:rPr lang="en-GB" sz="2400" b="1" dirty="0">
                <a:solidFill>
                  <a:srgbClr val="E51F23"/>
                </a:solidFill>
                <a:latin typeface="Arial"/>
                <a:ea typeface="+mn-lt"/>
                <a:cs typeface="Arial"/>
              </a:rPr>
              <a:t>Improving life in Islington: Cleaner streets and greener spaces</a:t>
            </a:r>
            <a:endParaRPr lang="en-US" sz="2400" dirty="0"/>
          </a:p>
        </p:txBody>
      </p:sp>
      <p:pic>
        <p:nvPicPr>
          <p:cNvPr id="23" name="Picture Placeholder 22" descr="A vertical bar graph is titled, &quot;Improving life in Islington: Cleaner streets and greener spaces.&quot; The graph depicts the response to the question that reads, &quot;What do you think we can do to improve life in Islington together? Tell us your priorities below&quot;. The graph plots the Percentage versus the various priorities. The horizontal axis represents the priorities, and the vertical axis represents the percentage with values ranging from 0 to 100 in increments of 100. The various priorities and their respective percentage are as follows. Affordable, decent, secure home: 70 percent; 1086 responses; Confidence interval is marked between 68 and 72. Reduced anti-social behavior: 55 percent; 851 responses; Confidence interval is marked between 52 and 57. Initiatives and opportunities for young people: 50 percent; 776 responses; Confidence interval is marked between 48 and 52. Cleaner streets and green spaces: 49 percent; 758 responses; Confidence interval is marked between 47 and 51. Initiatives to support people's mental health: 43 percent; 673 responses; Confidence interval between 40 and 45. Well-paid job with a prospectus: 40 percent; 627 responses; Confidence interval between 38 and 43. Multi-cultural community events and spaces: 33 percent; 519 responses; Confidence interval between 30 and 35. Initiatives to tackle climate emergency locally: 29 percent; 449 responses; Confidence interval between 27 and 31. Other: 24 percent; 377 responses; Confidence interval between 22 and 27. All values are approximate. Here the bar representing the Cleaner streets and greener spaces is highlighted. The text below the graph reads as follows:  Note: Survey respondents n equal 1561, respondents could pick multiple answers. Source: Let's talk Islington Online survey, November 2021 to March 2022.">
            <a:extLst>
              <a:ext uri="{FF2B5EF4-FFF2-40B4-BE49-F238E27FC236}">
                <a16:creationId xmlns:a16="http://schemas.microsoft.com/office/drawing/2014/main" id="{444C2EFF-57F0-61FF-66CA-F99DA22D1DF9}"/>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813" b="813"/>
          <a:stretch>
            <a:fillRect/>
          </a:stretch>
        </p:blipFill>
        <p:spPr>
          <a:xfrm>
            <a:off x="338138" y="808345"/>
            <a:ext cx="7970837" cy="5124450"/>
          </a:xfrm>
        </p:spPr>
      </p:pic>
      <p:sp>
        <p:nvSpPr>
          <p:cNvPr id="2" name="Text Placeholder 1">
            <a:extLst>
              <a:ext uri="{FF2B5EF4-FFF2-40B4-BE49-F238E27FC236}">
                <a16:creationId xmlns:a16="http://schemas.microsoft.com/office/drawing/2014/main" id="{BD7F58C0-276A-0670-5005-6E91B7211828}"/>
              </a:ext>
            </a:extLst>
          </p:cNvPr>
          <p:cNvSpPr>
            <a:spLocks noGrp="1"/>
          </p:cNvSpPr>
          <p:nvPr>
            <p:ph type="body" sz="quarter" idx="10"/>
          </p:nvPr>
        </p:nvSpPr>
        <p:spPr>
          <a:xfrm>
            <a:off x="8503920" y="1478280"/>
            <a:ext cx="3533648" cy="3901440"/>
          </a:xfrm>
        </p:spPr>
        <p:txBody>
          <a:bodyPr>
            <a:normAutofit/>
          </a:bodyPr>
          <a:lstStyle/>
          <a:p>
            <a:pPr>
              <a:spcAft>
                <a:spcPts val="600"/>
              </a:spcAft>
            </a:pPr>
            <a:r>
              <a:rPr lang="en-GB" sz="1800" b="1" dirty="0">
                <a:latin typeface="Arial" panose="020B0604020202020204" pitchFamily="34" charset="0"/>
                <a:cs typeface="Arial" panose="020B0604020202020204" pitchFamily="34" charset="0"/>
              </a:rPr>
              <a:t>49% </a:t>
            </a:r>
            <a:r>
              <a:rPr lang="en-GB" sz="1400" dirty="0">
                <a:latin typeface="Arial" panose="020B0604020202020204" pitchFamily="34" charset="0"/>
                <a:cs typeface="Arial" panose="020B0604020202020204" pitchFamily="34" charset="0"/>
              </a:rPr>
              <a:t>of respondents rated cleaner streets and greener spaces as a priority, with a significantly </a:t>
            </a:r>
            <a:r>
              <a:rPr lang="en-GB" sz="1400" b="1" dirty="0">
                <a:latin typeface="Arial" panose="020B0604020202020204" pitchFamily="34" charset="0"/>
                <a:cs typeface="Arial" panose="020B0604020202020204" pitchFamily="34" charset="0"/>
              </a:rPr>
              <a:t>higher proportion</a:t>
            </a:r>
            <a:r>
              <a:rPr lang="en-GB" sz="1400" dirty="0">
                <a:latin typeface="Arial" panose="020B0604020202020204" pitchFamily="34" charset="0"/>
                <a:cs typeface="Arial" panose="020B0604020202020204" pitchFamily="34" charset="0"/>
              </a:rPr>
              <a:t> of residents:</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Earning £100K+ (61%)</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Other ethnic groups (61%)</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Second to the lowest level of deprivation (58%)</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Without a disability (54%)</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25-44s (54%)</a:t>
            </a:r>
          </a:p>
          <a:p>
            <a:pPr>
              <a:spcAft>
                <a:spcPts val="1200"/>
              </a:spcAft>
            </a:pPr>
            <a:r>
              <a:rPr lang="en-GB" sz="1400" dirty="0">
                <a:latin typeface="Arial" panose="020B0604020202020204" pitchFamily="34" charset="0"/>
                <a:ea typeface="+mn-lt"/>
                <a:cs typeface="Arial" panose="020B0604020202020204" pitchFamily="34" charset="0"/>
              </a:rPr>
              <a:t>There were no significant differences by gender, sexual orientation, or other ethnic, income and age groups.</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71847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9934E14-A481-6147-8360-C83B9A7640F4}"/>
              </a:ext>
            </a:extLst>
          </p:cNvPr>
          <p:cNvSpPr>
            <a:spLocks noGrp="1"/>
          </p:cNvSpPr>
          <p:nvPr>
            <p:ph type="title"/>
          </p:nvPr>
        </p:nvSpPr>
        <p:spPr/>
        <p:txBody>
          <a:bodyPr>
            <a:noAutofit/>
          </a:bodyPr>
          <a:lstStyle/>
          <a:p>
            <a:r>
              <a:rPr lang="en-GB" sz="2400" b="1" dirty="0">
                <a:solidFill>
                  <a:srgbClr val="E51F23"/>
                </a:solidFill>
                <a:latin typeface="Arial"/>
                <a:cs typeface="Arial"/>
              </a:rPr>
              <a:t>Improving life in Islington: Initiatives to support people's mental health</a:t>
            </a:r>
            <a:endParaRPr lang="en-US" sz="2400" dirty="0"/>
          </a:p>
        </p:txBody>
      </p:sp>
      <p:pic>
        <p:nvPicPr>
          <p:cNvPr id="19" name="Picture Placeholder 18" descr="A vertical bar graph is titled, &quot;Improving life in Islington: Initiatives to support people's mental health.&quot; The graph depicts the response to the question that reads, &quot;What do you think we can do to improve life in Islington together? Tell us your priorities below&quot;. The graph plots the Percentage versus the various priorities. The horizontal axis represents the priorities, and the vertical axis represents the percentage with values ranging from 0 to 100 in increments of 100. The various priorities and their respective percentage are as follows. Affordable, decent, secure home: 70 percent; 1086 responses; Confidence interval is marked between 68 and 72. Reduced anti-social behavior: 55 percent; 851 responses; Confidence interval is marked between 52 and 57. Initiatives and opportunities for young people: 50 percent; 776 responses; Confidence interval is marked between 48 and 52. Cleaner streets and green spaces: 49 percent; 758 responses; Confidence interval is marked between 47 and 51. Initiatives to support people's mental health: 43 percent; 673 responses; Confidence interval between 40 and 45. Well-paid job with a prospectus: 40 percent; 627 responses; Confidence interval between 38 and 43. Multi-cultural community events and spaces: 33 percent; 519 responses; Confidence interval between 30 and 35. Initiatives to tackle climate emergency locally: 29 percent; 449 responses; Confidence interval between 27 and 31. Other: 24 percent; 377 responses; Confidence interval between 22 and 27. All values are approximate. Here the bar representing the Initiatives to support people's mental health is highlighted. The text below the graph reads as follows:  Note: Survey respondents n equal 1561, respondents could pick multiple answers. Source: Let's talk Islington Online survey, November 2021 to March 2022.">
            <a:extLst>
              <a:ext uri="{FF2B5EF4-FFF2-40B4-BE49-F238E27FC236}">
                <a16:creationId xmlns:a16="http://schemas.microsoft.com/office/drawing/2014/main" id="{3CC13865-878E-5CB0-9CF5-DE41E5497633}"/>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203" b="203"/>
          <a:stretch>
            <a:fillRect/>
          </a:stretch>
        </p:blipFill>
        <p:spPr>
          <a:xfrm>
            <a:off x="357188" y="873125"/>
            <a:ext cx="7602537" cy="4948238"/>
          </a:xfrm>
        </p:spPr>
      </p:pic>
      <p:sp>
        <p:nvSpPr>
          <p:cNvPr id="2" name="Text Placeholder 1">
            <a:extLst>
              <a:ext uri="{FF2B5EF4-FFF2-40B4-BE49-F238E27FC236}">
                <a16:creationId xmlns:a16="http://schemas.microsoft.com/office/drawing/2014/main" id="{0A88E0BB-A8A1-1AD3-149D-B3C8AB9709C2}"/>
              </a:ext>
            </a:extLst>
          </p:cNvPr>
          <p:cNvSpPr>
            <a:spLocks noGrp="1"/>
          </p:cNvSpPr>
          <p:nvPr>
            <p:ph type="body" sz="quarter" idx="10"/>
          </p:nvPr>
        </p:nvSpPr>
        <p:spPr>
          <a:xfrm>
            <a:off x="8199120" y="1433397"/>
            <a:ext cx="3636053" cy="3647440"/>
          </a:xfrm>
        </p:spPr>
        <p:txBody>
          <a:bodyPr>
            <a:normAutofit/>
          </a:bodyPr>
          <a:lstStyle/>
          <a:p>
            <a:r>
              <a:rPr lang="en-GB" sz="1800" b="1" dirty="0">
                <a:latin typeface="Arial" panose="020B0604020202020204" pitchFamily="34" charset="0"/>
                <a:cs typeface="Arial" panose="020B0604020202020204" pitchFamily="34" charset="0"/>
              </a:rPr>
              <a:t>43% </a:t>
            </a:r>
            <a:r>
              <a:rPr lang="en-GB" sz="1400" dirty="0">
                <a:latin typeface="Arial" panose="020B0604020202020204" pitchFamily="34" charset="0"/>
                <a:cs typeface="Arial" panose="020B0604020202020204" pitchFamily="34" charset="0"/>
              </a:rPr>
              <a:t>of respondents rated initiatives to support mental health as a priority, with</a:t>
            </a:r>
          </a:p>
          <a:p>
            <a:pPr marL="285750" indent="-285750">
              <a:spcAft>
                <a:spcPts val="1200"/>
              </a:spcAft>
              <a:buFont typeface="Arial" panose="020B0604020202020204" pitchFamily="34" charset="0"/>
              <a:buChar char="•"/>
            </a:pPr>
            <a:r>
              <a:rPr lang="en-GB" sz="1400" dirty="0">
                <a:latin typeface="Arial" panose="020B0604020202020204" pitchFamily="34" charset="0"/>
                <a:cs typeface="Arial" panose="020B0604020202020204" pitchFamily="34" charset="0"/>
              </a:rPr>
              <a:t>A significantly higher proportion of residents of </a:t>
            </a:r>
            <a:r>
              <a:rPr lang="en-GB" sz="1400" b="1" dirty="0">
                <a:latin typeface="Arial" panose="020B0604020202020204" pitchFamily="34" charset="0"/>
                <a:cs typeface="Arial" panose="020B0604020202020204" pitchFamily="34" charset="0"/>
              </a:rPr>
              <a:t>black ethnicity </a:t>
            </a:r>
            <a:r>
              <a:rPr lang="en-GB" sz="1400" dirty="0">
                <a:latin typeface="Arial" panose="020B0604020202020204" pitchFamily="34" charset="0"/>
                <a:cs typeface="Arial" panose="020B0604020202020204" pitchFamily="34" charset="0"/>
              </a:rPr>
              <a:t>(55%), people with a </a:t>
            </a:r>
            <a:r>
              <a:rPr lang="en-GB" sz="1400" b="1" dirty="0">
                <a:latin typeface="Arial" panose="020B0604020202020204" pitchFamily="34" charset="0"/>
                <a:cs typeface="Arial" panose="020B0604020202020204" pitchFamily="34" charset="0"/>
              </a:rPr>
              <a:t>disability</a:t>
            </a:r>
            <a:r>
              <a:rPr lang="en-GB" sz="1400" dirty="0">
                <a:latin typeface="Arial" panose="020B0604020202020204" pitchFamily="34" charset="0"/>
                <a:cs typeface="Arial" panose="020B0604020202020204" pitchFamily="34" charset="0"/>
              </a:rPr>
              <a:t> (53%) and in the </a:t>
            </a:r>
            <a:r>
              <a:rPr lang="en-GB" sz="1400" b="1" dirty="0">
                <a:latin typeface="Arial" panose="020B0604020202020204" pitchFamily="34" charset="0"/>
                <a:cs typeface="Arial" panose="020B0604020202020204" pitchFamily="34" charset="0"/>
              </a:rPr>
              <a:t>most deprived </a:t>
            </a:r>
            <a:r>
              <a:rPr lang="en-GB" sz="1400" dirty="0">
                <a:latin typeface="Arial" panose="020B0604020202020204" pitchFamily="34" charset="0"/>
                <a:cs typeface="Arial" panose="020B0604020202020204" pitchFamily="34" charset="0"/>
              </a:rPr>
              <a:t>areas (52%)</a:t>
            </a:r>
          </a:p>
          <a:p>
            <a:pPr marL="285750" indent="-285750">
              <a:spcAft>
                <a:spcPts val="1200"/>
              </a:spcAft>
              <a:buFont typeface="Arial" panose="020B0604020202020204" pitchFamily="34" charset="0"/>
              <a:buChar char="•"/>
            </a:pPr>
            <a:r>
              <a:rPr lang="en-GB" sz="1400" dirty="0">
                <a:latin typeface="Arial" panose="020B0604020202020204" pitchFamily="34" charset="0"/>
                <a:cs typeface="Arial" panose="020B0604020202020204" pitchFamily="34" charset="0"/>
              </a:rPr>
              <a:t>A significantly lower proportion of residents of Asian ethnicity (30%), earning &gt;£100K (31%) and without a disability (37%)</a:t>
            </a:r>
          </a:p>
          <a:p>
            <a:pPr>
              <a:spcAft>
                <a:spcPts val="1200"/>
              </a:spcAft>
            </a:pPr>
            <a:r>
              <a:rPr lang="en-GB" sz="1400" dirty="0">
                <a:latin typeface="Arial" panose="020B0604020202020204" pitchFamily="34" charset="0"/>
                <a:ea typeface="+mn-lt"/>
                <a:cs typeface="Arial" panose="020B0604020202020204" pitchFamily="34" charset="0"/>
              </a:rPr>
              <a:t>There were no differences across gender, sexual orientation, age group or other ethnic or income groups.</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69928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BCF7830-7B60-CC09-E32F-19B727FBAB4E}"/>
              </a:ext>
            </a:extLst>
          </p:cNvPr>
          <p:cNvSpPr>
            <a:spLocks noGrp="1"/>
          </p:cNvSpPr>
          <p:nvPr>
            <p:ph type="title"/>
          </p:nvPr>
        </p:nvSpPr>
        <p:spPr/>
        <p:txBody>
          <a:bodyPr>
            <a:normAutofit/>
          </a:bodyPr>
          <a:lstStyle/>
          <a:p>
            <a:r>
              <a:rPr lang="en-GB" sz="2400" b="1" dirty="0">
                <a:solidFill>
                  <a:srgbClr val="E51F23"/>
                </a:solidFill>
                <a:latin typeface="Arial"/>
                <a:ea typeface="+mn-lt"/>
                <a:cs typeface="Arial"/>
              </a:rPr>
              <a:t>Improving life in Islington: Well paid jobs with prospects</a:t>
            </a:r>
            <a:endParaRPr lang="en-US" sz="2400" dirty="0"/>
          </a:p>
        </p:txBody>
      </p:sp>
      <p:pic>
        <p:nvPicPr>
          <p:cNvPr id="21" name="Picture Placeholder 20" descr="A vertical bar graph is titled, &quot;Improving life in Islington: Well-paid jobs with prospects.&quot; The graph depicts the response to the question that reads, &quot;What do you think we can do to improve life in Islington together? Tell us your priorities below&quot;. The graph plots the Percentage versus the various priorities. The horizontal axis represents the priorities, and the vertical axis represents the percentage with values ranging from 0 to 100 in increments of 100. The various priorities and their respective percentage are as follows. Affordable, decent, secure home: 70 percent; 1086 responses; Confidence interval is marked between 68 and 72. Reduced anti-social behavior: 55 percent; 851 responses; Confidence interval is marked between 52 and 57. Initiatives and opportunities for young people: 50 percent; 776 responses; Confidence interval is marked between 48 and 52. Cleaner streets and green spaces: 49 percent; 758 responses; Confidence interval is marked between 47 and 51. Initiatives to support people's mental health: 43 percent; 673 responses; Confidence interval between 40 and 45. Well-paid job with a prospectus: 40 percent; 627 responses; Confidence interval between 38 and 43. Multi-cultural community events and spaces: 33 percent; 519 responses; Confidence interval between 30 and 35. Initiatives to tackle climate emergency locally: 29 percent; 449 responses; Confidence interval between 27 and 31. Other: 24 percent; 377 responses; Confidence interval between 22 and 27. All values are approximate. Here the bar representing Well paid jobs with prospects is highlighted. The text below the graph reads as follows:  Note: Survey respondents n equal 1561, respondents could pick multiple answers. Source: Let's talk Islington Online survey, November 2021 to March 2022. ">
            <a:extLst>
              <a:ext uri="{FF2B5EF4-FFF2-40B4-BE49-F238E27FC236}">
                <a16:creationId xmlns:a16="http://schemas.microsoft.com/office/drawing/2014/main" id="{647C92DA-C7E1-4CE5-1434-7B07B5CBCE19}"/>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845" b="845"/>
          <a:stretch>
            <a:fillRect/>
          </a:stretch>
        </p:blipFill>
        <p:spPr>
          <a:xfrm>
            <a:off x="338138" y="809625"/>
            <a:ext cx="7943850" cy="5103813"/>
          </a:xfrm>
        </p:spPr>
      </p:pic>
      <p:sp>
        <p:nvSpPr>
          <p:cNvPr id="2" name="Text Placeholder 1">
            <a:extLst>
              <a:ext uri="{FF2B5EF4-FFF2-40B4-BE49-F238E27FC236}">
                <a16:creationId xmlns:a16="http://schemas.microsoft.com/office/drawing/2014/main" id="{928AE780-E446-6D1B-1D22-FBD3C439035C}"/>
              </a:ext>
            </a:extLst>
          </p:cNvPr>
          <p:cNvSpPr>
            <a:spLocks noGrp="1"/>
          </p:cNvSpPr>
          <p:nvPr>
            <p:ph type="body" sz="quarter" idx="10"/>
          </p:nvPr>
        </p:nvSpPr>
        <p:spPr>
          <a:xfrm>
            <a:off x="8282088" y="1185863"/>
            <a:ext cx="3491020" cy="3945835"/>
          </a:xfrm>
        </p:spPr>
        <p:txBody>
          <a:bodyPr>
            <a:noAutofit/>
          </a:bodyPr>
          <a:lstStyle/>
          <a:p>
            <a:r>
              <a:rPr lang="en-GB" sz="1800" b="1" dirty="0">
                <a:latin typeface="Arial"/>
                <a:cs typeface="Arial"/>
              </a:rPr>
              <a:t>40% </a:t>
            </a:r>
            <a:r>
              <a:rPr lang="en-GB" sz="1400" dirty="0">
                <a:latin typeface="Arial"/>
                <a:cs typeface="Arial"/>
              </a:rPr>
              <a:t>of respondents rated well paid jobs as a priority, with</a:t>
            </a:r>
          </a:p>
          <a:p>
            <a:pPr marL="285750" indent="-285750">
              <a:spcAft>
                <a:spcPts val="1200"/>
              </a:spcAft>
              <a:buFont typeface="Arial" panose="020B0604020202020204" pitchFamily="34" charset="0"/>
              <a:buChar char="•"/>
            </a:pPr>
            <a:r>
              <a:rPr lang="en-GB" sz="1400" dirty="0">
                <a:latin typeface="Arial"/>
                <a:cs typeface="Arial"/>
              </a:rPr>
              <a:t>A significantly higher proportion of </a:t>
            </a:r>
            <a:r>
              <a:rPr lang="en-GB" sz="1400" b="1" dirty="0">
                <a:latin typeface="Arial"/>
                <a:cs typeface="Arial"/>
              </a:rPr>
              <a:t>under 16s</a:t>
            </a:r>
            <a:r>
              <a:rPr lang="en-GB" sz="1400" dirty="0">
                <a:latin typeface="Arial"/>
                <a:cs typeface="Arial"/>
              </a:rPr>
              <a:t> (60%) and </a:t>
            </a:r>
            <a:r>
              <a:rPr lang="en-GB" sz="1400" b="1" dirty="0">
                <a:latin typeface="Arial"/>
                <a:cs typeface="Arial"/>
              </a:rPr>
              <a:t>16-24s </a:t>
            </a:r>
            <a:r>
              <a:rPr lang="en-GB" sz="1400" dirty="0">
                <a:latin typeface="Arial"/>
                <a:cs typeface="Arial"/>
              </a:rPr>
              <a:t>(55%), residents of </a:t>
            </a:r>
            <a:r>
              <a:rPr lang="en-GB" sz="1400" b="1" dirty="0">
                <a:latin typeface="Arial"/>
                <a:cs typeface="Arial"/>
              </a:rPr>
              <a:t>black ethnicity </a:t>
            </a:r>
            <a:r>
              <a:rPr lang="en-GB" sz="1400" dirty="0">
                <a:latin typeface="Arial"/>
                <a:cs typeface="Arial"/>
              </a:rPr>
              <a:t>(57%) and those earning between </a:t>
            </a:r>
            <a:r>
              <a:rPr lang="en-GB" sz="1400" b="1" dirty="0">
                <a:latin typeface="Arial"/>
                <a:cs typeface="Arial"/>
              </a:rPr>
              <a:t>£20-39K</a:t>
            </a:r>
            <a:r>
              <a:rPr lang="en-GB" sz="1400" dirty="0">
                <a:latin typeface="Arial"/>
                <a:cs typeface="Arial"/>
              </a:rPr>
              <a:t> (54%)</a:t>
            </a:r>
          </a:p>
          <a:p>
            <a:pPr marL="285750" indent="-285750">
              <a:spcAft>
                <a:spcPts val="1200"/>
              </a:spcAft>
              <a:buFont typeface="Arial" panose="020B0604020202020204" pitchFamily="34" charset="0"/>
              <a:buChar char="•"/>
            </a:pPr>
            <a:r>
              <a:rPr lang="en-GB" sz="1400" dirty="0">
                <a:latin typeface="Arial"/>
                <a:cs typeface="Arial"/>
              </a:rPr>
              <a:t>A significantly lower proportion of residents of white ethnicity (34%), earning &gt;£100K (25%) </a:t>
            </a:r>
          </a:p>
          <a:p>
            <a:pPr>
              <a:spcAft>
                <a:spcPts val="1200"/>
              </a:spcAft>
            </a:pPr>
            <a:r>
              <a:rPr lang="en-GB" sz="1400" dirty="0">
                <a:latin typeface="Arial"/>
                <a:ea typeface="+mn-lt"/>
                <a:cs typeface="Arial"/>
              </a:rPr>
              <a:t>There were no significant differences by disability status, gender, sexual orientation, deprivation level or other ethnic, income and age groups.</a:t>
            </a:r>
          </a:p>
        </p:txBody>
      </p:sp>
    </p:spTree>
    <p:extLst>
      <p:ext uri="{BB962C8B-B14F-4D97-AF65-F5344CB8AC3E}">
        <p14:creationId xmlns:p14="http://schemas.microsoft.com/office/powerpoint/2010/main" val="18715538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BEBC597-6424-F02E-3AC9-E3D3B52B0E60}"/>
              </a:ext>
            </a:extLst>
          </p:cNvPr>
          <p:cNvSpPr>
            <a:spLocks noGrp="1"/>
          </p:cNvSpPr>
          <p:nvPr>
            <p:ph type="title"/>
          </p:nvPr>
        </p:nvSpPr>
        <p:spPr/>
        <p:txBody>
          <a:bodyPr>
            <a:normAutofit/>
          </a:bodyPr>
          <a:lstStyle/>
          <a:p>
            <a:r>
              <a:rPr lang="en-GB" sz="2400" b="1" dirty="0">
                <a:solidFill>
                  <a:srgbClr val="E51F23"/>
                </a:solidFill>
                <a:latin typeface="Arial"/>
                <a:ea typeface="+mn-lt"/>
                <a:cs typeface="Arial"/>
              </a:rPr>
              <a:t>Improving life in Islington: Multi-cultural community events &amp; spaces</a:t>
            </a:r>
            <a:endParaRPr lang="en-US" sz="2400" dirty="0"/>
          </a:p>
        </p:txBody>
      </p:sp>
      <p:pic>
        <p:nvPicPr>
          <p:cNvPr id="19" name="Picture Placeholder 18" descr="A vertical bar graph is titled, &quot;Improving life in Islington: Multi-cultural community events and spaces.&quot; The graph depicts the response to the question that reads, &quot;What do you think we can do to improve life in Islington together? Tell us your priorities below&quot;. The graph plots the Percentage versus the various priorities. The horizontal axis represents the priorities, and the vertical axis represents the percentage with values ranging from 0 to 100 in increments of 100. The various priorities and their respective percentage are as follows. Affordable, decent, secure home: 70 percent; 1086 responses; Confidence interval is marked between 68 and 72. Reduced anti-social behavior: 55 percent; 851 responses; Confidence interval is marked between 52 and 57. Initiatives and opportunities for young people: 50 percent; 776 responses; Confidence interval is marked between 48 and 52. Cleaner streets and green spaces: 49 percent; 758 responses; Confidence interval is marked between 47 and 51. Initiatives to support people's mental health: 43 percent; 673 responses; Confidence interval between 40 and 45. Well-paid job with a prospectus: 40 percent; 627 responses; Confidence interval between 38 and 43. Multi-cultural community events and spaces: 33 percent; 519 responses; Confidence interval between 30 and 35. Initiatives to tackle climate emergency locally: 29 percent; 449 responses; Confidence interval between 27 and 31. Other: 24 percent; 377 responses; Confidence interval between 22 and 27. All values are approximate. Here the bar representing Multicultural community events and spaces is highlighted. The text below the graph reads as follows:  Note: Survey respondents n equal 1561, respondents could pick multiple answers. Source: Let's talk Islington Online survey, November 2021 to March 2022.">
            <a:extLst>
              <a:ext uri="{FF2B5EF4-FFF2-40B4-BE49-F238E27FC236}">
                <a16:creationId xmlns:a16="http://schemas.microsoft.com/office/drawing/2014/main" id="{F612D673-19AF-4CC1-D558-FCF796C3C586}"/>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521" b="521"/>
          <a:stretch>
            <a:fillRect/>
          </a:stretch>
        </p:blipFill>
        <p:spPr>
          <a:xfrm>
            <a:off x="338138" y="1047750"/>
            <a:ext cx="7477125" cy="4835525"/>
          </a:xfrm>
        </p:spPr>
      </p:pic>
      <p:sp>
        <p:nvSpPr>
          <p:cNvPr id="2" name="Text Placeholder 1">
            <a:extLst>
              <a:ext uri="{FF2B5EF4-FFF2-40B4-BE49-F238E27FC236}">
                <a16:creationId xmlns:a16="http://schemas.microsoft.com/office/drawing/2014/main" id="{DC6F0F11-C331-C4D7-A1A2-0BC71300646E}"/>
              </a:ext>
            </a:extLst>
          </p:cNvPr>
          <p:cNvSpPr>
            <a:spLocks noGrp="1"/>
          </p:cNvSpPr>
          <p:nvPr>
            <p:ph type="body" sz="quarter" idx="10"/>
          </p:nvPr>
        </p:nvSpPr>
        <p:spPr>
          <a:xfrm>
            <a:off x="8077200" y="1385523"/>
            <a:ext cx="3636053" cy="3230880"/>
          </a:xfrm>
        </p:spPr>
        <p:txBody>
          <a:bodyPr>
            <a:normAutofit/>
          </a:bodyPr>
          <a:lstStyle/>
          <a:p>
            <a:pPr>
              <a:spcAft>
                <a:spcPts val="600"/>
              </a:spcAft>
            </a:pPr>
            <a:r>
              <a:rPr lang="en-GB" sz="1800" b="1" dirty="0">
                <a:latin typeface="Arial" panose="020B0604020202020204" pitchFamily="34" charset="0"/>
                <a:cs typeface="Arial" panose="020B0604020202020204" pitchFamily="34" charset="0"/>
              </a:rPr>
              <a:t>33% </a:t>
            </a:r>
            <a:r>
              <a:rPr lang="en-GB" sz="1400" dirty="0">
                <a:latin typeface="Arial" panose="020B0604020202020204" pitchFamily="34" charset="0"/>
                <a:cs typeface="Arial" panose="020B0604020202020204" pitchFamily="34" charset="0"/>
              </a:rPr>
              <a:t>of respondents rated multi-cultural community spaces as a priority, with</a:t>
            </a:r>
          </a:p>
          <a:p>
            <a:pPr marL="285750" indent="-285750">
              <a:spcAft>
                <a:spcPts val="1200"/>
              </a:spcAft>
              <a:buFont typeface="Arial" panose="020B0604020202020204" pitchFamily="34" charset="0"/>
              <a:buChar char="•"/>
            </a:pPr>
            <a:r>
              <a:rPr lang="en-GB" sz="1400" dirty="0">
                <a:latin typeface="Arial" panose="020B0604020202020204" pitchFamily="34" charset="0"/>
                <a:cs typeface="Arial" panose="020B0604020202020204" pitchFamily="34" charset="0"/>
              </a:rPr>
              <a:t>A significantly higher proportion of residents of </a:t>
            </a:r>
            <a:r>
              <a:rPr lang="en-GB" sz="1400" b="1" dirty="0">
                <a:latin typeface="Arial" panose="020B0604020202020204" pitchFamily="34" charset="0"/>
                <a:cs typeface="Arial" panose="020B0604020202020204" pitchFamily="34" charset="0"/>
              </a:rPr>
              <a:t>Asian</a:t>
            </a:r>
            <a:r>
              <a:rPr lang="en-GB" sz="1400" dirty="0">
                <a:latin typeface="Arial" panose="020B0604020202020204" pitchFamily="34" charset="0"/>
                <a:cs typeface="Arial" panose="020B0604020202020204" pitchFamily="34" charset="0"/>
              </a:rPr>
              <a:t> (48%) and </a:t>
            </a:r>
            <a:r>
              <a:rPr lang="en-GB" sz="1400" b="1" dirty="0">
                <a:latin typeface="Arial" panose="020B0604020202020204" pitchFamily="34" charset="0"/>
                <a:cs typeface="Arial" panose="020B0604020202020204" pitchFamily="34" charset="0"/>
              </a:rPr>
              <a:t>black ethnicity </a:t>
            </a:r>
            <a:r>
              <a:rPr lang="en-GB" sz="1400" dirty="0">
                <a:latin typeface="Arial" panose="020B0604020202020204" pitchFamily="34" charset="0"/>
                <a:cs typeface="Arial" panose="020B0604020202020204" pitchFamily="34" charset="0"/>
              </a:rPr>
              <a:t>(47%), those earning between </a:t>
            </a:r>
            <a:r>
              <a:rPr lang="en-GB" sz="1400" b="1" dirty="0">
                <a:latin typeface="Arial" panose="020B0604020202020204" pitchFamily="34" charset="0"/>
                <a:cs typeface="Arial" panose="020B0604020202020204" pitchFamily="34" charset="0"/>
              </a:rPr>
              <a:t>£20-39K </a:t>
            </a:r>
            <a:r>
              <a:rPr lang="en-GB" sz="1400" dirty="0">
                <a:latin typeface="Arial" panose="020B0604020202020204" pitchFamily="34" charset="0"/>
                <a:cs typeface="Arial" panose="020B0604020202020204" pitchFamily="34" charset="0"/>
              </a:rPr>
              <a:t>(46%) and </a:t>
            </a:r>
            <a:r>
              <a:rPr lang="en-GB" sz="1400" b="1" dirty="0">
                <a:latin typeface="Arial" panose="020B0604020202020204" pitchFamily="34" charset="0"/>
                <a:cs typeface="Arial" panose="020B0604020202020204" pitchFamily="34" charset="0"/>
              </a:rPr>
              <a:t>women</a:t>
            </a:r>
            <a:r>
              <a:rPr lang="en-GB" sz="1400" dirty="0">
                <a:latin typeface="Arial" panose="020B0604020202020204" pitchFamily="34" charset="0"/>
                <a:cs typeface="Arial" panose="020B0604020202020204" pitchFamily="34" charset="0"/>
              </a:rPr>
              <a:t> (40%)</a:t>
            </a:r>
          </a:p>
          <a:p>
            <a:pPr>
              <a:spcAft>
                <a:spcPts val="1200"/>
              </a:spcAft>
            </a:pPr>
            <a:r>
              <a:rPr lang="en-GB" sz="1400" dirty="0">
                <a:latin typeface="Arial" panose="020B0604020202020204" pitchFamily="34" charset="0"/>
                <a:ea typeface="+mn-lt"/>
                <a:cs typeface="Arial" panose="020B0604020202020204" pitchFamily="34" charset="0"/>
              </a:rPr>
              <a:t>There were no significant differences by disability status, sexual orientation, deprivation level, age or other ethnic and income groups.</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7011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67E2A-2B83-6C82-D5F2-CCFF834E5A16}"/>
              </a:ext>
            </a:extLst>
          </p:cNvPr>
          <p:cNvSpPr>
            <a:spLocks noGrp="1"/>
          </p:cNvSpPr>
          <p:nvPr>
            <p:ph type="title"/>
          </p:nvPr>
        </p:nvSpPr>
        <p:spPr>
          <a:xfrm>
            <a:off x="1160450" y="2226438"/>
            <a:ext cx="10515600" cy="1325563"/>
          </a:xfrm>
        </p:spPr>
        <p:txBody>
          <a:bodyPr>
            <a:normAutofit/>
          </a:bodyPr>
          <a:lstStyle/>
          <a:p>
            <a:r>
              <a:rPr lang="en-GB" sz="5400" dirty="0">
                <a:latin typeface="Arial"/>
                <a:cs typeface="Arial"/>
              </a:rPr>
              <a:t>What we did</a:t>
            </a:r>
            <a:endParaRPr lang="en-US" sz="5400" dirty="0"/>
          </a:p>
        </p:txBody>
      </p:sp>
    </p:spTree>
    <p:extLst>
      <p:ext uri="{BB962C8B-B14F-4D97-AF65-F5344CB8AC3E}">
        <p14:creationId xmlns:p14="http://schemas.microsoft.com/office/powerpoint/2010/main" val="30676272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D39B6BB-E126-00C8-9E31-D370CA4770F2}"/>
              </a:ext>
            </a:extLst>
          </p:cNvPr>
          <p:cNvSpPr>
            <a:spLocks noGrp="1"/>
          </p:cNvSpPr>
          <p:nvPr>
            <p:ph type="title"/>
          </p:nvPr>
        </p:nvSpPr>
        <p:spPr/>
        <p:txBody>
          <a:bodyPr>
            <a:noAutofit/>
          </a:bodyPr>
          <a:lstStyle/>
          <a:p>
            <a:r>
              <a:rPr lang="en-GB" sz="2400" b="1" dirty="0">
                <a:solidFill>
                  <a:srgbClr val="E51F23"/>
                </a:solidFill>
                <a:latin typeface="Arial"/>
                <a:ea typeface="+mn-lt"/>
                <a:cs typeface="Arial"/>
              </a:rPr>
              <a:t>Improving life in Islington: Tackling the climate emergency locally</a:t>
            </a:r>
            <a:endParaRPr lang="en-US" sz="2400" dirty="0"/>
          </a:p>
        </p:txBody>
      </p:sp>
      <p:pic>
        <p:nvPicPr>
          <p:cNvPr id="19" name="Picture Placeholder 18" descr="A vertical bar graph is titled, &quot;Improving life in Islington: Tacking the climate emergency locally.&quot; The graph depicts the response to the question that reads, &quot;What do you think we can do to improve life in Islington together? Tell us your priorities below&quot;. The graph plots the Percentage versus the various priorities. The horizontal axis represents the priorities, and the vertical axis represents the percentage with values ranging from 0 to 100 in increments of 100. The various priorities and their respective percentage are as follows. Affordable, decent, secure home: 70 percent; 1086 responses; Confidence interval is marked between 68 and 72. Reduced anti-social behavior: 55 percent; 851 responses; Confidence interval is marked between 52 and 57. Initiatives and opportunities for young people: 50 percent; 776 responses; Confidence interval is marked between 48 and 52. Cleaner streets and green spaces: 49 percent; 758 responses; Confidence interval is marked between 47 and 51. Initiatives to support people's mental health: 43 percent; 673 responses; Confidence interval between 40 and 45. Well-paid job with a prospectus: 40 percent; 627 responses; Confidence interval between 38 and 43. Multi-cultural community events and spaces: 33 percent; 519 responses; Confidence interval between 30 and 35. Initiatives to tackle climate emergency locally: 29 percent; 449 responses; Confidence interval between 27 and 31. Other: 24 percent; 377 responses; Confidence interval between 22 and 27. All values are approximate. Here the bar titled Tacking the climate emergency locally is highlighted. The text below the graph reads as follows:  Note: Survey respondents n equal 1561, respondents could pick multiple answers. Source: Let's talk Islington Online survey, November 2021 to March 2022.">
            <a:extLst>
              <a:ext uri="{FF2B5EF4-FFF2-40B4-BE49-F238E27FC236}">
                <a16:creationId xmlns:a16="http://schemas.microsoft.com/office/drawing/2014/main" id="{599E8ECB-694D-ED5E-BAAB-335AA1600623}"/>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852" b="852"/>
          <a:stretch>
            <a:fillRect/>
          </a:stretch>
        </p:blipFill>
        <p:spPr>
          <a:xfrm>
            <a:off x="387350" y="958850"/>
            <a:ext cx="7519988" cy="4830763"/>
          </a:xfrm>
        </p:spPr>
      </p:pic>
      <p:sp>
        <p:nvSpPr>
          <p:cNvPr id="2" name="Text Placeholder 1">
            <a:extLst>
              <a:ext uri="{FF2B5EF4-FFF2-40B4-BE49-F238E27FC236}">
                <a16:creationId xmlns:a16="http://schemas.microsoft.com/office/drawing/2014/main" id="{C2370786-241B-E1D4-8631-644BAD7CF764}"/>
              </a:ext>
            </a:extLst>
          </p:cNvPr>
          <p:cNvSpPr>
            <a:spLocks noGrp="1"/>
          </p:cNvSpPr>
          <p:nvPr>
            <p:ph type="body" sz="quarter" idx="10"/>
          </p:nvPr>
        </p:nvSpPr>
        <p:spPr>
          <a:xfrm>
            <a:off x="8168641" y="914400"/>
            <a:ext cx="3291839" cy="4831080"/>
          </a:xfrm>
        </p:spPr>
        <p:txBody>
          <a:bodyPr>
            <a:noAutofit/>
          </a:bodyPr>
          <a:lstStyle/>
          <a:p>
            <a:pPr>
              <a:spcAft>
                <a:spcPts val="600"/>
              </a:spcAft>
            </a:pPr>
            <a:r>
              <a:rPr lang="en-GB" sz="1800" b="1" dirty="0">
                <a:latin typeface="Arial" panose="020B0604020202020204" pitchFamily="34" charset="0"/>
                <a:cs typeface="Arial" panose="020B0604020202020204" pitchFamily="34" charset="0"/>
              </a:rPr>
              <a:t>29% </a:t>
            </a:r>
            <a:r>
              <a:rPr lang="en-GB" sz="1400" dirty="0">
                <a:latin typeface="Arial" panose="020B0604020202020204" pitchFamily="34" charset="0"/>
                <a:cs typeface="Arial" panose="020B0604020202020204" pitchFamily="34" charset="0"/>
              </a:rPr>
              <a:t>of respondents rated initiatives to tackle the climate emergency as a priority, with a significantly </a:t>
            </a:r>
            <a:r>
              <a:rPr lang="en-GB" sz="1400" b="1" dirty="0">
                <a:latin typeface="Arial" panose="020B0604020202020204" pitchFamily="34" charset="0"/>
                <a:cs typeface="Arial" panose="020B0604020202020204" pitchFamily="34" charset="0"/>
              </a:rPr>
              <a:t>higher proportion </a:t>
            </a:r>
            <a:r>
              <a:rPr lang="en-GB" sz="1400" dirty="0">
                <a:latin typeface="Arial" panose="020B0604020202020204" pitchFamily="34" charset="0"/>
                <a:cs typeface="Arial" panose="020B0604020202020204" pitchFamily="34" charset="0"/>
              </a:rPr>
              <a:t>of residents:</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Earning between £20-39K (36%), £60-99K (39%) and £100+ (44%)</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Over 65s (36%)</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Women (34%) </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Without a disability (33%)</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White ethnicity (33%)</a:t>
            </a:r>
          </a:p>
          <a:p>
            <a:r>
              <a:rPr lang="en-GB" sz="1400" dirty="0">
                <a:latin typeface="Arial" panose="020B0604020202020204" pitchFamily="34" charset="0"/>
                <a:cs typeface="Arial" panose="020B0604020202020204" pitchFamily="34" charset="0"/>
              </a:rPr>
              <a:t>A significantly lower proportion of residents earning &lt;£20K (21%) rated this as a priority.</a:t>
            </a:r>
          </a:p>
          <a:p>
            <a:r>
              <a:rPr lang="en-GB" sz="1400" dirty="0">
                <a:latin typeface="Arial" panose="020B0604020202020204" pitchFamily="34" charset="0"/>
                <a:ea typeface="+mn-lt"/>
                <a:cs typeface="Arial" panose="020B0604020202020204" pitchFamily="34" charset="0"/>
              </a:rPr>
              <a:t>There were no significant differences by sexual orientation, deprivation level or other ethnic, income and age groups.</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40186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DA8353-16AC-0AAF-51BA-27DA7B9C128B}"/>
              </a:ext>
            </a:extLst>
          </p:cNvPr>
          <p:cNvSpPr>
            <a:spLocks noGrp="1"/>
          </p:cNvSpPr>
          <p:nvPr>
            <p:ph type="title"/>
          </p:nvPr>
        </p:nvSpPr>
        <p:spPr/>
        <p:txBody>
          <a:bodyPr>
            <a:noAutofit/>
          </a:bodyPr>
          <a:lstStyle/>
          <a:p>
            <a:pPr>
              <a:lnSpc>
                <a:spcPct val="100000"/>
              </a:lnSpc>
            </a:pPr>
            <a:r>
              <a:rPr lang="en-GB" sz="5600" b="1" dirty="0">
                <a:solidFill>
                  <a:schemeClr val="bg1"/>
                </a:solidFill>
                <a:latin typeface="Arial"/>
                <a:cs typeface="Arial"/>
              </a:rPr>
              <a:t>Student-facilitated group discussions</a:t>
            </a:r>
            <a:endParaRPr lang="en-US" sz="5600" dirty="0"/>
          </a:p>
        </p:txBody>
      </p:sp>
    </p:spTree>
    <p:extLst>
      <p:ext uri="{BB962C8B-B14F-4D97-AF65-F5344CB8AC3E}">
        <p14:creationId xmlns:p14="http://schemas.microsoft.com/office/powerpoint/2010/main" val="28773583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BBB7F2C-8E70-42BE-FA21-0F7AF24F19F9}"/>
              </a:ext>
            </a:extLst>
          </p:cNvPr>
          <p:cNvSpPr>
            <a:spLocks noGrp="1"/>
          </p:cNvSpPr>
          <p:nvPr>
            <p:ph type="title"/>
          </p:nvPr>
        </p:nvSpPr>
        <p:spPr/>
        <p:txBody>
          <a:bodyPr>
            <a:normAutofit/>
          </a:bodyPr>
          <a:lstStyle/>
          <a:p>
            <a:r>
              <a:rPr lang="en-GB" sz="2600" b="1" dirty="0">
                <a:solidFill>
                  <a:srgbClr val="FF0000"/>
                </a:solidFill>
                <a:latin typeface="Arial"/>
                <a:cs typeface="Arial"/>
              </a:rPr>
              <a:t>Group discussion methods</a:t>
            </a:r>
            <a:endParaRPr lang="en-US" sz="2600" dirty="0"/>
          </a:p>
        </p:txBody>
      </p:sp>
      <p:sp>
        <p:nvSpPr>
          <p:cNvPr id="2" name="Text Placeholder 1">
            <a:extLst>
              <a:ext uri="{FF2B5EF4-FFF2-40B4-BE49-F238E27FC236}">
                <a16:creationId xmlns:a16="http://schemas.microsoft.com/office/drawing/2014/main" id="{F2FB7497-261B-B7CF-C86D-3F709B7DBF09}"/>
              </a:ext>
            </a:extLst>
          </p:cNvPr>
          <p:cNvSpPr>
            <a:spLocks noGrp="1"/>
          </p:cNvSpPr>
          <p:nvPr>
            <p:ph type="body" sz="quarter" idx="10"/>
          </p:nvPr>
        </p:nvSpPr>
        <p:spPr>
          <a:xfrm>
            <a:off x="338328" y="914401"/>
            <a:ext cx="11618446" cy="1192696"/>
          </a:xfrm>
        </p:spPr>
        <p:txBody>
          <a:bodyPr>
            <a:noAutofit/>
          </a:bodyPr>
          <a:lstStyle/>
          <a:p>
            <a:r>
              <a:rPr lang="en-GB" sz="1400" dirty="0">
                <a:solidFill>
                  <a:srgbClr val="000000"/>
                </a:solidFill>
                <a:latin typeface="Arial"/>
                <a:cs typeface="Arial"/>
              </a:rPr>
              <a:t>From </a:t>
            </a:r>
            <a:r>
              <a:rPr lang="en-GB" sz="1400" kern="0" dirty="0">
                <a:solidFill>
                  <a:srgbClr val="000000"/>
                </a:solidFill>
                <a:latin typeface="Arial"/>
                <a:cs typeface="Arial"/>
              </a:rPr>
              <a:t>December 2021 – May 2022, students facilitated small group discussions among their </a:t>
            </a:r>
            <a:r>
              <a:rPr lang="en-GB" sz="1400" dirty="0">
                <a:solidFill>
                  <a:srgbClr val="000000"/>
                </a:solidFill>
                <a:latin typeface="Arial"/>
                <a:cs typeface="Arial"/>
              </a:rPr>
              <a:t>peers </a:t>
            </a:r>
            <a:r>
              <a:rPr lang="en-GB" sz="1400" kern="0" dirty="0">
                <a:solidFill>
                  <a:srgbClr val="000000"/>
                </a:solidFill>
                <a:latin typeface="Arial"/>
                <a:cs typeface="Arial"/>
              </a:rPr>
              <a:t>and </a:t>
            </a:r>
            <a:r>
              <a:rPr lang="en-GB" sz="1400" dirty="0">
                <a:solidFill>
                  <a:srgbClr val="000000"/>
                </a:solidFill>
                <a:latin typeface="Arial"/>
                <a:cs typeface="Arial"/>
              </a:rPr>
              <a:t>younger </a:t>
            </a:r>
            <a:r>
              <a:rPr lang="en-GB" sz="1400" kern="0" dirty="0">
                <a:solidFill>
                  <a:srgbClr val="000000"/>
                </a:solidFill>
                <a:latin typeface="Arial"/>
                <a:cs typeface="Arial"/>
              </a:rPr>
              <a:t>students, sometimes with the support of school and/or LBI staff</a:t>
            </a:r>
            <a:r>
              <a:rPr lang="en-GB" sz="1400" dirty="0">
                <a:solidFill>
                  <a:srgbClr val="000000"/>
                </a:solidFill>
                <a:latin typeface="Arial"/>
                <a:cs typeface="Arial"/>
              </a:rPr>
              <a:t>.  These took place in different settings including School Council sessions, form time, ‘Philosophy 4 Children’ (enquiry-based learning) or specially-arranged LTI discussion sessions. Students and teachers were provided with a workshop structure and briefed on Let’s Talk; however, the way in which questions were framed and discussions were facilitated likely varied across  groups. Student responses may have been affected by the extent to which they felt comfortable discussing these topics in English with their peers.</a:t>
            </a:r>
            <a:endParaRPr lang="en-US" sz="1400" dirty="0"/>
          </a:p>
        </p:txBody>
      </p:sp>
      <p:sp>
        <p:nvSpPr>
          <p:cNvPr id="18" name="Rectangle: Rounded Corners 20">
            <a:extLst>
              <a:ext uri="{FF2B5EF4-FFF2-40B4-BE49-F238E27FC236}">
                <a16:creationId xmlns:a16="http://schemas.microsoft.com/office/drawing/2014/main" id="{14D76B5E-F798-6D89-E20C-AB93D669D603}"/>
              </a:ext>
              <a:ext uri="{C183D7F6-B498-43B3-948B-1728B52AA6E4}">
                <adec:decorative xmlns:adec="http://schemas.microsoft.com/office/drawing/2017/decorative" val="1"/>
              </a:ext>
            </a:extLst>
          </p:cNvPr>
          <p:cNvSpPr/>
          <p:nvPr/>
        </p:nvSpPr>
        <p:spPr>
          <a:xfrm>
            <a:off x="289343" y="2371417"/>
            <a:ext cx="5297670" cy="3289522"/>
          </a:xfrm>
          <a:custGeom>
            <a:avLst>
              <a:gd name="f0" fmla="val 1928"/>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E7E6E6"/>
          </a:solidFill>
          <a:ln cap="flat">
            <a:noFill/>
            <a:prstDash val="solid"/>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 Placeholder 2">
            <a:extLst>
              <a:ext uri="{FF2B5EF4-FFF2-40B4-BE49-F238E27FC236}">
                <a16:creationId xmlns:a16="http://schemas.microsoft.com/office/drawing/2014/main" id="{AB92339F-6710-93C6-E2D9-D667113BB7E9}"/>
              </a:ext>
            </a:extLst>
          </p:cNvPr>
          <p:cNvSpPr>
            <a:spLocks noGrp="1"/>
          </p:cNvSpPr>
          <p:nvPr>
            <p:ph type="body" sz="quarter" idx="11"/>
          </p:nvPr>
        </p:nvSpPr>
        <p:spPr>
          <a:xfrm>
            <a:off x="428804" y="2462524"/>
            <a:ext cx="4764977" cy="512083"/>
          </a:xfrm>
        </p:spPr>
        <p:txBody>
          <a:bodyPr>
            <a:noAutofit/>
          </a:bodyPr>
          <a:lstStyle/>
          <a:p>
            <a:pPr>
              <a:defRPr sz="1800" b="0" i="0" u="none" strike="noStrike" kern="0" cap="none" spc="0" baseline="0">
                <a:solidFill>
                  <a:srgbClr val="000000"/>
                </a:solidFill>
                <a:uFillTx/>
              </a:defRPr>
            </a:pPr>
            <a:r>
              <a:rPr kumimoji="0" lang="en-GB" sz="1500" b="1" i="0" u="none" strike="noStrike" kern="1200" cap="none" spc="0" normalizeH="0" baseline="0" noProof="0" dirty="0">
                <a:ln>
                  <a:noFill/>
                </a:ln>
                <a:solidFill>
                  <a:srgbClr val="000000"/>
                </a:solidFill>
                <a:effectLst/>
                <a:uLnTx/>
                <a:uFillTx/>
                <a:latin typeface="Arial"/>
                <a:cs typeface="Arial"/>
              </a:rPr>
              <a:t>“</a:t>
            </a:r>
            <a:r>
              <a:rPr kumimoji="0" lang="en-GB" sz="1500" b="1" i="0" u="none" strike="noStrike" kern="0" cap="none" spc="0" normalizeH="0" baseline="0" noProof="0" dirty="0">
                <a:ln>
                  <a:noFill/>
                </a:ln>
                <a:solidFill>
                  <a:srgbClr val="000000"/>
                </a:solidFill>
                <a:effectLst/>
                <a:uLnTx/>
                <a:uFillTx/>
                <a:latin typeface="Arial"/>
                <a:cs typeface="Arial"/>
              </a:rPr>
              <a:t>Inequality in Islington</a:t>
            </a:r>
            <a:r>
              <a:rPr lang="en-GB" sz="1500" b="1" kern="0" dirty="0">
                <a:solidFill>
                  <a:srgbClr val="000000"/>
                </a:solidFill>
                <a:latin typeface="Arial"/>
                <a:cs typeface="Arial"/>
              </a:rPr>
              <a:t> – student discussions</a:t>
            </a:r>
            <a:r>
              <a:rPr kumimoji="0" lang="en-GB" sz="1500" b="1" i="0" u="none" strike="noStrike" kern="1200" cap="none" spc="0" normalizeH="0" baseline="0" noProof="0" dirty="0">
                <a:ln>
                  <a:noFill/>
                </a:ln>
                <a:solidFill>
                  <a:srgbClr val="000000"/>
                </a:solidFill>
                <a:effectLst/>
                <a:uLnTx/>
                <a:uFillTx/>
                <a:latin typeface="Arial"/>
                <a:cs typeface="Arial"/>
              </a:rPr>
              <a:t>”</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1" u="none" strike="noStrike" kern="0" cap="none" spc="0" normalizeH="0" baseline="0" noProof="0" dirty="0">
                <a:ln>
                  <a:noFill/>
                </a:ln>
                <a:solidFill>
                  <a:srgbClr val="000000"/>
                </a:solidFill>
                <a:effectLst/>
                <a:uLnTx/>
                <a:uFillTx/>
                <a:latin typeface="Arial" pitchFamily="34"/>
                <a:ea typeface="+mn-ea"/>
                <a:cs typeface="Arial" pitchFamily="34"/>
              </a:rPr>
              <a:t>640 participants from 13 schools</a:t>
            </a:r>
            <a:endParaRPr lang="en-US" sz="1300" dirty="0"/>
          </a:p>
        </p:txBody>
      </p:sp>
      <p:sp>
        <p:nvSpPr>
          <p:cNvPr id="24" name="Rectangle: Rounded Corners 6">
            <a:extLst>
              <a:ext uri="{FF2B5EF4-FFF2-40B4-BE49-F238E27FC236}">
                <a16:creationId xmlns:a16="http://schemas.microsoft.com/office/drawing/2014/main" id="{D923720C-6D22-684E-3471-982D04ECC2FE}"/>
              </a:ext>
              <a:ext uri="{C183D7F6-B498-43B3-948B-1728B52AA6E4}">
                <adec:decorative xmlns:adec="http://schemas.microsoft.com/office/drawing/2017/decorative" val="1"/>
              </a:ext>
            </a:extLst>
          </p:cNvPr>
          <p:cNvSpPr/>
          <p:nvPr/>
        </p:nvSpPr>
        <p:spPr>
          <a:xfrm>
            <a:off x="509866" y="3185553"/>
            <a:ext cx="750685" cy="222766"/>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000" b="1" i="0" u="none" strike="noStrike" kern="1200" cap="none" spc="0" normalizeH="0" baseline="0" noProof="0" dirty="0">
              <a:ln>
                <a:noFill/>
              </a:ln>
              <a:solidFill>
                <a:srgbClr val="FFFFFF"/>
              </a:solidFill>
              <a:effectLst/>
              <a:uLnTx/>
              <a:uFillTx/>
              <a:latin typeface="Arial" pitchFamily="34"/>
              <a:ea typeface="+mn-ea"/>
              <a:cs typeface="Arial" pitchFamily="34"/>
            </a:endParaRPr>
          </a:p>
        </p:txBody>
      </p:sp>
      <p:sp>
        <p:nvSpPr>
          <p:cNvPr id="5" name="Text Placeholder 4">
            <a:extLst>
              <a:ext uri="{FF2B5EF4-FFF2-40B4-BE49-F238E27FC236}">
                <a16:creationId xmlns:a16="http://schemas.microsoft.com/office/drawing/2014/main" id="{A3A321DC-90FB-D3B0-4477-91161987DB84}"/>
              </a:ext>
            </a:extLst>
          </p:cNvPr>
          <p:cNvSpPr>
            <a:spLocks noGrp="1"/>
          </p:cNvSpPr>
          <p:nvPr>
            <p:ph type="body" sz="quarter" idx="13"/>
          </p:nvPr>
        </p:nvSpPr>
        <p:spPr>
          <a:xfrm>
            <a:off x="581972" y="3215371"/>
            <a:ext cx="688518" cy="222766"/>
          </a:xfrm>
        </p:spPr>
        <p:txBody>
          <a:bodyPr>
            <a:normAutofit lnSpcReduction="10000"/>
          </a:bodyPr>
          <a:lstStyle/>
          <a:p>
            <a:pPr marL="0" indent="0">
              <a:buNone/>
            </a:pPr>
            <a:r>
              <a:rPr kumimoji="0" lang="en-GB" sz="1000" b="1" i="0" u="none" strike="noStrike" kern="1200" cap="none" spc="0" normalizeH="0" baseline="0" noProof="0" dirty="0">
                <a:ln>
                  <a:noFill/>
                </a:ln>
                <a:solidFill>
                  <a:srgbClr val="FFFFFF"/>
                </a:solidFill>
                <a:effectLst/>
                <a:uLnTx/>
                <a:uFillTx/>
                <a:latin typeface="Arial" pitchFamily="34"/>
                <a:ea typeface="+mn-ea"/>
                <a:cs typeface="Arial" pitchFamily="34"/>
              </a:rPr>
              <a:t>QUAL</a:t>
            </a:r>
            <a:endParaRPr lang="en-US" sz="1000" dirty="0"/>
          </a:p>
        </p:txBody>
      </p:sp>
      <p:sp>
        <p:nvSpPr>
          <p:cNvPr id="6" name="Text Placeholder 5">
            <a:extLst>
              <a:ext uri="{FF2B5EF4-FFF2-40B4-BE49-F238E27FC236}">
                <a16:creationId xmlns:a16="http://schemas.microsoft.com/office/drawing/2014/main" id="{5E711E2B-BB81-18F9-3F35-616CF91D029B}"/>
              </a:ext>
            </a:extLst>
          </p:cNvPr>
          <p:cNvSpPr>
            <a:spLocks noGrp="1"/>
          </p:cNvSpPr>
          <p:nvPr>
            <p:ph type="body" sz="quarter" idx="14"/>
          </p:nvPr>
        </p:nvSpPr>
        <p:spPr>
          <a:xfrm>
            <a:off x="386482" y="3619265"/>
            <a:ext cx="2697946" cy="1588839"/>
          </a:xfrm>
        </p:spPr>
        <p:txBody>
          <a:bodyPr>
            <a:noAutofit/>
          </a:bodyPr>
          <a:lstStyle/>
          <a:p>
            <a:pPr marL="0" indent="0">
              <a:lnSpc>
                <a:spcPct val="100000"/>
              </a:lnSpc>
              <a:buNone/>
            </a:pPr>
            <a:r>
              <a:rPr kumimoji="0" lang="en-GB" sz="1100" b="1" i="0" u="none" strike="noStrike" kern="1200" cap="none" spc="0" normalizeH="0" baseline="0" noProof="0" dirty="0">
                <a:ln>
                  <a:noFill/>
                </a:ln>
                <a:solidFill>
                  <a:srgbClr val="000000"/>
                </a:solidFill>
                <a:effectLst/>
                <a:uLnTx/>
                <a:uFillTx/>
                <a:latin typeface="Arial" pitchFamily="34"/>
                <a:ea typeface="+mn-ea"/>
                <a:cs typeface="Arial" pitchFamily="34"/>
              </a:rPr>
              <a:t>What does inequality mean to you?</a:t>
            </a:r>
          </a:p>
          <a:p>
            <a:pPr marL="0" indent="0">
              <a:lnSpc>
                <a:spcPct val="100000"/>
              </a:lnSpc>
              <a:buNone/>
            </a:pPr>
            <a:r>
              <a:rPr kumimoji="0" lang="en-GB" sz="1100" b="1" i="0" u="none" strike="noStrike" kern="1200" cap="none" spc="0" normalizeH="0" baseline="0" noProof="0" dirty="0">
                <a:ln>
                  <a:noFill/>
                </a:ln>
                <a:solidFill>
                  <a:srgbClr val="000000"/>
                </a:solidFill>
                <a:effectLst/>
                <a:uLnTx/>
                <a:uFillTx/>
                <a:latin typeface="Arial"/>
                <a:cs typeface="Arial"/>
              </a:rPr>
              <a:t>Can you give an example of when you’ve seen inequality in your area?</a:t>
            </a:r>
            <a:r>
              <a:rPr lang="en-GB" sz="1100" b="1" dirty="0">
                <a:solidFill>
                  <a:srgbClr val="000000"/>
                </a:solidFill>
                <a:latin typeface="Arial"/>
                <a:cs typeface="Arial"/>
              </a:rPr>
              <a:t>  What could be done to help the situation?</a:t>
            </a:r>
          </a:p>
          <a:p>
            <a:pPr marL="0" indent="0">
              <a:lnSpc>
                <a:spcPct val="100000"/>
              </a:lnSpc>
              <a:buNone/>
            </a:pPr>
            <a:r>
              <a:rPr kumimoji="0" lang="en-GB" sz="1100" b="1" i="0" u="none" strike="noStrike" kern="1200" cap="none" spc="0" normalizeH="0" baseline="0" noProof="0" dirty="0">
                <a:ln>
                  <a:noFill/>
                </a:ln>
                <a:solidFill>
                  <a:srgbClr val="000000"/>
                </a:solidFill>
                <a:effectLst/>
                <a:uLnTx/>
                <a:uFillTx/>
                <a:latin typeface="Arial" pitchFamily="34"/>
                <a:ea typeface="+mn-ea"/>
                <a:cs typeface="Arial" pitchFamily="34"/>
              </a:rPr>
              <a:t>What could be done to make Islington a fairer and more equal place?</a:t>
            </a:r>
            <a:endParaRPr lang="en-US" sz="1100" dirty="0"/>
          </a:p>
        </p:txBody>
      </p:sp>
      <p:sp>
        <p:nvSpPr>
          <p:cNvPr id="7" name="Text Placeholder 6">
            <a:extLst>
              <a:ext uri="{FF2B5EF4-FFF2-40B4-BE49-F238E27FC236}">
                <a16:creationId xmlns:a16="http://schemas.microsoft.com/office/drawing/2014/main" id="{8E35BF16-E03F-C1A8-9F31-141B7875FC0C}"/>
              </a:ext>
            </a:extLst>
          </p:cNvPr>
          <p:cNvSpPr>
            <a:spLocks noGrp="1"/>
          </p:cNvSpPr>
          <p:nvPr>
            <p:ph type="body" sz="quarter" idx="15"/>
          </p:nvPr>
        </p:nvSpPr>
        <p:spPr>
          <a:xfrm>
            <a:off x="3383007" y="3529678"/>
            <a:ext cx="1861234" cy="1857212"/>
          </a:xfrm>
        </p:spPr>
        <p:txBody>
          <a:bodyPr>
            <a:noAutofit/>
          </a:bodyPr>
          <a:lstStyle/>
          <a:p>
            <a:pPr marL="0" indent="0">
              <a:lnSpc>
                <a:spcPct val="100000"/>
              </a:lnSpc>
              <a:spcBef>
                <a:spcPts val="0"/>
              </a:spcBef>
              <a:buNone/>
              <a:defRPr sz="1800" b="0" i="0" u="none" strike="noStrike" kern="0" cap="none" spc="0" baseline="0">
                <a:solidFill>
                  <a:srgbClr val="000000"/>
                </a:solidFill>
                <a:uFillTx/>
              </a:defRPr>
            </a:pPr>
            <a:r>
              <a:rPr kumimoji="0" lang="en-GB" sz="1100" b="1" i="0" u="none" strike="noStrike" kern="1200" cap="none" spc="0" normalizeH="0" baseline="0" noProof="0" dirty="0">
                <a:ln>
                  <a:noFill/>
                </a:ln>
                <a:solidFill>
                  <a:srgbClr val="000000"/>
                </a:solidFill>
                <a:effectLst/>
                <a:uLnTx/>
                <a:uFillTx/>
                <a:latin typeface="Arial" pitchFamily="34"/>
                <a:ea typeface="+mn-ea"/>
                <a:cs typeface="Arial" pitchFamily="34"/>
              </a:rPr>
              <a:t>If you were the Leader of Islington Council, what is the most important change you would make to improve life in Islingto</a:t>
            </a:r>
            <a:r>
              <a:rPr kumimoji="0" lang="en-GB" sz="1100" b="1" i="0" u="none" strike="noStrike" kern="0" cap="none" spc="0" normalizeH="0" baseline="0" noProof="0" dirty="0">
                <a:ln>
                  <a:noFill/>
                </a:ln>
                <a:solidFill>
                  <a:srgbClr val="000000"/>
                </a:solidFill>
                <a:effectLst/>
                <a:uLnTx/>
                <a:uFillTx/>
                <a:latin typeface="Arial" pitchFamily="34"/>
                <a:ea typeface="+mn-ea"/>
                <a:cs typeface="Arial" pitchFamily="34"/>
              </a:rPr>
              <a:t>n for young people?</a:t>
            </a:r>
          </a:p>
          <a:p>
            <a:pPr marL="0" indent="0">
              <a:lnSpc>
                <a:spcPct val="100000"/>
              </a:lnSpc>
              <a:buNone/>
              <a:defRPr sz="1800" b="0" i="0" u="none" strike="noStrike" kern="0" cap="none" spc="0" baseline="0">
                <a:solidFill>
                  <a:srgbClr val="000000"/>
                </a:solidFill>
                <a:uFillTx/>
              </a:defRPr>
            </a:pPr>
            <a:r>
              <a:rPr lang="en-GB" sz="1100" b="1" kern="0" dirty="0">
                <a:solidFill>
                  <a:srgbClr val="000000"/>
                </a:solidFill>
                <a:latin typeface="Arial"/>
                <a:cs typeface="Arial"/>
              </a:rPr>
              <a:t>How can you show fairness and equality today?</a:t>
            </a:r>
            <a:endParaRPr lang="en-US" sz="1100" dirty="0"/>
          </a:p>
        </p:txBody>
      </p:sp>
      <p:sp>
        <p:nvSpPr>
          <p:cNvPr id="26" name="Rectangle: Rounded Corners 9">
            <a:extLst>
              <a:ext uri="{FF2B5EF4-FFF2-40B4-BE49-F238E27FC236}">
                <a16:creationId xmlns:a16="http://schemas.microsoft.com/office/drawing/2014/main" id="{4E80DB08-0BF0-E0CD-80CA-7F37E5ABED2A}"/>
              </a:ext>
              <a:ext uri="{C183D7F6-B498-43B3-948B-1728B52AA6E4}">
                <adec:decorative xmlns:adec="http://schemas.microsoft.com/office/drawing/2017/decorative" val="1"/>
              </a:ext>
            </a:extLst>
          </p:cNvPr>
          <p:cNvSpPr/>
          <p:nvPr/>
        </p:nvSpPr>
        <p:spPr>
          <a:xfrm>
            <a:off x="6048397" y="2157982"/>
            <a:ext cx="5333720" cy="3716392"/>
          </a:xfrm>
          <a:custGeom>
            <a:avLst>
              <a:gd name="f0" fmla="val 192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6B4B6"/>
          </a:solidFill>
          <a:ln w="12701" cap="flat">
            <a:solidFill>
              <a:srgbClr val="F6B4B6"/>
            </a:solidFill>
            <a:prstDash val="solid"/>
            <a:miter/>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a:ln>
                <a:noFill/>
              </a:ln>
              <a:solidFill>
                <a:srgbClr val="FFFFFF"/>
              </a:solidFill>
              <a:effectLst/>
              <a:uLnTx/>
              <a:uFillTx/>
              <a:latin typeface="Arial" pitchFamily="34"/>
              <a:ea typeface="+mn-ea"/>
              <a:cs typeface="Arial" pitchFamily="34"/>
            </a:endParaRPr>
          </a:p>
        </p:txBody>
      </p:sp>
      <p:sp>
        <p:nvSpPr>
          <p:cNvPr id="9" name="Text Placeholder 8">
            <a:extLst>
              <a:ext uri="{FF2B5EF4-FFF2-40B4-BE49-F238E27FC236}">
                <a16:creationId xmlns:a16="http://schemas.microsoft.com/office/drawing/2014/main" id="{09C29F37-2987-9257-87AB-B8D1B858EE39}"/>
              </a:ext>
            </a:extLst>
          </p:cNvPr>
          <p:cNvSpPr>
            <a:spLocks noGrp="1"/>
          </p:cNvSpPr>
          <p:nvPr>
            <p:ph type="body" sz="quarter" idx="17"/>
          </p:nvPr>
        </p:nvSpPr>
        <p:spPr>
          <a:xfrm>
            <a:off x="6267762" y="2377281"/>
            <a:ext cx="3542160" cy="296405"/>
          </a:xfrm>
        </p:spPr>
        <p:txBody>
          <a:bodyPr>
            <a:normAutofit/>
          </a:bodyPr>
          <a:lstStyle/>
          <a:p>
            <a:pPr marL="0" indent="0">
              <a:buNone/>
            </a:pPr>
            <a:r>
              <a:rPr lang="en-GB" sz="1400" b="1" dirty="0">
                <a:solidFill>
                  <a:srgbClr val="000000"/>
                </a:solidFill>
                <a:latin typeface="Arial"/>
                <a:cs typeface="Arial"/>
              </a:rPr>
              <a:t>Profile of participating schools</a:t>
            </a:r>
            <a:endParaRPr lang="en-US" dirty="0"/>
          </a:p>
        </p:txBody>
      </p:sp>
      <p:sp>
        <p:nvSpPr>
          <p:cNvPr id="8" name="Text Placeholder 7">
            <a:extLst>
              <a:ext uri="{FF2B5EF4-FFF2-40B4-BE49-F238E27FC236}">
                <a16:creationId xmlns:a16="http://schemas.microsoft.com/office/drawing/2014/main" id="{63759D26-E163-7F3A-526A-40D059E9EC91}"/>
              </a:ext>
            </a:extLst>
          </p:cNvPr>
          <p:cNvSpPr>
            <a:spLocks noGrp="1"/>
          </p:cNvSpPr>
          <p:nvPr>
            <p:ph type="body" sz="quarter" idx="16"/>
          </p:nvPr>
        </p:nvSpPr>
        <p:spPr>
          <a:xfrm>
            <a:off x="6274228" y="2673686"/>
            <a:ext cx="4879772" cy="3043501"/>
          </a:xfrm>
        </p:spPr>
        <p:txBody>
          <a:bodyPr>
            <a:noAutofit/>
          </a:bodyPr>
          <a:lstStyle/>
          <a:p>
            <a:pPr marL="0" indent="0" fontAlgn="base">
              <a:lnSpc>
                <a:spcPct val="100000"/>
              </a:lnSpc>
              <a:buNone/>
              <a:defRPr/>
            </a:pPr>
            <a:r>
              <a:rPr lang="en-GB" sz="1200" dirty="0">
                <a:solidFill>
                  <a:srgbClr val="000000"/>
                </a:solidFill>
                <a:latin typeface="Arial"/>
                <a:cs typeface="Arial"/>
              </a:rPr>
              <a:t>Schools were selected to reflect a range of income levels based on the proportion of students eligible for the Deprivation Pupil Premium (DPP), which ranged from 34% to 82%.</a:t>
            </a:r>
            <a:endParaRPr lang="en-GB" sz="1200" i="0" u="none" strike="noStrike" kern="1200" cap="none" spc="0" normalizeH="0" baseline="0" noProof="0" dirty="0">
              <a:ln>
                <a:noFill/>
              </a:ln>
              <a:solidFill>
                <a:srgbClr val="000000"/>
              </a:solidFill>
              <a:effectLst/>
              <a:uLnTx/>
              <a:uFillTx/>
              <a:latin typeface="Arial"/>
              <a:cs typeface="Arial"/>
            </a:endParaRPr>
          </a:p>
          <a:p>
            <a:pPr marL="0" indent="0" fontAlgn="base">
              <a:lnSpc>
                <a:spcPct val="100000"/>
              </a:lnSpc>
              <a:spcBef>
                <a:spcPts val="1200"/>
              </a:spcBef>
              <a:buNone/>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Primary: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Drayton Park Primary School, </a:t>
            </a:r>
            <a:r>
              <a:rPr kumimoji="0" lang="en-GB"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Pakeman</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Montem</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indent="0" fontAlgn="base">
              <a:lnSpc>
                <a:spcPct val="100000"/>
              </a:lnSpc>
              <a:spcBef>
                <a:spcPts val="1200"/>
              </a:spcBef>
              <a:buNone/>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Secondary: </a:t>
            </a:r>
            <a:r>
              <a:rPr kumimoji="0" lang="en-GB" sz="1200" b="0" i="0" u="none" strike="noStrike" kern="1200" cap="none" spc="0" normalizeH="0" baseline="0" noProof="0" dirty="0">
                <a:ln>
                  <a:noFill/>
                </a:ln>
                <a:solidFill>
                  <a:srgbClr val="000000"/>
                </a:solidFill>
                <a:effectLst/>
                <a:uLnTx/>
                <a:uFillTx/>
                <a:latin typeface="Arial"/>
                <a:cs typeface="Arial"/>
              </a:rPr>
              <a:t>Beacon High, City and Islington College*, Elizabeth Garrett Anderson school, St Mary </a:t>
            </a:r>
            <a:r>
              <a:rPr kumimoji="0" lang="en-GB" sz="1200" b="0" i="0" u="none" strike="noStrike" kern="1200" cap="none" spc="0" normalizeH="0" baseline="0" noProof="0" dirty="0" err="1">
                <a:ln>
                  <a:noFill/>
                </a:ln>
                <a:solidFill>
                  <a:srgbClr val="000000"/>
                </a:solidFill>
                <a:effectLst/>
                <a:uLnTx/>
                <a:uFillTx/>
                <a:latin typeface="Arial"/>
                <a:cs typeface="Arial"/>
              </a:rPr>
              <a:t>Magdelene</a:t>
            </a:r>
            <a:r>
              <a:rPr kumimoji="0" lang="en-GB" sz="1200" b="0" i="0" u="none" strike="noStrike" kern="1200" cap="none" spc="0" normalizeH="0" baseline="0" noProof="0" dirty="0">
                <a:ln>
                  <a:noFill/>
                </a:ln>
                <a:solidFill>
                  <a:srgbClr val="000000"/>
                </a:solidFill>
                <a:effectLst/>
                <a:uLnTx/>
                <a:uFillTx/>
                <a:latin typeface="Arial"/>
                <a:cs typeface="Arial"/>
              </a:rPr>
              <a:t> Academy Sixth Form, London Screen Academy Sixth Form*, Stoke Newington School and Sixth form</a:t>
            </a:r>
            <a:r>
              <a:rPr kumimoji="0" lang="en-US" sz="1200" b="0" i="0" u="none" strike="noStrike" kern="1200" cap="none" spc="0" normalizeH="0" baseline="0" noProof="0" dirty="0">
                <a:ln>
                  <a:noFill/>
                </a:ln>
                <a:solidFill>
                  <a:srgbClr val="000000"/>
                </a:solidFill>
                <a:effectLst/>
                <a:uLnTx/>
                <a:uFillTx/>
                <a:latin typeface="Arial"/>
                <a:cs typeface="Arial"/>
              </a:rPr>
              <a:t>​*</a:t>
            </a:r>
            <a:endParaRPr lang="en-US" sz="1200" b="0" i="0" u="none" strike="noStrike" kern="1200" cap="none" spc="0" normalizeH="0" baseline="0" noProof="0" dirty="0">
              <a:ln>
                <a:noFill/>
              </a:ln>
              <a:solidFill>
                <a:srgbClr val="000000"/>
              </a:solidFill>
              <a:effectLst/>
              <a:uLnTx/>
              <a:uFillTx/>
              <a:latin typeface="Arial"/>
              <a:cs typeface="Arial"/>
            </a:endParaRPr>
          </a:p>
          <a:p>
            <a:pPr marL="0" indent="0" fontAlgn="base">
              <a:lnSpc>
                <a:spcPct val="100000"/>
              </a:lnSpc>
              <a:spcBef>
                <a:spcPts val="1200"/>
              </a:spcBef>
              <a:buNone/>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Independent: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Northbridge Senior School</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indent="0" fontAlgn="base">
              <a:lnSpc>
                <a:spcPct val="100000"/>
              </a:lnSpc>
              <a:spcBef>
                <a:spcPts val="1200"/>
              </a:spcBef>
              <a:buNone/>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Special</a:t>
            </a:r>
            <a:r>
              <a:rPr kumimoji="0" lang="en-GB" sz="1200" b="1" i="0" u="none" strike="noStrike" kern="1200" cap="none" spc="0" normalizeH="0" noProof="0" dirty="0">
                <a:ln>
                  <a:noFill/>
                </a:ln>
                <a:solidFill>
                  <a:srgbClr val="000000"/>
                </a:solidFill>
                <a:effectLst/>
                <a:uLnTx/>
                <a:uFillTx/>
                <a:latin typeface="Arial" panose="020B0604020202020204" pitchFamily="34" charset="0"/>
                <a:ea typeface="+mn-ea"/>
                <a:cs typeface="+mn-cs"/>
              </a:rPr>
              <a:t> educational needs (SEN):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Samuel Rhodes, The Bridge School, Richard </a:t>
            </a:r>
            <a:r>
              <a:rPr kumimoji="0" lang="en-GB"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Cloudesley</a:t>
            </a:r>
            <a:endParaRPr lang="en-GB" sz="1200" dirty="0">
              <a:solidFill>
                <a:srgbClr val="000000"/>
              </a:solidFill>
              <a:latin typeface="Arial" panose="020B0604020202020204" pitchFamily="34" charset="0"/>
            </a:endParaRPr>
          </a:p>
          <a:p>
            <a:pPr marL="0" indent="0">
              <a:lnSpc>
                <a:spcPct val="100000"/>
              </a:lnSpc>
              <a:spcBef>
                <a:spcPts val="1200"/>
              </a:spcBef>
              <a:buNone/>
              <a:defRPr sz="1800" b="0" i="0" u="none" strike="noStrike" kern="0" cap="none" spc="0" baseline="0">
                <a:solidFill>
                  <a:srgbClr val="000000"/>
                </a:solidFill>
                <a:uFillTx/>
              </a:defRPr>
            </a:pPr>
            <a:r>
              <a:rPr lang="en-GB" sz="1200" dirty="0">
                <a:solidFill>
                  <a:srgbClr val="000000"/>
                </a:solidFill>
                <a:latin typeface="Arial" pitchFamily="34"/>
                <a:cs typeface="Arial" pitchFamily="34"/>
              </a:rPr>
              <a:t>* DPP not available</a:t>
            </a:r>
            <a:endParaRPr lang="en-US" sz="1200" dirty="0"/>
          </a:p>
        </p:txBody>
      </p:sp>
    </p:spTree>
    <p:extLst>
      <p:ext uri="{BB962C8B-B14F-4D97-AF65-F5344CB8AC3E}">
        <p14:creationId xmlns:p14="http://schemas.microsoft.com/office/powerpoint/2010/main" val="14807309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8C0A807E-7A81-41B5-5B89-6DD117ED7C24}"/>
              </a:ext>
            </a:extLst>
          </p:cNvPr>
          <p:cNvSpPr>
            <a:spLocks noGrp="1"/>
          </p:cNvSpPr>
          <p:nvPr>
            <p:ph type="title"/>
          </p:nvPr>
        </p:nvSpPr>
        <p:spPr/>
        <p:txBody>
          <a:bodyPr>
            <a:normAutofit/>
          </a:bodyPr>
          <a:lstStyle/>
          <a:p>
            <a:r>
              <a:rPr lang="en-GB" sz="2600" b="1" dirty="0">
                <a:solidFill>
                  <a:srgbClr val="E51F23"/>
                </a:solidFill>
                <a:latin typeface="Arial"/>
                <a:cs typeface="Arial"/>
              </a:rPr>
              <a:t>What does inequality mean to you?</a:t>
            </a:r>
            <a:endParaRPr lang="en-US" sz="2600" dirty="0"/>
          </a:p>
        </p:txBody>
      </p:sp>
      <p:sp>
        <p:nvSpPr>
          <p:cNvPr id="2" name="Text Placeholder 1">
            <a:extLst>
              <a:ext uri="{FF2B5EF4-FFF2-40B4-BE49-F238E27FC236}">
                <a16:creationId xmlns:a16="http://schemas.microsoft.com/office/drawing/2014/main" id="{61A76C83-AAC6-9D8E-2C14-5C5FA0F182F5}"/>
              </a:ext>
            </a:extLst>
          </p:cNvPr>
          <p:cNvSpPr>
            <a:spLocks noGrp="1"/>
          </p:cNvSpPr>
          <p:nvPr>
            <p:ph type="body" sz="quarter" idx="10"/>
          </p:nvPr>
        </p:nvSpPr>
        <p:spPr>
          <a:xfrm>
            <a:off x="338328" y="914402"/>
            <a:ext cx="11750040" cy="1272208"/>
          </a:xfrm>
        </p:spPr>
        <p:txBody>
          <a:bodyPr>
            <a:noAutofit/>
          </a:bodyPr>
          <a:lstStyle/>
          <a:p>
            <a:pPr>
              <a:spcAft>
                <a:spcPts val="1800"/>
              </a:spcAft>
            </a:pPr>
            <a:r>
              <a:rPr lang="en-GB" sz="1400" dirty="0">
                <a:latin typeface="Arial" panose="020B0604020202020204" pitchFamily="34" charset="0"/>
                <a:cs typeface="Arial" panose="020B0604020202020204" pitchFamily="34" charset="0"/>
              </a:rPr>
              <a:t>Inequality was largely seen by students as the</a:t>
            </a:r>
            <a:r>
              <a:rPr lang="en-GB" sz="1400" b="1" dirty="0">
                <a:latin typeface="Arial" panose="020B0604020202020204" pitchFamily="34" charset="0"/>
                <a:cs typeface="Arial" panose="020B0604020202020204" pitchFamily="34" charset="0"/>
              </a:rPr>
              <a:t> unfair or unkind treatment of others</a:t>
            </a:r>
            <a:r>
              <a:rPr lang="en-GB" sz="1400" dirty="0">
                <a:latin typeface="Arial" panose="020B0604020202020204" pitchFamily="34" charset="0"/>
                <a:cs typeface="Arial" panose="020B0604020202020204" pitchFamily="34" charset="0"/>
              </a:rPr>
              <a:t>, often related to </a:t>
            </a:r>
            <a:r>
              <a:rPr lang="en-GB" sz="1400" b="1" dirty="0">
                <a:latin typeface="Arial" panose="020B0604020202020204" pitchFamily="34" charset="0"/>
                <a:cs typeface="Arial" panose="020B0604020202020204" pitchFamily="34" charset="0"/>
              </a:rPr>
              <a:t>protected </a:t>
            </a:r>
            <a:r>
              <a:rPr lang="en-GB" sz="1400" dirty="0">
                <a:latin typeface="Arial" panose="020B0604020202020204" pitchFamily="34" charset="0"/>
                <a:cs typeface="Arial" panose="020B0604020202020204" pitchFamily="34" charset="0"/>
              </a:rPr>
              <a:t>characteristics.  When students spoke about specific subgroups, they mentioned </a:t>
            </a:r>
            <a:r>
              <a:rPr lang="en-GB" sz="1400" b="1" dirty="0">
                <a:latin typeface="Arial" panose="020B0604020202020204" pitchFamily="34" charset="0"/>
                <a:cs typeface="Arial" panose="020B0604020202020204" pitchFamily="34" charset="0"/>
              </a:rPr>
              <a:t>race and ethnicity, disability and gender </a:t>
            </a:r>
            <a:r>
              <a:rPr lang="en-GB" sz="1400" dirty="0">
                <a:latin typeface="Arial" panose="020B0604020202020204" pitchFamily="34" charset="0"/>
                <a:cs typeface="Arial" panose="020B0604020202020204" pitchFamily="34" charset="0"/>
              </a:rPr>
              <a:t>most often</a:t>
            </a:r>
            <a:r>
              <a:rPr lang="en-GB" sz="1400" b="1"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p>
            <a:pPr>
              <a:spcBef>
                <a:spcPts val="0"/>
              </a:spcBef>
            </a:pPr>
            <a:r>
              <a:rPr lang="en-GB" sz="1400" dirty="0">
                <a:latin typeface="Arial" panose="020B0604020202020204" pitchFamily="34" charset="0"/>
                <a:cs typeface="Arial" panose="020B0604020202020204" pitchFamily="34" charset="0"/>
              </a:rPr>
              <a:t>There was also the understanding that inequality involved </a:t>
            </a:r>
            <a:r>
              <a:rPr lang="en-GB" sz="1400" b="1" dirty="0">
                <a:latin typeface="Arial" panose="020B0604020202020204" pitchFamily="34" charset="0"/>
                <a:cs typeface="Arial" panose="020B0604020202020204" pitchFamily="34" charset="0"/>
              </a:rPr>
              <a:t>different levels of access </a:t>
            </a:r>
            <a:r>
              <a:rPr lang="en-GB" sz="1400" dirty="0">
                <a:latin typeface="Arial" panose="020B0604020202020204" pitchFamily="34" charset="0"/>
                <a:cs typeface="Arial" panose="020B0604020202020204" pitchFamily="34" charset="0"/>
              </a:rPr>
              <a:t>between groups: resources, opportunities and rights. Inequality was seen by young participants as something </a:t>
            </a:r>
            <a:r>
              <a:rPr lang="en-GB" sz="1400" b="1" dirty="0">
                <a:latin typeface="Arial" panose="020B0604020202020204" pitchFamily="34" charset="0"/>
                <a:cs typeface="Arial" panose="020B0604020202020204" pitchFamily="34" charset="0"/>
              </a:rPr>
              <a:t>beyond people's control, </a:t>
            </a:r>
            <a:r>
              <a:rPr lang="en-GB" sz="1400" dirty="0">
                <a:latin typeface="Arial" panose="020B0604020202020204" pitchFamily="34" charset="0"/>
                <a:cs typeface="Arial" panose="020B0604020202020204" pitchFamily="34" charset="0"/>
              </a:rPr>
              <a:t>the result of a wider social system.</a:t>
            </a:r>
            <a:endParaRPr lang="en-US" sz="1400" dirty="0">
              <a:latin typeface="Arial" panose="020B0604020202020204" pitchFamily="34" charset="0"/>
              <a:cs typeface="Arial" panose="020B0604020202020204" pitchFamily="34" charset="0"/>
            </a:endParaRPr>
          </a:p>
        </p:txBody>
      </p:sp>
      <p:sp>
        <p:nvSpPr>
          <p:cNvPr id="22" name="Rounded Rectangular Callout 13">
            <a:extLst>
              <a:ext uri="{FF2B5EF4-FFF2-40B4-BE49-F238E27FC236}">
                <a16:creationId xmlns:a16="http://schemas.microsoft.com/office/drawing/2014/main" id="{3B5853F3-4EF6-C49E-E006-7E4000802B52}"/>
              </a:ext>
              <a:ext uri="{C183D7F6-B498-43B3-948B-1728B52AA6E4}">
                <adec:decorative xmlns:adec="http://schemas.microsoft.com/office/drawing/2017/decorative" val="1"/>
              </a:ext>
            </a:extLst>
          </p:cNvPr>
          <p:cNvSpPr/>
          <p:nvPr/>
        </p:nvSpPr>
        <p:spPr>
          <a:xfrm>
            <a:off x="473826" y="2236705"/>
            <a:ext cx="4158499" cy="1293971"/>
          </a:xfrm>
          <a:prstGeom prst="wedgeRoundRectCallout">
            <a:avLst/>
          </a:prstGeom>
          <a:solidFill>
            <a:schemeClr val="bg2"/>
          </a:solidFill>
        </p:spPr>
        <p:txBody>
          <a:bodyPr wrap="square" lIns="91440" tIns="45720" rIns="91440" bIns="45720" anchor="t">
            <a:spAutoFit/>
          </a:bodyPr>
          <a:lstStyle/>
          <a:p>
            <a:pPr defTabSz="914377">
              <a:defRPr/>
            </a:pPr>
            <a:endParaRPr lang="en-GB" sz="1400" b="0" i="0" u="none" strike="noStrike" kern="1200" cap="none" spc="0" normalizeH="0" baseline="0" noProof="0" dirty="0">
              <a:ln>
                <a:noFill/>
              </a:ln>
              <a:solidFill>
                <a:srgbClr val="000000"/>
              </a:solidFill>
              <a:effectLst/>
              <a:uLnTx/>
              <a:uFillTx/>
              <a:latin typeface="Arial"/>
              <a:cs typeface="Arial"/>
            </a:endParaRPr>
          </a:p>
          <a:p>
            <a:pPr defTabSz="914377">
              <a:defRPr/>
            </a:pPr>
            <a:endParaRPr lang="en-GB" sz="1400" dirty="0">
              <a:solidFill>
                <a:srgbClr val="000000"/>
              </a:solidFill>
              <a:latin typeface="Arial"/>
              <a:cs typeface="Arial"/>
            </a:endParaRPr>
          </a:p>
          <a:p>
            <a:pPr defTabSz="914377">
              <a:defRPr/>
            </a:pPr>
            <a:endParaRPr lang="en-GB" sz="1400" b="0" i="0" u="none" strike="noStrike" kern="1200" cap="none" spc="0" normalizeH="0" baseline="0" noProof="0" dirty="0">
              <a:ln>
                <a:noFill/>
              </a:ln>
              <a:solidFill>
                <a:srgbClr val="000000"/>
              </a:solidFill>
              <a:effectLst/>
              <a:uLnTx/>
              <a:uFillTx/>
              <a:latin typeface="Arial"/>
              <a:cs typeface="Arial"/>
            </a:endParaRPr>
          </a:p>
          <a:p>
            <a:pPr defTabSz="914377">
              <a:defRPr/>
            </a:pPr>
            <a:endParaRPr lang="en-GB" sz="1400" dirty="0">
              <a:solidFill>
                <a:srgbClr val="000000"/>
              </a:solidFill>
              <a:latin typeface="Arial"/>
              <a:cs typeface="Arial"/>
            </a:endParaRPr>
          </a:p>
          <a:p>
            <a:pPr defTabSz="914377">
              <a:defRPr/>
            </a:pPr>
            <a:endParaRPr lang="en-GB" sz="1400" b="0" i="0" u="none" strike="noStrike" kern="1200" cap="none" spc="0" normalizeH="0" baseline="0" noProof="0" dirty="0">
              <a:ln>
                <a:noFill/>
              </a:ln>
              <a:solidFill>
                <a:srgbClr val="000000"/>
              </a:solidFill>
              <a:effectLst/>
              <a:uLnTx/>
              <a:uFillTx/>
              <a:latin typeface="Arial"/>
              <a:cs typeface="Arial"/>
            </a:endParaRPr>
          </a:p>
        </p:txBody>
      </p:sp>
      <p:sp>
        <p:nvSpPr>
          <p:cNvPr id="3" name="Text Placeholder 2">
            <a:extLst>
              <a:ext uri="{FF2B5EF4-FFF2-40B4-BE49-F238E27FC236}">
                <a16:creationId xmlns:a16="http://schemas.microsoft.com/office/drawing/2014/main" id="{2CDDF6EE-0D96-B59A-249F-4937E3BC7CF8}"/>
              </a:ext>
            </a:extLst>
          </p:cNvPr>
          <p:cNvSpPr>
            <a:spLocks noGrp="1"/>
          </p:cNvSpPr>
          <p:nvPr>
            <p:ph type="body" sz="quarter" idx="11"/>
          </p:nvPr>
        </p:nvSpPr>
        <p:spPr>
          <a:xfrm>
            <a:off x="520939" y="2279216"/>
            <a:ext cx="4111386" cy="1251460"/>
          </a:xfrm>
        </p:spPr>
        <p:txBody>
          <a:bodyPr>
            <a:noAutofit/>
          </a:bodyPr>
          <a:lstStyle/>
          <a:p>
            <a:pPr defTabSz="914377">
              <a:defRPr/>
            </a:pPr>
            <a:r>
              <a:rPr lang="en-US" dirty="0">
                <a:latin typeface="Arial"/>
                <a:ea typeface="+mn-lt"/>
                <a:cs typeface="+mn-lt"/>
              </a:rPr>
              <a:t>“When people </a:t>
            </a:r>
            <a:r>
              <a:rPr lang="en-US" b="1" dirty="0">
                <a:latin typeface="Arial"/>
                <a:ea typeface="+mn-lt"/>
                <a:cs typeface="+mn-lt"/>
              </a:rPr>
              <a:t>treat people differently</a:t>
            </a:r>
            <a:r>
              <a:rPr lang="en-US" dirty="0">
                <a:latin typeface="Arial"/>
                <a:ea typeface="+mn-lt"/>
                <a:cs typeface="+mn-lt"/>
              </a:rPr>
              <a:t> and don’t treat them like how they wanted to be treated.  To me it also means when people just </a:t>
            </a:r>
            <a:r>
              <a:rPr lang="en-US" b="1" dirty="0">
                <a:latin typeface="Arial"/>
                <a:ea typeface="+mn-lt"/>
                <a:cs typeface="+mn-lt"/>
              </a:rPr>
              <a:t>ignore each other as if they’re invisible</a:t>
            </a:r>
            <a:r>
              <a:rPr lang="en-US" dirty="0">
                <a:latin typeface="Arial"/>
                <a:ea typeface="+mn-lt"/>
                <a:cs typeface="+mn-lt"/>
              </a:rPr>
              <a:t>.”</a:t>
            </a:r>
            <a:endParaRPr lang="en-GB" dirty="0">
              <a:latin typeface="Arial"/>
              <a:ea typeface="+mn-lt"/>
              <a:cs typeface="+mn-lt"/>
            </a:endParaRPr>
          </a:p>
          <a:p>
            <a:pPr algn="r" defTabSz="914377">
              <a:defRPr/>
            </a:pPr>
            <a:r>
              <a:rPr lang="en-GB" dirty="0">
                <a:solidFill>
                  <a:srgbClr val="000000"/>
                </a:solidFill>
                <a:latin typeface="Arial"/>
                <a:cs typeface="Arial"/>
              </a:rPr>
              <a:t>(Primary school student)</a:t>
            </a:r>
            <a:endParaRPr lang="en-US" dirty="0"/>
          </a:p>
        </p:txBody>
      </p:sp>
      <p:sp>
        <p:nvSpPr>
          <p:cNvPr id="18" name="Rounded Rectangular Callout 12">
            <a:extLst>
              <a:ext uri="{FF2B5EF4-FFF2-40B4-BE49-F238E27FC236}">
                <a16:creationId xmlns:a16="http://schemas.microsoft.com/office/drawing/2014/main" id="{EBB6BD53-E33B-7D45-0435-58770A6F6A37}"/>
              </a:ext>
              <a:ext uri="{C183D7F6-B498-43B3-948B-1728B52AA6E4}">
                <adec:decorative xmlns:adec="http://schemas.microsoft.com/office/drawing/2017/decorative" val="1"/>
              </a:ext>
            </a:extLst>
          </p:cNvPr>
          <p:cNvSpPr/>
          <p:nvPr/>
        </p:nvSpPr>
        <p:spPr>
          <a:xfrm>
            <a:off x="5022156" y="2236705"/>
            <a:ext cx="3770054" cy="1310997"/>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GB" sz="1400" b="0" i="0" u="none" strike="noStrike" kern="1200" cap="none" spc="0" normalizeH="0" baseline="0" noProof="0" dirty="0">
              <a:ln>
                <a:noFill/>
              </a:ln>
              <a:solidFill>
                <a:srgbClr val="000000"/>
              </a:solidFill>
              <a:effectLst/>
              <a:uLnTx/>
              <a:uFillTx/>
              <a:latin typeface="Arial"/>
              <a:cs typeface="Arial"/>
            </a:endParaRPr>
          </a:p>
          <a:p>
            <a:pPr defTabSz="914377">
              <a:spcAft>
                <a:spcPts val="600"/>
              </a:spcAft>
              <a:defRPr/>
            </a:pPr>
            <a:endParaRPr lang="en-GB" sz="1400" dirty="0">
              <a:solidFill>
                <a:srgbClr val="000000"/>
              </a:solidFill>
              <a:latin typeface="Arial"/>
              <a:cs typeface="Arial"/>
            </a:endParaRPr>
          </a:p>
          <a:p>
            <a:pPr defTabSz="914377">
              <a:spcAft>
                <a:spcPts val="600"/>
              </a:spcAft>
              <a:defRPr/>
            </a:pPr>
            <a:endParaRPr lang="en-GB" sz="1400" b="0" i="0" u="none" strike="noStrike" kern="1200" cap="none" spc="0" normalizeH="0" baseline="0" noProof="0" dirty="0">
              <a:ln>
                <a:noFill/>
              </a:ln>
              <a:solidFill>
                <a:srgbClr val="000000"/>
              </a:solidFill>
              <a:effectLst/>
              <a:uLnTx/>
              <a:uFillTx/>
              <a:latin typeface="Arial"/>
              <a:cs typeface="Arial"/>
            </a:endParaRPr>
          </a:p>
          <a:p>
            <a:pPr defTabSz="914377">
              <a:spcAft>
                <a:spcPts val="600"/>
              </a:spcAft>
              <a:defRPr/>
            </a:pPr>
            <a:endParaRPr lang="en-GB" sz="1400" dirty="0">
              <a:solidFill>
                <a:srgbClr val="000000"/>
              </a:solidFill>
              <a:latin typeface="Arial"/>
              <a:cs typeface="Arial"/>
            </a:endParaRPr>
          </a:p>
        </p:txBody>
      </p:sp>
      <p:sp>
        <p:nvSpPr>
          <p:cNvPr id="5" name="Text Placeholder 4">
            <a:extLst>
              <a:ext uri="{FF2B5EF4-FFF2-40B4-BE49-F238E27FC236}">
                <a16:creationId xmlns:a16="http://schemas.microsoft.com/office/drawing/2014/main" id="{B2C4A488-DEA8-323C-210C-A936E84387A6}"/>
              </a:ext>
            </a:extLst>
          </p:cNvPr>
          <p:cNvSpPr>
            <a:spLocks noGrp="1"/>
          </p:cNvSpPr>
          <p:nvPr>
            <p:ph type="body" sz="quarter" idx="13"/>
          </p:nvPr>
        </p:nvSpPr>
        <p:spPr>
          <a:xfrm>
            <a:off x="5071783" y="2226045"/>
            <a:ext cx="3575261" cy="1292239"/>
          </a:xfrm>
        </p:spPr>
        <p:txBody>
          <a:bodyPr>
            <a:noAutofit/>
          </a:bodyPr>
          <a:lstStyle/>
          <a:p>
            <a:pPr marL="0" indent="0" defTabSz="914377">
              <a:lnSpc>
                <a:spcPct val="100000"/>
              </a:lnSpc>
              <a:spcAft>
                <a:spcPts val="600"/>
              </a:spcAft>
              <a:buNone/>
              <a:defRPr/>
            </a:pPr>
            <a:r>
              <a:rPr lang="en-GB" dirty="0">
                <a:solidFill>
                  <a:srgbClr val="000000"/>
                </a:solidFill>
                <a:latin typeface="Arial"/>
                <a:cs typeface="Arial"/>
              </a:rPr>
              <a:t>"When you look at someone/</a:t>
            </a:r>
            <a:r>
              <a:rPr lang="en-GB" b="1" dirty="0">
                <a:solidFill>
                  <a:srgbClr val="000000"/>
                </a:solidFill>
                <a:latin typeface="Arial"/>
                <a:cs typeface="Arial"/>
              </a:rPr>
              <a:t>treat someone differently</a:t>
            </a:r>
            <a:r>
              <a:rPr lang="en-GB" dirty="0">
                <a:solidFill>
                  <a:srgbClr val="000000"/>
                </a:solidFill>
                <a:latin typeface="Arial"/>
                <a:cs typeface="Arial"/>
              </a:rPr>
              <a:t> because of their race, religion, gender, sexuality, disability, intellect, social status/job or age."</a:t>
            </a:r>
            <a:endParaRPr lang="en-US" dirty="0">
              <a:solidFill>
                <a:srgbClr val="000000"/>
              </a:solidFill>
              <a:latin typeface="Arial"/>
              <a:cs typeface="Arial"/>
            </a:endParaRPr>
          </a:p>
          <a:p>
            <a:pPr marL="0" indent="0" algn="r" defTabSz="914377">
              <a:lnSpc>
                <a:spcPct val="100000"/>
              </a:lnSpc>
              <a:spcBef>
                <a:spcPts val="600"/>
              </a:spcBef>
              <a:buNone/>
              <a:defRPr/>
            </a:pPr>
            <a:r>
              <a:rPr lang="en-GB" dirty="0">
                <a:solidFill>
                  <a:srgbClr val="000000"/>
                </a:solidFill>
                <a:latin typeface="Arial"/>
                <a:cs typeface="Arial"/>
              </a:rPr>
              <a:t>(Secondary school student)</a:t>
            </a:r>
            <a:endParaRPr lang="en-US" dirty="0"/>
          </a:p>
        </p:txBody>
      </p:sp>
      <p:sp>
        <p:nvSpPr>
          <p:cNvPr id="19" name="Rounded Rectangular Callout 13">
            <a:extLst>
              <a:ext uri="{FF2B5EF4-FFF2-40B4-BE49-F238E27FC236}">
                <a16:creationId xmlns:a16="http://schemas.microsoft.com/office/drawing/2014/main" id="{47289D20-8131-8A43-4243-B960A79FF63D}"/>
              </a:ext>
              <a:ext uri="{C183D7F6-B498-43B3-948B-1728B52AA6E4}">
                <adec:decorative xmlns:adec="http://schemas.microsoft.com/office/drawing/2017/decorative" val="1"/>
              </a:ext>
            </a:extLst>
          </p:cNvPr>
          <p:cNvSpPr/>
          <p:nvPr/>
        </p:nvSpPr>
        <p:spPr>
          <a:xfrm>
            <a:off x="208572" y="4007022"/>
            <a:ext cx="4689005" cy="1310997"/>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GB" sz="1400" b="0" i="0" u="none" strike="noStrike" kern="1200" cap="none" spc="0" normalizeH="0" baseline="0" noProof="0" dirty="0">
              <a:ln>
                <a:noFill/>
              </a:ln>
              <a:solidFill>
                <a:srgbClr val="000000"/>
              </a:solidFill>
              <a:effectLst/>
              <a:uLnTx/>
              <a:uFillTx/>
              <a:latin typeface="Arial"/>
              <a:cs typeface="Arial"/>
            </a:endParaRPr>
          </a:p>
          <a:p>
            <a:pPr defTabSz="914377">
              <a:spcAft>
                <a:spcPts val="600"/>
              </a:spcAft>
              <a:defRPr/>
            </a:pPr>
            <a:endParaRPr lang="en-GB" sz="1400" dirty="0">
              <a:solidFill>
                <a:srgbClr val="000000"/>
              </a:solidFill>
              <a:latin typeface="Arial"/>
              <a:cs typeface="Arial"/>
            </a:endParaRPr>
          </a:p>
          <a:p>
            <a:pPr defTabSz="914377">
              <a:spcAft>
                <a:spcPts val="600"/>
              </a:spcAft>
              <a:defRPr/>
            </a:pPr>
            <a:endParaRPr lang="en-GB" sz="1400" b="0" i="0" u="none" strike="noStrike" kern="1200" cap="none" spc="0" normalizeH="0" baseline="0" noProof="0" dirty="0">
              <a:ln>
                <a:noFill/>
              </a:ln>
              <a:solidFill>
                <a:srgbClr val="000000"/>
              </a:solidFill>
              <a:effectLst/>
              <a:uLnTx/>
              <a:uFillTx/>
              <a:latin typeface="Arial"/>
              <a:cs typeface="Arial"/>
            </a:endParaRPr>
          </a:p>
          <a:p>
            <a:pPr defTabSz="914377">
              <a:spcAft>
                <a:spcPts val="600"/>
              </a:spcAft>
              <a:defRPr/>
            </a:pPr>
            <a:endParaRPr lang="en-GB" sz="1400" b="0" i="0" u="none" strike="noStrike" kern="1200" cap="none" spc="0" normalizeH="0" baseline="0" noProof="0" dirty="0">
              <a:ln>
                <a:noFill/>
              </a:ln>
              <a:solidFill>
                <a:srgbClr val="000000"/>
              </a:solidFill>
              <a:effectLst/>
              <a:uLnTx/>
              <a:uFillTx/>
              <a:latin typeface="Arial"/>
              <a:cs typeface="Arial"/>
            </a:endParaRPr>
          </a:p>
        </p:txBody>
      </p:sp>
      <p:sp>
        <p:nvSpPr>
          <p:cNvPr id="6" name="Text Placeholder 5">
            <a:extLst>
              <a:ext uri="{FF2B5EF4-FFF2-40B4-BE49-F238E27FC236}">
                <a16:creationId xmlns:a16="http://schemas.microsoft.com/office/drawing/2014/main" id="{0D399341-EC89-22C7-0F97-B8F950C2779F}"/>
              </a:ext>
            </a:extLst>
          </p:cNvPr>
          <p:cNvSpPr>
            <a:spLocks noGrp="1"/>
          </p:cNvSpPr>
          <p:nvPr>
            <p:ph type="body" sz="quarter" idx="14"/>
          </p:nvPr>
        </p:nvSpPr>
        <p:spPr>
          <a:xfrm>
            <a:off x="269203" y="4037580"/>
            <a:ext cx="4581091" cy="1282694"/>
          </a:xfrm>
        </p:spPr>
        <p:txBody>
          <a:bodyPr>
            <a:noAutofit/>
          </a:bodyPr>
          <a:lstStyle/>
          <a:p>
            <a:pPr marL="0" indent="0" defTabSz="914377">
              <a:lnSpc>
                <a:spcPct val="100000"/>
              </a:lnSpc>
              <a:spcAft>
                <a:spcPts val="600"/>
              </a:spcAft>
              <a:buNone/>
              <a:defRPr/>
            </a:pPr>
            <a:r>
              <a:rPr lang="en-GB" dirty="0">
                <a:solidFill>
                  <a:srgbClr val="000000"/>
                </a:solidFill>
                <a:latin typeface="Arial"/>
                <a:cs typeface="Arial"/>
              </a:rPr>
              <a:t>"Not having the opportunities to that other people have due to</a:t>
            </a:r>
            <a:r>
              <a:rPr lang="en-GB" b="1" dirty="0">
                <a:solidFill>
                  <a:srgbClr val="000000"/>
                </a:solidFill>
                <a:latin typeface="Arial"/>
                <a:cs typeface="Arial"/>
              </a:rPr>
              <a:t> circumstances not within your control</a:t>
            </a:r>
            <a:r>
              <a:rPr lang="en-GB" dirty="0">
                <a:solidFill>
                  <a:srgbClr val="000000"/>
                </a:solidFill>
                <a:latin typeface="Arial"/>
                <a:cs typeface="Arial"/>
              </a:rPr>
              <a:t>, facing discrimination due to some part of your identity, being underprivileged in any aspect of life."</a:t>
            </a:r>
            <a:endParaRPr lang="en-GB" dirty="0">
              <a:latin typeface="Arial"/>
              <a:cs typeface="Arial"/>
            </a:endParaRPr>
          </a:p>
          <a:p>
            <a:pPr marL="0" indent="0" algn="r" defTabSz="914377">
              <a:lnSpc>
                <a:spcPct val="100000"/>
              </a:lnSpc>
              <a:spcBef>
                <a:spcPts val="0"/>
              </a:spcBef>
              <a:buNone/>
              <a:defRPr/>
            </a:pPr>
            <a:r>
              <a:rPr lang="en-GB" dirty="0">
                <a:solidFill>
                  <a:srgbClr val="000000"/>
                </a:solidFill>
                <a:latin typeface="Arial"/>
                <a:cs typeface="Arial"/>
              </a:rPr>
              <a:t>(Independent secondary school student)</a:t>
            </a:r>
            <a:endParaRPr lang="en-US" dirty="0"/>
          </a:p>
        </p:txBody>
      </p:sp>
      <p:sp>
        <p:nvSpPr>
          <p:cNvPr id="21" name="Rounded Rectangular Callout 9">
            <a:extLst>
              <a:ext uri="{FF2B5EF4-FFF2-40B4-BE49-F238E27FC236}">
                <a16:creationId xmlns:a16="http://schemas.microsoft.com/office/drawing/2014/main" id="{6323A0B3-BA15-D354-E4B9-263B13BA7D32}"/>
              </a:ext>
              <a:ext uri="{C183D7F6-B498-43B3-948B-1728B52AA6E4}">
                <adec:decorative xmlns:adec="http://schemas.microsoft.com/office/drawing/2017/decorative" val="1"/>
              </a:ext>
            </a:extLst>
          </p:cNvPr>
          <p:cNvSpPr/>
          <p:nvPr/>
        </p:nvSpPr>
        <p:spPr>
          <a:xfrm>
            <a:off x="5399862" y="4139445"/>
            <a:ext cx="2933906" cy="1310997"/>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US" sz="1400" dirty="0">
              <a:cs typeface="Calibri"/>
            </a:endParaRPr>
          </a:p>
          <a:p>
            <a:pPr defTabSz="914377">
              <a:spcAft>
                <a:spcPts val="600"/>
              </a:spcAft>
              <a:defRPr/>
            </a:pPr>
            <a:endParaRPr lang="en-US" sz="1400" dirty="0">
              <a:cs typeface="Calibri"/>
            </a:endParaRPr>
          </a:p>
          <a:p>
            <a:pPr defTabSz="914377">
              <a:spcAft>
                <a:spcPts val="600"/>
              </a:spcAft>
              <a:defRPr/>
            </a:pPr>
            <a:endParaRPr lang="en-US" sz="1400" dirty="0">
              <a:cs typeface="Calibri"/>
            </a:endParaRPr>
          </a:p>
          <a:p>
            <a:pPr defTabSz="914377">
              <a:spcAft>
                <a:spcPts val="600"/>
              </a:spcAft>
              <a:defRPr/>
            </a:pPr>
            <a:endParaRPr lang="en-US" sz="1400" dirty="0">
              <a:cs typeface="Calibri"/>
            </a:endParaRPr>
          </a:p>
        </p:txBody>
      </p:sp>
      <p:sp>
        <p:nvSpPr>
          <p:cNvPr id="7" name="Text Placeholder 6">
            <a:extLst>
              <a:ext uri="{FF2B5EF4-FFF2-40B4-BE49-F238E27FC236}">
                <a16:creationId xmlns:a16="http://schemas.microsoft.com/office/drawing/2014/main" id="{32BF7335-46D5-77B7-A8F9-027C03FC62DC}"/>
              </a:ext>
            </a:extLst>
          </p:cNvPr>
          <p:cNvSpPr>
            <a:spLocks noGrp="1"/>
          </p:cNvSpPr>
          <p:nvPr>
            <p:ph type="body" sz="quarter" idx="15"/>
          </p:nvPr>
        </p:nvSpPr>
        <p:spPr>
          <a:xfrm>
            <a:off x="5413905" y="4173570"/>
            <a:ext cx="2845512" cy="1174644"/>
          </a:xfrm>
        </p:spPr>
        <p:txBody>
          <a:bodyPr>
            <a:noAutofit/>
          </a:bodyPr>
          <a:lstStyle/>
          <a:p>
            <a:pPr marL="0" indent="0" defTabSz="914377">
              <a:lnSpc>
                <a:spcPct val="100000"/>
              </a:lnSpc>
              <a:spcAft>
                <a:spcPts val="600"/>
              </a:spcAft>
              <a:buNone/>
              <a:defRPr/>
            </a:pPr>
            <a:r>
              <a:rPr lang="en-US" dirty="0">
                <a:solidFill>
                  <a:srgbClr val="000000"/>
                </a:solidFill>
                <a:latin typeface="Arial"/>
                <a:cs typeface="Arial"/>
              </a:rPr>
              <a:t>"It's when people have </a:t>
            </a:r>
            <a:r>
              <a:rPr lang="en-US" b="1" dirty="0">
                <a:solidFill>
                  <a:srgbClr val="000000"/>
                </a:solidFill>
                <a:latin typeface="Arial"/>
                <a:cs typeface="Arial"/>
              </a:rPr>
              <a:t>more rights</a:t>
            </a:r>
            <a:r>
              <a:rPr lang="en-US" dirty="0">
                <a:solidFill>
                  <a:srgbClr val="000000"/>
                </a:solidFill>
                <a:latin typeface="Arial"/>
                <a:cs typeface="Arial"/>
              </a:rPr>
              <a:t> than others and when people are given </a:t>
            </a:r>
            <a:r>
              <a:rPr lang="en-US" b="1" dirty="0">
                <a:solidFill>
                  <a:srgbClr val="000000"/>
                </a:solidFill>
                <a:latin typeface="Arial"/>
                <a:cs typeface="Arial"/>
              </a:rPr>
              <a:t>advantages that others don't have</a:t>
            </a:r>
            <a:r>
              <a:rPr lang="en-US" dirty="0">
                <a:solidFill>
                  <a:srgbClr val="000000"/>
                </a:solidFill>
                <a:latin typeface="Arial"/>
                <a:cs typeface="Arial"/>
              </a:rPr>
              <a:t>."</a:t>
            </a:r>
          </a:p>
          <a:p>
            <a:pPr marL="0" indent="0" algn="r" defTabSz="914377">
              <a:spcBef>
                <a:spcPts val="0"/>
              </a:spcBef>
              <a:buNone/>
              <a:defRPr/>
            </a:pPr>
            <a:r>
              <a:rPr lang="en-GB" dirty="0">
                <a:solidFill>
                  <a:srgbClr val="000000"/>
                </a:solidFill>
                <a:latin typeface="Arial"/>
                <a:cs typeface="Arial"/>
              </a:rPr>
              <a:t>(Secondary school student)</a:t>
            </a:r>
            <a:endParaRPr lang="en-US" dirty="0"/>
          </a:p>
        </p:txBody>
      </p:sp>
      <p:sp>
        <p:nvSpPr>
          <p:cNvPr id="20" name="Rounded Rectangular Callout 13">
            <a:extLst>
              <a:ext uri="{FF2B5EF4-FFF2-40B4-BE49-F238E27FC236}">
                <a16:creationId xmlns:a16="http://schemas.microsoft.com/office/drawing/2014/main" id="{2FDA2912-1325-7006-8FB1-29C70B84B35A}"/>
              </a:ext>
              <a:ext uri="{C183D7F6-B498-43B3-948B-1728B52AA6E4}">
                <adec:decorative xmlns:adec="http://schemas.microsoft.com/office/drawing/2017/decorative" val="1"/>
              </a:ext>
            </a:extLst>
          </p:cNvPr>
          <p:cNvSpPr/>
          <p:nvPr/>
        </p:nvSpPr>
        <p:spPr>
          <a:xfrm>
            <a:off x="9034780" y="2647876"/>
            <a:ext cx="2677325" cy="2700338"/>
          </a:xfrm>
          <a:prstGeom prst="wedgeRoundRectCallout">
            <a:avLst/>
          </a:prstGeom>
          <a:solidFill>
            <a:schemeClr val="bg2"/>
          </a:solidFill>
        </p:spPr>
        <p:txBody>
          <a:bodyPr wrap="square" lIns="91440" tIns="45720" rIns="91440" bIns="45720" anchor="t">
            <a:spAutoFit/>
          </a:bodyPr>
          <a:lstStyle/>
          <a:p>
            <a:pPr defTabSz="914377">
              <a:defRPr/>
            </a:pPr>
            <a:endParaRPr lang="en-GB" sz="1400" b="0" i="0" u="none" strike="noStrike" kern="1200" cap="none" spc="0" normalizeH="0" baseline="0" noProof="0" dirty="0">
              <a:ln>
                <a:noFill/>
              </a:ln>
              <a:solidFill>
                <a:srgbClr val="000000"/>
              </a:solidFill>
              <a:effectLst/>
              <a:uLnTx/>
              <a:uFillTx/>
              <a:latin typeface="Arial"/>
              <a:cs typeface="Arial"/>
            </a:endParaRPr>
          </a:p>
          <a:p>
            <a:pPr defTabSz="914377">
              <a:defRPr/>
            </a:pPr>
            <a:endParaRPr lang="en-GB" sz="1400" dirty="0">
              <a:solidFill>
                <a:srgbClr val="000000"/>
              </a:solidFill>
              <a:latin typeface="Arial"/>
              <a:cs typeface="Arial"/>
            </a:endParaRPr>
          </a:p>
          <a:p>
            <a:pPr defTabSz="914377">
              <a:defRPr/>
            </a:pPr>
            <a:endParaRPr lang="en-GB" sz="1400" b="0" i="0" u="none" strike="noStrike" kern="1200" cap="none" spc="0" normalizeH="0" baseline="0" noProof="0" dirty="0">
              <a:ln>
                <a:noFill/>
              </a:ln>
              <a:solidFill>
                <a:srgbClr val="000000"/>
              </a:solidFill>
              <a:effectLst/>
              <a:uLnTx/>
              <a:uFillTx/>
              <a:latin typeface="Arial"/>
              <a:cs typeface="Arial"/>
            </a:endParaRPr>
          </a:p>
          <a:p>
            <a:pPr defTabSz="914377">
              <a:defRPr/>
            </a:pPr>
            <a:endParaRPr lang="en-GB" sz="1400" dirty="0">
              <a:solidFill>
                <a:srgbClr val="000000"/>
              </a:solidFill>
              <a:latin typeface="Arial"/>
              <a:cs typeface="Arial"/>
            </a:endParaRPr>
          </a:p>
          <a:p>
            <a:pPr defTabSz="914377">
              <a:defRPr/>
            </a:pPr>
            <a:endParaRPr lang="en-GB" sz="1400" b="0" i="0" u="none" strike="noStrike" kern="1200" cap="none" spc="0" normalizeH="0" baseline="0" noProof="0" dirty="0">
              <a:ln>
                <a:noFill/>
              </a:ln>
              <a:solidFill>
                <a:srgbClr val="000000"/>
              </a:solidFill>
              <a:effectLst/>
              <a:uLnTx/>
              <a:uFillTx/>
              <a:latin typeface="Arial"/>
              <a:cs typeface="Arial"/>
            </a:endParaRPr>
          </a:p>
          <a:p>
            <a:pPr defTabSz="914377">
              <a:defRPr/>
            </a:pPr>
            <a:endParaRPr lang="en-GB" sz="1400" dirty="0">
              <a:solidFill>
                <a:srgbClr val="000000"/>
              </a:solidFill>
              <a:latin typeface="Arial"/>
              <a:cs typeface="Arial"/>
            </a:endParaRPr>
          </a:p>
          <a:p>
            <a:pPr defTabSz="914377">
              <a:defRPr/>
            </a:pPr>
            <a:endParaRPr lang="en-GB" sz="1400" b="0" i="0" u="none" strike="noStrike" kern="1200" cap="none" spc="0" normalizeH="0" baseline="0" noProof="0" dirty="0">
              <a:ln>
                <a:noFill/>
              </a:ln>
              <a:solidFill>
                <a:srgbClr val="000000"/>
              </a:solidFill>
              <a:effectLst/>
              <a:uLnTx/>
              <a:uFillTx/>
              <a:latin typeface="Arial"/>
              <a:cs typeface="Arial"/>
            </a:endParaRPr>
          </a:p>
          <a:p>
            <a:pPr defTabSz="914377">
              <a:defRPr/>
            </a:pPr>
            <a:endParaRPr lang="en-GB" sz="1400" dirty="0">
              <a:solidFill>
                <a:srgbClr val="000000"/>
              </a:solidFill>
              <a:latin typeface="Arial"/>
              <a:cs typeface="Arial"/>
            </a:endParaRPr>
          </a:p>
          <a:p>
            <a:pPr defTabSz="914377">
              <a:defRPr/>
            </a:pPr>
            <a:endParaRPr lang="en-GB" sz="1400" b="0" i="0" u="none" strike="noStrike" kern="1200" cap="none" spc="0" normalizeH="0" baseline="0" noProof="0" dirty="0">
              <a:ln>
                <a:noFill/>
              </a:ln>
              <a:solidFill>
                <a:srgbClr val="000000"/>
              </a:solidFill>
              <a:effectLst/>
              <a:uLnTx/>
              <a:uFillTx/>
              <a:latin typeface="Arial"/>
              <a:cs typeface="Arial"/>
            </a:endParaRPr>
          </a:p>
          <a:p>
            <a:pPr defTabSz="914377">
              <a:defRPr/>
            </a:pPr>
            <a:endParaRPr lang="en-GB" sz="1400" dirty="0">
              <a:solidFill>
                <a:srgbClr val="000000"/>
              </a:solidFill>
              <a:latin typeface="Arial"/>
              <a:cs typeface="Arial"/>
            </a:endParaRPr>
          </a:p>
          <a:p>
            <a:pPr defTabSz="914377">
              <a:defRPr/>
            </a:pPr>
            <a:endParaRPr lang="en-GB" sz="1400" b="0" i="0" u="none" strike="noStrike" kern="1200" cap="none" spc="0" normalizeH="0" baseline="0" noProof="0" dirty="0">
              <a:ln>
                <a:noFill/>
              </a:ln>
              <a:solidFill>
                <a:srgbClr val="000000"/>
              </a:solidFill>
              <a:effectLst/>
              <a:uLnTx/>
              <a:uFillTx/>
              <a:latin typeface="Arial"/>
              <a:cs typeface="Arial"/>
            </a:endParaRPr>
          </a:p>
        </p:txBody>
      </p:sp>
      <p:sp>
        <p:nvSpPr>
          <p:cNvPr id="9" name="Text Placeholder 8">
            <a:extLst>
              <a:ext uri="{FF2B5EF4-FFF2-40B4-BE49-F238E27FC236}">
                <a16:creationId xmlns:a16="http://schemas.microsoft.com/office/drawing/2014/main" id="{133CC720-0C8D-3C5F-77B1-DB10320D7640}"/>
              </a:ext>
            </a:extLst>
          </p:cNvPr>
          <p:cNvSpPr>
            <a:spLocks noGrp="1"/>
          </p:cNvSpPr>
          <p:nvPr>
            <p:ph type="body" sz="quarter" idx="17"/>
          </p:nvPr>
        </p:nvSpPr>
        <p:spPr>
          <a:xfrm>
            <a:off x="9185892" y="2749897"/>
            <a:ext cx="2442890" cy="2568121"/>
          </a:xfrm>
        </p:spPr>
        <p:txBody>
          <a:bodyPr>
            <a:noAutofit/>
          </a:bodyPr>
          <a:lstStyle/>
          <a:p>
            <a:pPr marL="0" indent="0" defTabSz="914377">
              <a:lnSpc>
                <a:spcPct val="100000"/>
              </a:lnSpc>
              <a:buNone/>
              <a:defRPr/>
            </a:pPr>
            <a:r>
              <a:rPr lang="en-GB" dirty="0">
                <a:solidFill>
                  <a:srgbClr val="000000"/>
                </a:solidFill>
                <a:latin typeface="Arial"/>
                <a:cs typeface="Arial"/>
              </a:rPr>
              <a:t>"An </a:t>
            </a:r>
            <a:r>
              <a:rPr lang="en-GB" b="1" dirty="0">
                <a:solidFill>
                  <a:srgbClr val="000000"/>
                </a:solidFill>
                <a:latin typeface="Arial"/>
                <a:cs typeface="Arial"/>
              </a:rPr>
              <a:t>imbalance of money and resources,</a:t>
            </a:r>
            <a:r>
              <a:rPr lang="en-GB" dirty="0">
                <a:solidFill>
                  <a:srgbClr val="000000"/>
                </a:solidFill>
                <a:latin typeface="Arial"/>
                <a:cs typeface="Arial"/>
              </a:rPr>
              <a:t> distributed unfairly. Some people having excess, and others not enough</a:t>
            </a:r>
            <a:r>
              <a:rPr lang="en-GB" b="1" dirty="0">
                <a:solidFill>
                  <a:srgbClr val="000000"/>
                </a:solidFill>
                <a:latin typeface="Arial"/>
                <a:cs typeface="Arial"/>
              </a:rPr>
              <a:t>.</a:t>
            </a:r>
            <a:r>
              <a:rPr lang="en-GB" dirty="0">
                <a:solidFill>
                  <a:srgbClr val="000000"/>
                </a:solidFill>
                <a:latin typeface="Arial"/>
                <a:cs typeface="Arial"/>
              </a:rPr>
              <a:t> People are also </a:t>
            </a:r>
            <a:r>
              <a:rPr lang="en-GB" b="1" dirty="0">
                <a:solidFill>
                  <a:srgbClr val="000000"/>
                </a:solidFill>
                <a:latin typeface="Arial"/>
                <a:cs typeface="Arial"/>
              </a:rPr>
              <a:t>treated differently </a:t>
            </a:r>
            <a:r>
              <a:rPr lang="en-GB" dirty="0">
                <a:solidFill>
                  <a:srgbClr val="000000"/>
                </a:solidFill>
                <a:latin typeface="Arial"/>
                <a:cs typeface="Arial"/>
              </a:rPr>
              <a:t>or given different opportunities depending on social background, ethnicity or identity."</a:t>
            </a:r>
            <a:endParaRPr lang="en-US" dirty="0">
              <a:solidFill>
                <a:srgbClr val="000000"/>
              </a:solidFill>
              <a:latin typeface="Arial"/>
              <a:cs typeface="Arial"/>
            </a:endParaRPr>
          </a:p>
          <a:p>
            <a:pPr marL="0" indent="0" algn="r" defTabSz="914377">
              <a:lnSpc>
                <a:spcPct val="100000"/>
              </a:lnSpc>
              <a:buNone/>
              <a:defRPr/>
            </a:pPr>
            <a:r>
              <a:rPr lang="en-GB" dirty="0">
                <a:solidFill>
                  <a:srgbClr val="000000"/>
                </a:solidFill>
                <a:latin typeface="Arial"/>
                <a:cs typeface="Arial"/>
              </a:rPr>
              <a:t>(Secondary school student)</a:t>
            </a:r>
            <a:endParaRPr lang="en-US" dirty="0"/>
          </a:p>
        </p:txBody>
      </p:sp>
    </p:spTree>
    <p:extLst>
      <p:ext uri="{BB962C8B-B14F-4D97-AF65-F5344CB8AC3E}">
        <p14:creationId xmlns:p14="http://schemas.microsoft.com/office/powerpoint/2010/main" val="29761763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35C10E5-51CB-AE02-9BCA-ACBBBCD842E5}"/>
              </a:ext>
            </a:extLst>
          </p:cNvPr>
          <p:cNvSpPr>
            <a:spLocks noGrp="1"/>
          </p:cNvSpPr>
          <p:nvPr>
            <p:ph type="title"/>
          </p:nvPr>
        </p:nvSpPr>
        <p:spPr>
          <a:xfrm>
            <a:off x="338328" y="319550"/>
            <a:ext cx="11459420" cy="479425"/>
          </a:xfrm>
        </p:spPr>
        <p:txBody>
          <a:bodyPr>
            <a:noAutofit/>
          </a:bodyPr>
          <a:lstStyle/>
          <a:p>
            <a:r>
              <a:rPr lang="en-GB" sz="2600" b="1" dirty="0">
                <a:solidFill>
                  <a:srgbClr val="FF0000"/>
                </a:solidFill>
                <a:latin typeface="Arial"/>
                <a:cs typeface="Arial"/>
              </a:rPr>
              <a:t>Can you give an example of when you’ve seen inequality in your area?</a:t>
            </a:r>
            <a:endParaRPr lang="en-US" sz="2600" dirty="0"/>
          </a:p>
        </p:txBody>
      </p:sp>
      <p:pic>
        <p:nvPicPr>
          <p:cNvPr id="21" name="Picture Placeholder 20" descr="A figure shows a box that is divided into many portions in which each of the portions denotes an example of inequality raised by the students. The examples are as follows: Unkind treatment of others, Homelessness, Gender inequality and stereotypes, Ableism and lack of disabled access and services, Racism, Poverty, and cost of living, Housing inequalities example lack of housing, damp housing, overcrowding, Crime and antisocial behavior, Religious discrimination, Educational inequality, Ageism, Xenophobia, Classism, Homophobia, Lack of mental health support, and L T N s.">
            <a:extLst>
              <a:ext uri="{FF2B5EF4-FFF2-40B4-BE49-F238E27FC236}">
                <a16:creationId xmlns:a16="http://schemas.microsoft.com/office/drawing/2014/main" id="{541F887A-7689-CAD4-DD0D-BA6742D1A1BF}"/>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569" b="569"/>
          <a:stretch>
            <a:fillRect/>
          </a:stretch>
        </p:blipFill>
        <p:spPr>
          <a:xfrm>
            <a:off x="457200" y="899217"/>
            <a:ext cx="6957391" cy="3092496"/>
          </a:xfrm>
        </p:spPr>
      </p:pic>
      <p:sp>
        <p:nvSpPr>
          <p:cNvPr id="2" name="Text Placeholder 1">
            <a:extLst>
              <a:ext uri="{FF2B5EF4-FFF2-40B4-BE49-F238E27FC236}">
                <a16:creationId xmlns:a16="http://schemas.microsoft.com/office/drawing/2014/main" id="{FC9B6778-35C5-5A55-A7C5-79FA3F4C379E}"/>
              </a:ext>
            </a:extLst>
          </p:cNvPr>
          <p:cNvSpPr>
            <a:spLocks noGrp="1"/>
          </p:cNvSpPr>
          <p:nvPr>
            <p:ph type="body" sz="quarter" idx="10"/>
          </p:nvPr>
        </p:nvSpPr>
        <p:spPr>
          <a:xfrm>
            <a:off x="7676302" y="914400"/>
            <a:ext cx="4412066" cy="2912165"/>
          </a:xfrm>
        </p:spPr>
        <p:txBody>
          <a:bodyPr>
            <a:noAutofit/>
          </a:bodyPr>
          <a:lstStyle/>
          <a:p>
            <a:pPr>
              <a:spcBef>
                <a:spcPts val="600"/>
              </a:spcBef>
            </a:pPr>
            <a:r>
              <a:rPr lang="en-GB" sz="1400" dirty="0">
                <a:latin typeface="Arial" panose="020B0604020202020204" pitchFamily="34" charset="0"/>
                <a:cs typeface="Arial" panose="020B0604020202020204" pitchFamily="34" charset="0"/>
              </a:rPr>
              <a:t>The most common examples of inequality students raised were:</a:t>
            </a:r>
            <a:endParaRPr lang="en-US" sz="1400" dirty="0">
              <a:latin typeface="Arial" panose="020B0604020202020204" pitchFamily="34" charset="0"/>
              <a:cs typeface="Arial" panose="020B0604020202020204" pitchFamily="34" charset="0"/>
            </a:endParaRPr>
          </a:p>
          <a:p>
            <a:pPr marL="285750" indent="-285750">
              <a:spcBef>
                <a:spcPts val="600"/>
              </a:spcBef>
              <a:buFont typeface="Arial"/>
              <a:buChar char="•"/>
            </a:pPr>
            <a:r>
              <a:rPr lang="en-GB" sz="1400" dirty="0">
                <a:latin typeface="Arial" panose="020B0604020202020204" pitchFamily="34" charset="0"/>
                <a:cs typeface="Arial" panose="020B0604020202020204" pitchFamily="34" charset="0"/>
              </a:rPr>
              <a:t>Unkind treatment of others</a:t>
            </a:r>
          </a:p>
          <a:p>
            <a:pPr marL="285750" indent="-285750">
              <a:spcBef>
                <a:spcPts val="600"/>
              </a:spcBef>
              <a:buFont typeface="Arial"/>
              <a:buChar char="•"/>
            </a:pPr>
            <a:r>
              <a:rPr lang="en-GB" sz="1400" dirty="0">
                <a:latin typeface="Arial" panose="020B0604020202020204" pitchFamily="34" charset="0"/>
                <a:cs typeface="Arial" panose="020B0604020202020204" pitchFamily="34" charset="0"/>
              </a:rPr>
              <a:t>Homelessness</a:t>
            </a:r>
          </a:p>
          <a:p>
            <a:pPr marL="285750" indent="-285750">
              <a:spcBef>
                <a:spcPts val="600"/>
              </a:spcBef>
              <a:buFont typeface="Arial"/>
              <a:buChar char="•"/>
            </a:pPr>
            <a:r>
              <a:rPr lang="en-GB" sz="1400" dirty="0">
                <a:latin typeface="Arial" panose="020B0604020202020204" pitchFamily="34" charset="0"/>
                <a:cs typeface="Arial" panose="020B0604020202020204" pitchFamily="34" charset="0"/>
              </a:rPr>
              <a:t>Gender inequality and stereotypes </a:t>
            </a:r>
          </a:p>
          <a:p>
            <a:pPr marL="285750" indent="-285750">
              <a:spcBef>
                <a:spcPts val="600"/>
              </a:spcBef>
              <a:buFont typeface="Arial"/>
              <a:buChar char="•"/>
            </a:pPr>
            <a:r>
              <a:rPr lang="en-GB" sz="1400" dirty="0">
                <a:latin typeface="Arial" panose="020B0604020202020204" pitchFamily="34" charset="0"/>
                <a:cs typeface="Arial" panose="020B0604020202020204" pitchFamily="34" charset="0"/>
              </a:rPr>
              <a:t>Lack of access and services for people with disabilities</a:t>
            </a:r>
          </a:p>
          <a:p>
            <a:pPr marL="285750" indent="-285750">
              <a:spcBef>
                <a:spcPts val="600"/>
              </a:spcBef>
              <a:buFont typeface="Arial"/>
              <a:buChar char="•"/>
            </a:pPr>
            <a:r>
              <a:rPr lang="en-GB" sz="1400" dirty="0">
                <a:latin typeface="Arial" panose="020B0604020202020204" pitchFamily="34" charset="0"/>
                <a:cs typeface="Arial" panose="020B0604020202020204" pitchFamily="34" charset="0"/>
              </a:rPr>
              <a:t>Racism</a:t>
            </a:r>
          </a:p>
          <a:p>
            <a:pPr>
              <a:spcBef>
                <a:spcPts val="600"/>
              </a:spcBef>
            </a:pPr>
            <a:r>
              <a:rPr lang="en-GB" sz="1400" dirty="0">
                <a:latin typeface="Arial" panose="020B0604020202020204" pitchFamily="34" charset="0"/>
                <a:cs typeface="Arial" panose="020B0604020202020204" pitchFamily="34" charset="0"/>
              </a:rPr>
              <a:t>Other examples included: poverty, lack of affordable housing and overcrowding, antisocial behaviour and inequality in the education system.</a:t>
            </a:r>
            <a:endParaRPr lang="en-US" sz="1400" dirty="0">
              <a:latin typeface="Arial" panose="020B0604020202020204" pitchFamily="34" charset="0"/>
              <a:cs typeface="Arial" panose="020B0604020202020204" pitchFamily="34" charset="0"/>
            </a:endParaRPr>
          </a:p>
        </p:txBody>
      </p:sp>
      <p:sp>
        <p:nvSpPr>
          <p:cNvPr id="22" name="Rounded Rectangular Callout 13">
            <a:extLst>
              <a:ext uri="{FF2B5EF4-FFF2-40B4-BE49-F238E27FC236}">
                <a16:creationId xmlns:a16="http://schemas.microsoft.com/office/drawing/2014/main" id="{B5653E2D-8BB8-0B86-4F12-7214FB2C989E}"/>
              </a:ext>
              <a:ext uri="{C183D7F6-B498-43B3-948B-1728B52AA6E4}">
                <adec:decorative xmlns:adec="http://schemas.microsoft.com/office/drawing/2017/decorative" val="1"/>
              </a:ext>
            </a:extLst>
          </p:cNvPr>
          <p:cNvSpPr/>
          <p:nvPr/>
        </p:nvSpPr>
        <p:spPr>
          <a:xfrm>
            <a:off x="414867" y="4017609"/>
            <a:ext cx="3273831" cy="1634490"/>
          </a:xfrm>
          <a:prstGeom prst="wedgeRoundRectCallout">
            <a:avLst/>
          </a:prstGeom>
          <a:solidFill>
            <a:schemeClr val="bg2"/>
          </a:solidFill>
        </p:spPr>
        <p:txBody>
          <a:bodyPr wrap="square" lIns="91440" tIns="45720" rIns="91440" bIns="45720" anchor="t">
            <a:spAutoFit/>
          </a:bodyPr>
          <a:lstStyle/>
          <a:p>
            <a:pPr defTabSz="914377">
              <a:defRPr/>
            </a:pPr>
            <a:endParaRPr lang="en-US" dirty="0">
              <a:cs typeface="Calibri" panose="020F0502020204030204"/>
            </a:endParaRPr>
          </a:p>
          <a:p>
            <a:pPr defTabSz="914377">
              <a:defRPr/>
            </a:pPr>
            <a:endParaRPr lang="en-US" dirty="0">
              <a:cs typeface="Calibri" panose="020F0502020204030204"/>
            </a:endParaRPr>
          </a:p>
          <a:p>
            <a:pPr defTabSz="914377">
              <a:defRPr/>
            </a:pPr>
            <a:endParaRPr lang="en-US" dirty="0">
              <a:cs typeface="Calibri" panose="020F0502020204030204"/>
            </a:endParaRPr>
          </a:p>
          <a:p>
            <a:pPr defTabSz="914377">
              <a:defRPr/>
            </a:pPr>
            <a:endParaRPr lang="en-US" dirty="0">
              <a:cs typeface="Calibri" panose="020F0502020204030204"/>
            </a:endParaRPr>
          </a:p>
          <a:p>
            <a:pPr defTabSz="914377">
              <a:defRPr/>
            </a:pPr>
            <a:endParaRPr lang="en-US" dirty="0">
              <a:cs typeface="Calibri" panose="020F0502020204030204"/>
            </a:endParaRPr>
          </a:p>
        </p:txBody>
      </p:sp>
      <p:sp>
        <p:nvSpPr>
          <p:cNvPr id="3" name="Text Placeholder 2">
            <a:extLst>
              <a:ext uri="{FF2B5EF4-FFF2-40B4-BE49-F238E27FC236}">
                <a16:creationId xmlns:a16="http://schemas.microsoft.com/office/drawing/2014/main" id="{0AA3FAF7-011A-DA93-61D1-EFFD85488FB0}"/>
              </a:ext>
            </a:extLst>
          </p:cNvPr>
          <p:cNvSpPr>
            <a:spLocks noGrp="1"/>
          </p:cNvSpPr>
          <p:nvPr>
            <p:ph type="body" sz="quarter" idx="11"/>
          </p:nvPr>
        </p:nvSpPr>
        <p:spPr>
          <a:xfrm>
            <a:off x="475042" y="4077146"/>
            <a:ext cx="3213656" cy="1545136"/>
          </a:xfrm>
        </p:spPr>
        <p:txBody>
          <a:bodyPr>
            <a:noAutofit/>
          </a:bodyPr>
          <a:lstStyle/>
          <a:p>
            <a:pPr defTabSz="914377">
              <a:defRPr/>
            </a:pPr>
            <a:r>
              <a:rPr lang="en-GB" dirty="0">
                <a:solidFill>
                  <a:srgbClr val="000000"/>
                </a:solidFill>
                <a:latin typeface="Arial"/>
                <a:cs typeface="Arial"/>
              </a:rPr>
              <a:t>"</a:t>
            </a:r>
            <a:r>
              <a:rPr lang="en-GB" b="1" dirty="0">
                <a:solidFill>
                  <a:srgbClr val="000000"/>
                </a:solidFill>
                <a:latin typeface="Arial"/>
                <a:cs typeface="Arial"/>
              </a:rPr>
              <a:t>Some people can't get houses and others do. Some people can afford food and some people can't.</a:t>
            </a:r>
            <a:r>
              <a:rPr lang="en-GB" dirty="0">
                <a:solidFill>
                  <a:srgbClr val="000000"/>
                </a:solidFill>
                <a:latin typeface="Arial"/>
                <a:cs typeface="Arial"/>
              </a:rPr>
              <a:t> There are </a:t>
            </a:r>
            <a:r>
              <a:rPr lang="en-GB" b="1" dirty="0">
                <a:solidFill>
                  <a:srgbClr val="000000"/>
                </a:solidFill>
                <a:latin typeface="Arial"/>
                <a:cs typeface="Arial"/>
              </a:rPr>
              <a:t>not enough facilities for people with disabilities</a:t>
            </a:r>
            <a:r>
              <a:rPr lang="en-GB" dirty="0">
                <a:solidFill>
                  <a:srgbClr val="000000"/>
                </a:solidFill>
                <a:latin typeface="Arial"/>
                <a:cs typeface="Arial"/>
              </a:rPr>
              <a:t> to mix and have fun.” </a:t>
            </a:r>
          </a:p>
          <a:p>
            <a:pPr algn="r" defTabSz="914377">
              <a:defRPr/>
            </a:pPr>
            <a:r>
              <a:rPr lang="en-GB" dirty="0">
                <a:solidFill>
                  <a:srgbClr val="000000"/>
                </a:solidFill>
                <a:latin typeface="Arial"/>
                <a:cs typeface="Arial"/>
              </a:rPr>
              <a:t>(SEN secondary school student)</a:t>
            </a:r>
            <a:endParaRPr lang="en-US" dirty="0"/>
          </a:p>
        </p:txBody>
      </p:sp>
      <p:sp>
        <p:nvSpPr>
          <p:cNvPr id="24" name="Rounded Rectangular Callout 13">
            <a:extLst>
              <a:ext uri="{FF2B5EF4-FFF2-40B4-BE49-F238E27FC236}">
                <a16:creationId xmlns:a16="http://schemas.microsoft.com/office/drawing/2014/main" id="{D97E5092-AF31-03BE-99F4-330636B5D47F}"/>
              </a:ext>
              <a:ext uri="{C183D7F6-B498-43B3-948B-1728B52AA6E4}">
                <adec:decorative xmlns:adec="http://schemas.microsoft.com/office/drawing/2017/decorative" val="1"/>
              </a:ext>
            </a:extLst>
          </p:cNvPr>
          <p:cNvSpPr/>
          <p:nvPr/>
        </p:nvSpPr>
        <p:spPr>
          <a:xfrm>
            <a:off x="3999911" y="4080112"/>
            <a:ext cx="3177282" cy="1770698"/>
          </a:xfrm>
          <a:prstGeom prst="wedgeRoundRectCallout">
            <a:avLst/>
          </a:prstGeom>
          <a:solidFill>
            <a:schemeClr val="bg2"/>
          </a:solidFill>
        </p:spPr>
        <p:txBody>
          <a:bodyPr wrap="square" lIns="91440" tIns="45720" rIns="91440" bIns="45720" anchor="t">
            <a:spAutoFit/>
          </a:bodyPr>
          <a:lstStyle/>
          <a:p>
            <a:pPr defTabSz="914377">
              <a:defRPr/>
            </a:pPr>
            <a:endParaRPr lang="en-GB" sz="1400" b="0" i="0" u="none" strike="noStrike" kern="1200" cap="none" spc="0" normalizeH="0" baseline="0" noProof="0" dirty="0">
              <a:ln>
                <a:noFill/>
              </a:ln>
              <a:solidFill>
                <a:srgbClr val="000000"/>
              </a:solidFill>
              <a:effectLst/>
              <a:uLnTx/>
              <a:uFillTx/>
              <a:latin typeface="Arial"/>
              <a:cs typeface="Arial"/>
            </a:endParaRPr>
          </a:p>
          <a:p>
            <a:pPr defTabSz="914377">
              <a:defRPr/>
            </a:pPr>
            <a:endParaRPr lang="en-GB" sz="1400" b="0" i="0" u="none" strike="noStrike" kern="1200" cap="none" spc="0" normalizeH="0" baseline="0" noProof="0" dirty="0">
              <a:ln>
                <a:noFill/>
              </a:ln>
              <a:solidFill>
                <a:srgbClr val="000000"/>
              </a:solidFill>
              <a:effectLst/>
              <a:uLnTx/>
              <a:uFillTx/>
              <a:latin typeface="Arial"/>
              <a:cs typeface="Arial"/>
            </a:endParaRPr>
          </a:p>
          <a:p>
            <a:pPr defTabSz="914377">
              <a:defRPr/>
            </a:pPr>
            <a:endParaRPr lang="en-GB" sz="1400" dirty="0">
              <a:solidFill>
                <a:srgbClr val="000000"/>
              </a:solidFill>
              <a:latin typeface="Arial"/>
              <a:cs typeface="Arial"/>
            </a:endParaRPr>
          </a:p>
          <a:p>
            <a:pPr defTabSz="914377">
              <a:defRPr/>
            </a:pPr>
            <a:endParaRPr lang="en-GB" sz="1400" b="0" i="0" u="none" strike="noStrike" kern="1200" cap="none" spc="0" normalizeH="0" baseline="0" noProof="0" dirty="0">
              <a:ln>
                <a:noFill/>
              </a:ln>
              <a:solidFill>
                <a:srgbClr val="000000"/>
              </a:solidFill>
              <a:effectLst/>
              <a:uLnTx/>
              <a:uFillTx/>
              <a:latin typeface="Arial"/>
              <a:cs typeface="Arial"/>
            </a:endParaRPr>
          </a:p>
          <a:p>
            <a:pPr defTabSz="914377">
              <a:defRPr/>
            </a:pPr>
            <a:endParaRPr lang="en-GB" sz="1400" dirty="0">
              <a:solidFill>
                <a:srgbClr val="000000"/>
              </a:solidFill>
              <a:latin typeface="Arial"/>
              <a:cs typeface="Arial"/>
            </a:endParaRPr>
          </a:p>
          <a:p>
            <a:pPr defTabSz="914377">
              <a:defRPr/>
            </a:pPr>
            <a:endParaRPr lang="en-GB" sz="1400" b="0" i="0" u="none" strike="noStrike" kern="1200" cap="none" spc="0" normalizeH="0" baseline="0" noProof="0" dirty="0">
              <a:ln>
                <a:noFill/>
              </a:ln>
              <a:solidFill>
                <a:srgbClr val="000000"/>
              </a:solidFill>
              <a:effectLst/>
              <a:uLnTx/>
              <a:uFillTx/>
              <a:latin typeface="Arial"/>
              <a:cs typeface="Arial"/>
            </a:endParaRPr>
          </a:p>
          <a:p>
            <a:pPr defTabSz="914377">
              <a:defRPr/>
            </a:pPr>
            <a:endParaRPr lang="en-GB" sz="1400" b="0" i="0" u="none" strike="noStrike" kern="1200" cap="none" spc="0" normalizeH="0" baseline="0" noProof="0" dirty="0">
              <a:ln>
                <a:noFill/>
              </a:ln>
              <a:solidFill>
                <a:srgbClr val="000000"/>
              </a:solidFill>
              <a:effectLst/>
              <a:uLnTx/>
              <a:uFillTx/>
              <a:latin typeface="Arial"/>
              <a:cs typeface="Arial"/>
            </a:endParaRPr>
          </a:p>
        </p:txBody>
      </p:sp>
      <p:sp>
        <p:nvSpPr>
          <p:cNvPr id="5" name="Text Placeholder 4">
            <a:extLst>
              <a:ext uri="{FF2B5EF4-FFF2-40B4-BE49-F238E27FC236}">
                <a16:creationId xmlns:a16="http://schemas.microsoft.com/office/drawing/2014/main" id="{2B12285A-2A40-2BDE-30EC-7F9D390F9E23}"/>
              </a:ext>
            </a:extLst>
          </p:cNvPr>
          <p:cNvSpPr>
            <a:spLocks noGrp="1"/>
          </p:cNvSpPr>
          <p:nvPr>
            <p:ph type="body" sz="quarter" idx="13"/>
          </p:nvPr>
        </p:nvSpPr>
        <p:spPr>
          <a:xfrm>
            <a:off x="4085892" y="4177956"/>
            <a:ext cx="3020586" cy="1321143"/>
          </a:xfrm>
        </p:spPr>
        <p:txBody>
          <a:bodyPr>
            <a:noAutofit/>
          </a:bodyPr>
          <a:lstStyle/>
          <a:p>
            <a:pPr marL="0" indent="0" defTabSz="914377">
              <a:lnSpc>
                <a:spcPct val="100000"/>
              </a:lnSpc>
              <a:buNone/>
              <a:defRPr/>
            </a:pPr>
            <a:r>
              <a:rPr lang="en-US" dirty="0">
                <a:solidFill>
                  <a:srgbClr val="000000"/>
                </a:solidFill>
                <a:latin typeface="Arial"/>
                <a:cs typeface="Arial"/>
              </a:rPr>
              <a:t>"I am Muslim and I was wearing a headscarf. </a:t>
            </a:r>
            <a:r>
              <a:rPr lang="en-US" b="1" dirty="0">
                <a:solidFill>
                  <a:srgbClr val="000000"/>
                </a:solidFill>
                <a:latin typeface="Arial"/>
                <a:cs typeface="Arial"/>
              </a:rPr>
              <a:t>People on the street made Islamophobic comments</a:t>
            </a:r>
            <a:r>
              <a:rPr lang="en-US" dirty="0">
                <a:solidFill>
                  <a:srgbClr val="000000"/>
                </a:solidFill>
                <a:latin typeface="Arial"/>
                <a:cs typeface="Arial"/>
              </a:rPr>
              <a:t> and assumed I didn't know because they assumed I don't speak English."</a:t>
            </a:r>
            <a:endParaRPr lang="en-GB" dirty="0">
              <a:solidFill>
                <a:srgbClr val="000000"/>
              </a:solidFill>
              <a:latin typeface="Arial"/>
              <a:cs typeface="Arial"/>
            </a:endParaRPr>
          </a:p>
          <a:p>
            <a:pPr marL="0" indent="0" algn="r" defTabSz="914377">
              <a:lnSpc>
                <a:spcPct val="100000"/>
              </a:lnSpc>
              <a:buNone/>
              <a:defRPr/>
            </a:pPr>
            <a:r>
              <a:rPr lang="en-GB" dirty="0">
                <a:solidFill>
                  <a:srgbClr val="000000"/>
                </a:solidFill>
                <a:latin typeface="Arial"/>
                <a:cs typeface="Arial"/>
              </a:rPr>
              <a:t>(Secondary school student)</a:t>
            </a:r>
            <a:endParaRPr lang="en-US" dirty="0"/>
          </a:p>
        </p:txBody>
      </p:sp>
      <p:sp>
        <p:nvSpPr>
          <p:cNvPr id="23" name="Rounded Rectangular Callout 13">
            <a:extLst>
              <a:ext uri="{FF2B5EF4-FFF2-40B4-BE49-F238E27FC236}">
                <a16:creationId xmlns:a16="http://schemas.microsoft.com/office/drawing/2014/main" id="{BEC9194A-12E1-B63B-E5B2-52E37924AEBA}"/>
              </a:ext>
              <a:ext uri="{C183D7F6-B498-43B3-948B-1728B52AA6E4}">
                <adec:decorative xmlns:adec="http://schemas.microsoft.com/office/drawing/2017/decorative" val="1"/>
              </a:ext>
            </a:extLst>
          </p:cNvPr>
          <p:cNvSpPr/>
          <p:nvPr/>
        </p:nvSpPr>
        <p:spPr>
          <a:xfrm>
            <a:off x="7725215" y="3898427"/>
            <a:ext cx="3733965" cy="2009061"/>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solidFill>
                <a:srgbClr val="000000"/>
              </a:solidFill>
              <a:latin typeface="Arial"/>
              <a:cs typeface="Arial"/>
            </a:endParaRPr>
          </a:p>
          <a:p>
            <a:pPr defTabSz="914377">
              <a:defRPr/>
            </a:pPr>
            <a:endParaRPr lang="en-GB" sz="1400" dirty="0">
              <a:solidFill>
                <a:srgbClr val="000000"/>
              </a:solidFill>
              <a:latin typeface="Arial"/>
              <a:cs typeface="Arial"/>
            </a:endParaRPr>
          </a:p>
          <a:p>
            <a:pPr defTabSz="914377">
              <a:defRPr/>
            </a:pPr>
            <a:endParaRPr lang="en-GB" sz="1400" dirty="0">
              <a:solidFill>
                <a:srgbClr val="000000"/>
              </a:solidFill>
              <a:latin typeface="Arial"/>
              <a:cs typeface="Arial"/>
            </a:endParaRPr>
          </a:p>
          <a:p>
            <a:pPr defTabSz="914377">
              <a:defRPr/>
            </a:pPr>
            <a:endParaRPr lang="en-GB" sz="1400" dirty="0">
              <a:solidFill>
                <a:srgbClr val="000000"/>
              </a:solidFill>
              <a:latin typeface="Arial"/>
              <a:cs typeface="Arial"/>
            </a:endParaRPr>
          </a:p>
          <a:p>
            <a:pPr defTabSz="914377">
              <a:defRPr/>
            </a:pPr>
            <a:endParaRPr lang="en-GB" sz="1400" dirty="0">
              <a:solidFill>
                <a:srgbClr val="000000"/>
              </a:solidFill>
              <a:latin typeface="Arial"/>
              <a:cs typeface="Arial"/>
            </a:endParaRPr>
          </a:p>
          <a:p>
            <a:pPr defTabSz="914377">
              <a:defRPr/>
            </a:pPr>
            <a:endParaRPr lang="en-GB" sz="1400" dirty="0">
              <a:solidFill>
                <a:srgbClr val="000000"/>
              </a:solidFill>
              <a:latin typeface="Arial"/>
              <a:cs typeface="Arial"/>
            </a:endParaRPr>
          </a:p>
          <a:p>
            <a:pPr defTabSz="914377">
              <a:defRPr/>
            </a:pPr>
            <a:endParaRPr lang="en-GB" sz="1400" dirty="0">
              <a:solidFill>
                <a:srgbClr val="000000"/>
              </a:solidFill>
              <a:latin typeface="Arial"/>
              <a:cs typeface="Arial"/>
            </a:endParaRPr>
          </a:p>
          <a:p>
            <a:pPr defTabSz="914377">
              <a:defRPr/>
            </a:pPr>
            <a:endParaRPr lang="en-GB" sz="1400" dirty="0">
              <a:solidFill>
                <a:srgbClr val="000000"/>
              </a:solidFill>
              <a:latin typeface="Arial"/>
              <a:cs typeface="Arial"/>
            </a:endParaRPr>
          </a:p>
        </p:txBody>
      </p:sp>
      <p:sp>
        <p:nvSpPr>
          <p:cNvPr id="6" name="Text Placeholder 5">
            <a:extLst>
              <a:ext uri="{FF2B5EF4-FFF2-40B4-BE49-F238E27FC236}">
                <a16:creationId xmlns:a16="http://schemas.microsoft.com/office/drawing/2014/main" id="{21667FA7-16BD-8CED-B48E-8B674FCCC902}"/>
              </a:ext>
            </a:extLst>
          </p:cNvPr>
          <p:cNvSpPr>
            <a:spLocks noGrp="1"/>
          </p:cNvSpPr>
          <p:nvPr>
            <p:ph type="body" sz="quarter" idx="14"/>
          </p:nvPr>
        </p:nvSpPr>
        <p:spPr>
          <a:xfrm>
            <a:off x="7811785" y="3953455"/>
            <a:ext cx="3558580" cy="1791362"/>
          </a:xfrm>
        </p:spPr>
        <p:txBody>
          <a:bodyPr>
            <a:noAutofit/>
          </a:bodyPr>
          <a:lstStyle/>
          <a:p>
            <a:pPr marL="0" indent="0" defTabSz="914377">
              <a:lnSpc>
                <a:spcPct val="100000"/>
              </a:lnSpc>
              <a:buNone/>
              <a:defRPr/>
            </a:pPr>
            <a:r>
              <a:rPr lang="en-GB" dirty="0">
                <a:solidFill>
                  <a:srgbClr val="000000"/>
                </a:solidFill>
                <a:latin typeface="Arial"/>
                <a:cs typeface="Arial"/>
              </a:rPr>
              <a:t>“[There is] </a:t>
            </a:r>
            <a:r>
              <a:rPr lang="en-US" dirty="0">
                <a:solidFill>
                  <a:srgbClr val="000000"/>
                </a:solidFill>
                <a:latin typeface="Arial"/>
                <a:cs typeface="Arial"/>
              </a:rPr>
              <a:t>lots of </a:t>
            </a:r>
            <a:r>
              <a:rPr lang="en-US" b="1" dirty="0">
                <a:solidFill>
                  <a:srgbClr val="000000"/>
                </a:solidFill>
                <a:latin typeface="Arial"/>
                <a:cs typeface="Arial"/>
              </a:rPr>
              <a:t>homelessness.</a:t>
            </a:r>
            <a:r>
              <a:rPr lang="en-US" dirty="0">
                <a:solidFill>
                  <a:srgbClr val="000000"/>
                </a:solidFill>
                <a:latin typeface="Arial"/>
                <a:cs typeface="Arial"/>
              </a:rPr>
              <a:t>..and shops are </a:t>
            </a:r>
            <a:r>
              <a:rPr lang="en-US" b="1" dirty="0">
                <a:solidFill>
                  <a:srgbClr val="000000"/>
                </a:solidFill>
                <a:latin typeface="Arial"/>
                <a:cs typeface="Arial"/>
              </a:rPr>
              <a:t>increasing their prices.</a:t>
            </a:r>
            <a:r>
              <a:rPr lang="en-US" dirty="0">
                <a:solidFill>
                  <a:srgbClr val="000000"/>
                </a:solidFill>
                <a:latin typeface="Arial"/>
                <a:cs typeface="Arial"/>
              </a:rPr>
              <a:t> Some areas people do not care for so they are not nice to go, they are </a:t>
            </a:r>
            <a:r>
              <a:rPr lang="en-US" b="1" dirty="0">
                <a:solidFill>
                  <a:srgbClr val="000000"/>
                </a:solidFill>
                <a:latin typeface="Arial"/>
                <a:cs typeface="Arial"/>
              </a:rPr>
              <a:t>scary and dangerous</a:t>
            </a:r>
            <a:r>
              <a:rPr lang="en-US" dirty="0">
                <a:solidFill>
                  <a:srgbClr val="000000"/>
                </a:solidFill>
                <a:latin typeface="Arial"/>
                <a:cs typeface="Arial"/>
              </a:rPr>
              <a:t> with </a:t>
            </a:r>
            <a:r>
              <a:rPr lang="en-US" b="1" dirty="0">
                <a:solidFill>
                  <a:srgbClr val="000000"/>
                </a:solidFill>
                <a:latin typeface="Arial"/>
                <a:cs typeface="Arial"/>
              </a:rPr>
              <a:t>unkind people.</a:t>
            </a:r>
            <a:r>
              <a:rPr lang="en-US" dirty="0">
                <a:solidFill>
                  <a:srgbClr val="000000"/>
                </a:solidFill>
                <a:latin typeface="Arial"/>
                <a:cs typeface="Arial"/>
              </a:rPr>
              <a:t> Some jobs</a:t>
            </a:r>
            <a:r>
              <a:rPr lang="en-US" b="1" dirty="0">
                <a:solidFill>
                  <a:srgbClr val="000000"/>
                </a:solidFill>
                <a:latin typeface="Arial"/>
                <a:cs typeface="Arial"/>
              </a:rPr>
              <a:t> women get paid less than men.</a:t>
            </a:r>
            <a:r>
              <a:rPr lang="en-US" dirty="0">
                <a:solidFill>
                  <a:srgbClr val="000000"/>
                </a:solidFill>
                <a:latin typeface="Arial"/>
                <a:cs typeface="Arial"/>
              </a:rPr>
              <a:t>"</a:t>
            </a:r>
            <a:endParaRPr lang="en-GB" dirty="0">
              <a:solidFill>
                <a:srgbClr val="000000"/>
              </a:solidFill>
              <a:latin typeface="Arial"/>
              <a:cs typeface="Arial"/>
            </a:endParaRPr>
          </a:p>
          <a:p>
            <a:pPr marL="0" indent="0" algn="r" defTabSz="914377">
              <a:lnSpc>
                <a:spcPct val="100000"/>
              </a:lnSpc>
              <a:buNone/>
              <a:defRPr/>
            </a:pPr>
            <a:r>
              <a:rPr lang="en-GB" dirty="0">
                <a:solidFill>
                  <a:srgbClr val="000000"/>
                </a:solidFill>
                <a:latin typeface="Arial"/>
                <a:cs typeface="Arial"/>
              </a:rPr>
              <a:t>(SEN secondary school students)</a:t>
            </a:r>
            <a:endParaRPr lang="en-US" dirty="0"/>
          </a:p>
        </p:txBody>
      </p:sp>
    </p:spTree>
    <p:extLst>
      <p:ext uri="{BB962C8B-B14F-4D97-AF65-F5344CB8AC3E}">
        <p14:creationId xmlns:p14="http://schemas.microsoft.com/office/powerpoint/2010/main" val="25457922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80D798D8-967D-60FE-D8D2-0FD45E7B6FC6}"/>
              </a:ext>
            </a:extLst>
          </p:cNvPr>
          <p:cNvSpPr>
            <a:spLocks noGrp="1"/>
          </p:cNvSpPr>
          <p:nvPr>
            <p:ph type="title"/>
          </p:nvPr>
        </p:nvSpPr>
        <p:spPr>
          <a:xfrm>
            <a:off x="338327" y="319550"/>
            <a:ext cx="11750039" cy="479425"/>
          </a:xfrm>
        </p:spPr>
        <p:txBody>
          <a:bodyPr>
            <a:noAutofit/>
          </a:bodyPr>
          <a:lstStyle/>
          <a:p>
            <a:r>
              <a:rPr lang="en-GB" sz="2600" b="1" dirty="0">
                <a:solidFill>
                  <a:srgbClr val="FF0000"/>
                </a:solidFill>
                <a:latin typeface="Arial" pitchFamily="34"/>
                <a:cs typeface="Arial" pitchFamily="34"/>
              </a:rPr>
              <a:t>What could be done to make Islington a fairer and more equal place?</a:t>
            </a:r>
            <a:endParaRPr lang="en-US" sz="2600" dirty="0"/>
          </a:p>
        </p:txBody>
      </p:sp>
      <p:sp>
        <p:nvSpPr>
          <p:cNvPr id="2" name="Text Placeholder 1">
            <a:extLst>
              <a:ext uri="{FF2B5EF4-FFF2-40B4-BE49-F238E27FC236}">
                <a16:creationId xmlns:a16="http://schemas.microsoft.com/office/drawing/2014/main" id="{940D280A-C021-C684-5649-03EB18D6B107}"/>
              </a:ext>
            </a:extLst>
          </p:cNvPr>
          <p:cNvSpPr>
            <a:spLocks noGrp="1"/>
          </p:cNvSpPr>
          <p:nvPr>
            <p:ph type="body" sz="quarter" idx="10"/>
          </p:nvPr>
        </p:nvSpPr>
        <p:spPr>
          <a:xfrm>
            <a:off x="338327" y="914400"/>
            <a:ext cx="6360647" cy="4928308"/>
          </a:xfrm>
        </p:spPr>
        <p:txBody>
          <a:bodyPr>
            <a:noAutofit/>
          </a:bodyPr>
          <a:lstStyle/>
          <a:p>
            <a:pPr>
              <a:spcBef>
                <a:spcPts val="1200"/>
              </a:spcBef>
              <a:spcAft>
                <a:spcPts val="600"/>
              </a:spcAft>
            </a:pPr>
            <a:r>
              <a:rPr lang="en-US" sz="1400" b="1" dirty="0">
                <a:latin typeface="Arial" panose="020B0604020202020204" pitchFamily="34" charset="0"/>
                <a:cs typeface="Arial" panose="020B0604020202020204" pitchFamily="34" charset="0"/>
              </a:rPr>
              <a:t>Improving disability access</a:t>
            </a:r>
            <a:r>
              <a:rPr lang="en-US" sz="1400" dirty="0">
                <a:latin typeface="Arial" panose="020B0604020202020204" pitchFamily="34" charset="0"/>
                <a:cs typeface="Arial" panose="020B0604020202020204" pitchFamily="34" charset="0"/>
              </a:rPr>
              <a:t> across the borough.</a:t>
            </a:r>
          </a:p>
          <a:p>
            <a:pPr>
              <a:spcBef>
                <a:spcPts val="1200"/>
              </a:spcBef>
              <a:spcAft>
                <a:spcPts val="600"/>
              </a:spcAft>
            </a:pPr>
            <a:r>
              <a:rPr lang="en-US" sz="1400" dirty="0">
                <a:latin typeface="Arial" panose="020B0604020202020204" pitchFamily="34" charset="0"/>
                <a:cs typeface="Arial" panose="020B0604020202020204" pitchFamily="34" charset="0"/>
              </a:rPr>
              <a:t>Investing in more</a:t>
            </a:r>
            <a:r>
              <a:rPr lang="en-US" sz="1400" b="1" dirty="0">
                <a:latin typeface="Arial" panose="020B0604020202020204" pitchFamily="34" charset="0"/>
                <a:cs typeface="Arial" panose="020B0604020202020204" pitchFamily="34" charset="0"/>
              </a:rPr>
              <a:t> homeless shelters</a:t>
            </a:r>
          </a:p>
          <a:p>
            <a:pPr>
              <a:spcBef>
                <a:spcPts val="1200"/>
              </a:spcBef>
              <a:spcAft>
                <a:spcPts val="600"/>
              </a:spcAft>
            </a:pPr>
            <a:r>
              <a:rPr lang="en-US" sz="1400" dirty="0">
                <a:latin typeface="Arial" panose="020B0604020202020204" pitchFamily="34" charset="0"/>
                <a:cs typeface="Arial" panose="020B0604020202020204" pitchFamily="34" charset="0"/>
              </a:rPr>
              <a:t>Creating more </a:t>
            </a:r>
            <a:r>
              <a:rPr lang="en-US" sz="1400" b="1" dirty="0">
                <a:latin typeface="Arial" panose="020B0604020202020204" pitchFamily="34" charset="0"/>
                <a:cs typeface="Arial" panose="020B0604020202020204" pitchFamily="34" charset="0"/>
              </a:rPr>
              <a:t>work and apprentice opportunities </a:t>
            </a:r>
            <a:r>
              <a:rPr lang="en-US" sz="1400" dirty="0">
                <a:latin typeface="Arial" panose="020B0604020202020204" pitchFamily="34" charset="0"/>
                <a:cs typeface="Arial" panose="020B0604020202020204" pitchFamily="34" charset="0"/>
              </a:rPr>
              <a:t>for young people.</a:t>
            </a:r>
          </a:p>
          <a:p>
            <a:pPr>
              <a:spcBef>
                <a:spcPts val="1200"/>
              </a:spcBef>
              <a:spcAft>
                <a:spcPts val="600"/>
              </a:spcAft>
            </a:pPr>
            <a:r>
              <a:rPr lang="en-US" sz="1400" b="1" dirty="0">
                <a:latin typeface="Arial" panose="020B0604020202020204" pitchFamily="34" charset="0"/>
                <a:cs typeface="Arial" panose="020B0604020202020204" pitchFamily="34" charset="0"/>
              </a:rPr>
              <a:t>Educating people about prejudice and discrimination</a:t>
            </a:r>
            <a:r>
              <a:rPr lang="en-US" sz="1400" dirty="0">
                <a:latin typeface="Arial" panose="020B0604020202020204" pitchFamily="34" charset="0"/>
                <a:cs typeface="Arial" panose="020B0604020202020204" pitchFamily="34" charset="0"/>
              </a:rPr>
              <a:t> and holding more community events celebrating different cultures</a:t>
            </a:r>
            <a:endParaRPr lang="en-US" sz="1400" b="1" dirty="0">
              <a:latin typeface="Arial" panose="020B0604020202020204" pitchFamily="34" charset="0"/>
              <a:cs typeface="Arial" panose="020B0604020202020204" pitchFamily="34" charset="0"/>
            </a:endParaRPr>
          </a:p>
          <a:p>
            <a:pPr>
              <a:spcBef>
                <a:spcPts val="1200"/>
              </a:spcBef>
              <a:spcAft>
                <a:spcPts val="600"/>
              </a:spcAft>
            </a:pPr>
            <a:r>
              <a:rPr lang="en-US" sz="1400" dirty="0">
                <a:latin typeface="Arial" panose="020B0604020202020204" pitchFamily="34" charset="0"/>
                <a:cs typeface="Arial" panose="020B0604020202020204" pitchFamily="34" charset="0"/>
              </a:rPr>
              <a:t>Making Islington </a:t>
            </a:r>
            <a:r>
              <a:rPr lang="en-US" sz="1400" b="1" dirty="0">
                <a:latin typeface="Arial" panose="020B0604020202020204" pitchFamily="34" charset="0"/>
                <a:cs typeface="Arial" panose="020B0604020202020204" pitchFamily="34" charset="0"/>
              </a:rPr>
              <a:t>a safer place </a:t>
            </a:r>
            <a:r>
              <a:rPr lang="en-US" sz="1400" dirty="0">
                <a:latin typeface="Arial" panose="020B0604020202020204" pitchFamily="34" charset="0"/>
                <a:cs typeface="Arial" panose="020B0604020202020204" pitchFamily="34" charset="0"/>
              </a:rPr>
              <a:t>by increasing police presence, security cameras, having 'safe zones‘, more knife bins and restrictions on knife sales.</a:t>
            </a:r>
          </a:p>
          <a:p>
            <a:pPr>
              <a:spcBef>
                <a:spcPts val="1200"/>
              </a:spcBef>
              <a:spcAft>
                <a:spcPts val="600"/>
              </a:spcAft>
            </a:pPr>
            <a:r>
              <a:rPr lang="en-US" sz="1400" b="1" dirty="0">
                <a:latin typeface="Arial" panose="020B0604020202020204" pitchFamily="34" charset="0"/>
                <a:cs typeface="Arial" panose="020B0604020202020204" pitchFamily="34" charset="0"/>
              </a:rPr>
              <a:t>Anti-poverty measures</a:t>
            </a:r>
            <a:r>
              <a:rPr lang="en-US" sz="1400" dirty="0">
                <a:latin typeface="Arial" panose="020B0604020202020204" pitchFamily="34" charset="0"/>
                <a:cs typeface="Arial" panose="020B0604020202020204" pitchFamily="34" charset="0"/>
              </a:rPr>
              <a:t> such as providing resources for low-income people.</a:t>
            </a:r>
          </a:p>
          <a:p>
            <a:pPr>
              <a:spcBef>
                <a:spcPts val="1200"/>
              </a:spcBef>
              <a:spcAft>
                <a:spcPts val="600"/>
              </a:spcAft>
            </a:pPr>
            <a:r>
              <a:rPr lang="en-US" sz="1400" dirty="0">
                <a:latin typeface="Arial" panose="020B0604020202020204" pitchFamily="34" charset="0"/>
                <a:cs typeface="Arial" panose="020B0604020202020204" pitchFamily="34" charset="0"/>
              </a:rPr>
              <a:t>Making </a:t>
            </a:r>
            <a:r>
              <a:rPr lang="en-US" sz="1400" b="1" dirty="0">
                <a:latin typeface="Arial" panose="020B0604020202020204" pitchFamily="34" charset="0"/>
                <a:cs typeface="Arial" panose="020B0604020202020204" pitchFamily="34" charset="0"/>
              </a:rPr>
              <a:t>changes to the education system</a:t>
            </a:r>
            <a:r>
              <a:rPr lang="en-US" sz="1400" dirty="0">
                <a:latin typeface="Arial" panose="020B0604020202020204" pitchFamily="34" charset="0"/>
                <a:cs typeface="Arial" panose="020B0604020202020204" pitchFamily="34" charset="0"/>
              </a:rPr>
              <a:t>: more life skills lessons in school and incorporating inclusion into the curriculum.</a:t>
            </a:r>
          </a:p>
          <a:p>
            <a:pPr>
              <a:spcBef>
                <a:spcPts val="1200"/>
              </a:spcBef>
              <a:spcAft>
                <a:spcPts val="600"/>
              </a:spcAft>
            </a:pPr>
            <a:r>
              <a:rPr lang="en-US" sz="1400" dirty="0">
                <a:latin typeface="Arial" panose="020B0604020202020204" pitchFamily="34" charset="0"/>
                <a:cs typeface="Arial" panose="020B0604020202020204" pitchFamily="34" charset="0"/>
              </a:rPr>
              <a:t>More services, especially </a:t>
            </a:r>
            <a:r>
              <a:rPr lang="en-US" sz="1400" b="1" dirty="0">
                <a:latin typeface="Arial" panose="020B0604020202020204" pitchFamily="34" charset="0"/>
                <a:cs typeface="Arial" panose="020B0604020202020204" pitchFamily="34" charset="0"/>
              </a:rPr>
              <a:t>activities for young people </a:t>
            </a:r>
            <a:r>
              <a:rPr lang="en-US" sz="1400" dirty="0">
                <a:latin typeface="Arial" panose="020B0604020202020204" pitchFamily="34" charset="0"/>
                <a:cs typeface="Arial" panose="020B0604020202020204" pitchFamily="34" charset="0"/>
              </a:rPr>
              <a:t>and support for </a:t>
            </a:r>
            <a:r>
              <a:rPr lang="en-US" sz="1400" b="1" dirty="0">
                <a:latin typeface="Arial" panose="020B0604020202020204" pitchFamily="34" charset="0"/>
                <a:cs typeface="Arial" panose="020B0604020202020204" pitchFamily="34" charset="0"/>
              </a:rPr>
              <a:t>mental health and social isolation.</a:t>
            </a:r>
          </a:p>
          <a:p>
            <a:pPr>
              <a:spcBef>
                <a:spcPts val="1200"/>
              </a:spcBef>
              <a:spcAft>
                <a:spcPts val="600"/>
              </a:spcAft>
            </a:pPr>
            <a:r>
              <a:rPr lang="en-US" sz="1400" b="1" dirty="0">
                <a:latin typeface="Arial" panose="020B0604020202020204" pitchFamily="34" charset="0"/>
                <a:cs typeface="Arial" panose="020B0604020202020204" pitchFamily="34" charset="0"/>
              </a:rPr>
              <a:t>Investing in the environment </a:t>
            </a:r>
            <a:r>
              <a:rPr lang="en-US" sz="1400" dirty="0">
                <a:latin typeface="Arial" panose="020B0604020202020204" pitchFamily="34" charset="0"/>
                <a:cs typeface="Arial" panose="020B0604020202020204" pitchFamily="34" charset="0"/>
              </a:rPr>
              <a:t>such as more solar power, climate change education and more green spaces.</a:t>
            </a:r>
          </a:p>
        </p:txBody>
      </p:sp>
      <p:sp>
        <p:nvSpPr>
          <p:cNvPr id="18" name="Rounded Rectangular Callout 11">
            <a:extLst>
              <a:ext uri="{FF2B5EF4-FFF2-40B4-BE49-F238E27FC236}">
                <a16:creationId xmlns:a16="http://schemas.microsoft.com/office/drawing/2014/main" id="{E9A00545-8E7B-D019-0AB5-7A81E6FE5735}"/>
              </a:ext>
              <a:ext uri="{C183D7F6-B498-43B3-948B-1728B52AA6E4}">
                <adec:decorative xmlns:adec="http://schemas.microsoft.com/office/drawing/2017/decorative" val="1"/>
              </a:ext>
            </a:extLst>
          </p:cNvPr>
          <p:cNvSpPr/>
          <p:nvPr/>
        </p:nvSpPr>
        <p:spPr>
          <a:xfrm>
            <a:off x="6722304" y="837753"/>
            <a:ext cx="3790374" cy="2281476"/>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US" sz="1400" dirty="0">
              <a:solidFill>
                <a:srgbClr val="000000"/>
              </a:solidFill>
              <a:latin typeface="Arial"/>
              <a:cs typeface="Arial"/>
            </a:endParaRPr>
          </a:p>
          <a:p>
            <a:pPr defTabSz="914377">
              <a:spcAft>
                <a:spcPts val="600"/>
              </a:spcAft>
              <a:defRPr/>
            </a:pPr>
            <a:endParaRPr lang="en-US" sz="1400" dirty="0">
              <a:solidFill>
                <a:srgbClr val="000000"/>
              </a:solidFill>
              <a:latin typeface="Arial"/>
              <a:cs typeface="Arial"/>
            </a:endParaRPr>
          </a:p>
          <a:p>
            <a:pPr defTabSz="914377">
              <a:spcAft>
                <a:spcPts val="600"/>
              </a:spcAft>
              <a:defRPr/>
            </a:pPr>
            <a:endParaRPr lang="en-US" sz="1400" dirty="0">
              <a:solidFill>
                <a:srgbClr val="000000"/>
              </a:solidFill>
              <a:latin typeface="Arial"/>
              <a:cs typeface="Arial"/>
            </a:endParaRPr>
          </a:p>
          <a:p>
            <a:pPr defTabSz="914377">
              <a:spcAft>
                <a:spcPts val="600"/>
              </a:spcAft>
              <a:defRPr/>
            </a:pPr>
            <a:endParaRPr lang="en-US" sz="1400" dirty="0">
              <a:solidFill>
                <a:srgbClr val="000000"/>
              </a:solidFill>
              <a:latin typeface="Arial"/>
              <a:cs typeface="Arial"/>
            </a:endParaRPr>
          </a:p>
          <a:p>
            <a:pPr defTabSz="914377">
              <a:spcAft>
                <a:spcPts val="600"/>
              </a:spcAft>
              <a:defRPr/>
            </a:pPr>
            <a:endParaRPr lang="en-US" sz="1400" dirty="0">
              <a:solidFill>
                <a:srgbClr val="000000"/>
              </a:solidFill>
              <a:latin typeface="Arial"/>
              <a:cs typeface="Arial"/>
            </a:endParaRPr>
          </a:p>
          <a:p>
            <a:pPr defTabSz="914377">
              <a:spcAft>
                <a:spcPts val="600"/>
              </a:spcAft>
              <a:defRPr/>
            </a:pPr>
            <a:endParaRPr lang="en-US" sz="1400" dirty="0">
              <a:solidFill>
                <a:srgbClr val="000000"/>
              </a:solidFill>
              <a:latin typeface="Arial"/>
              <a:cs typeface="Arial"/>
            </a:endParaRPr>
          </a:p>
          <a:p>
            <a:pPr defTabSz="914377">
              <a:spcAft>
                <a:spcPts val="600"/>
              </a:spcAft>
              <a:defRPr/>
            </a:pPr>
            <a:endParaRPr lang="en-US" sz="1400" dirty="0">
              <a:solidFill>
                <a:srgbClr val="000000"/>
              </a:solidFill>
              <a:latin typeface="Arial"/>
              <a:cs typeface="Arial"/>
            </a:endParaRPr>
          </a:p>
        </p:txBody>
      </p:sp>
      <p:sp>
        <p:nvSpPr>
          <p:cNvPr id="3" name="Text Placeholder 2">
            <a:extLst>
              <a:ext uri="{FF2B5EF4-FFF2-40B4-BE49-F238E27FC236}">
                <a16:creationId xmlns:a16="http://schemas.microsoft.com/office/drawing/2014/main" id="{2A9B35B5-5E0A-A9D2-744D-7CA371167805}"/>
              </a:ext>
            </a:extLst>
          </p:cNvPr>
          <p:cNvSpPr>
            <a:spLocks noGrp="1"/>
          </p:cNvSpPr>
          <p:nvPr>
            <p:ph type="body" sz="quarter" idx="11"/>
          </p:nvPr>
        </p:nvSpPr>
        <p:spPr>
          <a:xfrm>
            <a:off x="6841572" y="860248"/>
            <a:ext cx="3574636" cy="2160976"/>
          </a:xfrm>
        </p:spPr>
        <p:txBody>
          <a:bodyPr>
            <a:noAutofit/>
          </a:bodyPr>
          <a:lstStyle/>
          <a:p>
            <a:pPr defTabSz="914377">
              <a:spcAft>
                <a:spcPts val="600"/>
              </a:spcAft>
              <a:defRPr/>
            </a:pPr>
            <a:r>
              <a:rPr lang="en-US" dirty="0">
                <a:solidFill>
                  <a:srgbClr val="000000"/>
                </a:solidFill>
                <a:latin typeface="Arial"/>
                <a:cs typeface="Arial"/>
              </a:rPr>
              <a:t> "We should </a:t>
            </a:r>
            <a:r>
              <a:rPr lang="en-US" b="1" dirty="0">
                <a:solidFill>
                  <a:srgbClr val="000000"/>
                </a:solidFill>
                <a:latin typeface="Arial"/>
                <a:cs typeface="Arial"/>
              </a:rPr>
              <a:t>help the environment </a:t>
            </a:r>
            <a:r>
              <a:rPr lang="en-US" dirty="0">
                <a:solidFill>
                  <a:srgbClr val="000000"/>
                </a:solidFill>
                <a:latin typeface="Arial"/>
                <a:cs typeface="Arial"/>
              </a:rPr>
              <a:t>and save animals, be </a:t>
            </a:r>
            <a:r>
              <a:rPr lang="en-US" b="1" dirty="0">
                <a:solidFill>
                  <a:srgbClr val="000000"/>
                </a:solidFill>
                <a:latin typeface="Arial"/>
                <a:cs typeface="Arial"/>
              </a:rPr>
              <a:t>kinder to each other</a:t>
            </a:r>
            <a:r>
              <a:rPr lang="en-US" dirty="0">
                <a:solidFill>
                  <a:srgbClr val="000000"/>
                </a:solidFill>
                <a:latin typeface="Arial"/>
                <a:cs typeface="Arial"/>
              </a:rPr>
              <a:t>, more </a:t>
            </a:r>
            <a:r>
              <a:rPr lang="en-US" b="1" dirty="0">
                <a:solidFill>
                  <a:srgbClr val="000000"/>
                </a:solidFill>
                <a:latin typeface="Arial"/>
                <a:cs typeface="Arial"/>
              </a:rPr>
              <a:t>financial benefits</a:t>
            </a:r>
            <a:r>
              <a:rPr lang="en-US" dirty="0">
                <a:solidFill>
                  <a:srgbClr val="000000"/>
                </a:solidFill>
                <a:latin typeface="Arial"/>
                <a:cs typeface="Arial"/>
              </a:rPr>
              <a:t> should be put in place, </a:t>
            </a:r>
            <a:r>
              <a:rPr lang="en-US" b="1" dirty="0">
                <a:solidFill>
                  <a:srgbClr val="000000"/>
                </a:solidFill>
                <a:latin typeface="Arial"/>
                <a:cs typeface="Arial"/>
              </a:rPr>
              <a:t>more housing, help for the homeless</a:t>
            </a:r>
            <a:r>
              <a:rPr lang="en-US" dirty="0">
                <a:solidFill>
                  <a:srgbClr val="000000"/>
                </a:solidFill>
                <a:latin typeface="Arial"/>
                <a:cs typeface="Arial"/>
              </a:rPr>
              <a:t>, more police presence and stricter laws to </a:t>
            </a:r>
            <a:r>
              <a:rPr lang="en-US" b="1" dirty="0">
                <a:solidFill>
                  <a:srgbClr val="000000"/>
                </a:solidFill>
                <a:latin typeface="Arial"/>
                <a:cs typeface="Arial"/>
              </a:rPr>
              <a:t>end knife crimes and robberies</a:t>
            </a:r>
            <a:r>
              <a:rPr lang="en-US" dirty="0">
                <a:solidFill>
                  <a:srgbClr val="000000"/>
                </a:solidFill>
                <a:latin typeface="Arial"/>
                <a:cs typeface="Arial"/>
              </a:rPr>
              <a:t>, more </a:t>
            </a:r>
            <a:r>
              <a:rPr lang="en-US" b="1" dirty="0">
                <a:solidFill>
                  <a:srgbClr val="000000"/>
                </a:solidFill>
                <a:latin typeface="Arial"/>
                <a:cs typeface="Arial"/>
              </a:rPr>
              <a:t>kindness and respect</a:t>
            </a:r>
            <a:r>
              <a:rPr lang="en-US" dirty="0">
                <a:solidFill>
                  <a:srgbClr val="000000"/>
                </a:solidFill>
                <a:latin typeface="Arial"/>
                <a:cs typeface="Arial"/>
              </a:rPr>
              <a:t> on social media."</a:t>
            </a:r>
          </a:p>
          <a:p>
            <a:pPr algn="r" defTabSz="914377">
              <a:spcAft>
                <a:spcPts val="600"/>
              </a:spcAft>
              <a:defRPr/>
            </a:pPr>
            <a:r>
              <a:rPr lang="en-US" dirty="0">
                <a:solidFill>
                  <a:srgbClr val="000000"/>
                </a:solidFill>
                <a:latin typeface="Arial"/>
                <a:cs typeface="Arial"/>
              </a:rPr>
              <a:t>(SEN secondary school student)</a:t>
            </a:r>
            <a:endParaRPr lang="en-US" dirty="0"/>
          </a:p>
        </p:txBody>
      </p:sp>
      <p:sp>
        <p:nvSpPr>
          <p:cNvPr id="19" name="Rounded Rectangular Callout 11">
            <a:extLst>
              <a:ext uri="{FF2B5EF4-FFF2-40B4-BE49-F238E27FC236}">
                <a16:creationId xmlns:a16="http://schemas.microsoft.com/office/drawing/2014/main" id="{5BB8C1BC-99C9-8FFF-8BA1-7B1595FA1BAD}"/>
              </a:ext>
              <a:ext uri="{C183D7F6-B498-43B3-948B-1728B52AA6E4}">
                <adec:decorative xmlns:adec="http://schemas.microsoft.com/office/drawing/2017/decorative" val="1"/>
              </a:ext>
            </a:extLst>
          </p:cNvPr>
          <p:cNvSpPr/>
          <p:nvPr/>
        </p:nvSpPr>
        <p:spPr>
          <a:xfrm>
            <a:off x="8118827" y="3395989"/>
            <a:ext cx="3994876" cy="1293971"/>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ea typeface="+mn-lt"/>
              <a:cs typeface="+mn-lt"/>
            </a:endParaRPr>
          </a:p>
          <a:p>
            <a:pPr defTabSz="914377">
              <a:defRPr/>
            </a:pPr>
            <a:endParaRPr lang="en-GB" sz="1400" dirty="0">
              <a:ea typeface="+mn-lt"/>
              <a:cs typeface="+mn-lt"/>
            </a:endParaRPr>
          </a:p>
          <a:p>
            <a:pPr defTabSz="914377">
              <a:defRPr/>
            </a:pPr>
            <a:endParaRPr lang="en-GB" sz="1400" dirty="0">
              <a:ea typeface="+mn-lt"/>
              <a:cs typeface="+mn-lt"/>
            </a:endParaRPr>
          </a:p>
          <a:p>
            <a:pPr defTabSz="914377">
              <a:defRPr/>
            </a:pPr>
            <a:endParaRPr lang="en-GB" sz="1400" dirty="0">
              <a:ea typeface="+mn-lt"/>
              <a:cs typeface="+mn-lt"/>
            </a:endParaRPr>
          </a:p>
          <a:p>
            <a:pPr defTabSz="914377">
              <a:defRPr/>
            </a:pPr>
            <a:endParaRPr lang="en-GB" sz="1400" dirty="0">
              <a:ea typeface="+mn-lt"/>
              <a:cs typeface="+mn-lt"/>
            </a:endParaRPr>
          </a:p>
        </p:txBody>
      </p:sp>
      <p:sp>
        <p:nvSpPr>
          <p:cNvPr id="5" name="Text Placeholder 4">
            <a:extLst>
              <a:ext uri="{FF2B5EF4-FFF2-40B4-BE49-F238E27FC236}">
                <a16:creationId xmlns:a16="http://schemas.microsoft.com/office/drawing/2014/main" id="{A61FFB9F-A4A6-1843-F240-08C00FA0384D}"/>
              </a:ext>
            </a:extLst>
          </p:cNvPr>
          <p:cNvSpPr>
            <a:spLocks noGrp="1"/>
          </p:cNvSpPr>
          <p:nvPr>
            <p:ph type="body" sz="quarter" idx="13"/>
          </p:nvPr>
        </p:nvSpPr>
        <p:spPr>
          <a:xfrm>
            <a:off x="8159237" y="3399182"/>
            <a:ext cx="3837294" cy="1182757"/>
          </a:xfrm>
        </p:spPr>
        <p:txBody>
          <a:bodyPr>
            <a:noAutofit/>
          </a:bodyPr>
          <a:lstStyle/>
          <a:p>
            <a:pPr marL="0" indent="0" defTabSz="914377">
              <a:lnSpc>
                <a:spcPct val="100000"/>
              </a:lnSpc>
              <a:buNone/>
              <a:defRPr/>
            </a:pPr>
            <a:r>
              <a:rPr lang="en-GB" dirty="0"/>
              <a:t>"[I] want lots of </a:t>
            </a:r>
            <a:r>
              <a:rPr lang="en-GB" b="1" dirty="0"/>
              <a:t>jobs that are interesting</a:t>
            </a:r>
            <a:r>
              <a:rPr lang="en-GB" dirty="0"/>
              <a:t>, and we can all do. </a:t>
            </a:r>
            <a:r>
              <a:rPr lang="en-GB" b="1" dirty="0"/>
              <a:t>Houses that are cheap</a:t>
            </a:r>
            <a:r>
              <a:rPr lang="en-GB" dirty="0"/>
              <a:t> that I can afford to live in. I want it to be </a:t>
            </a:r>
            <a:r>
              <a:rPr lang="en-GB" b="1" dirty="0"/>
              <a:t>safe place</a:t>
            </a:r>
            <a:r>
              <a:rPr lang="en-GB" dirty="0"/>
              <a:t> where there are no gangs or knife crime" </a:t>
            </a:r>
          </a:p>
          <a:p>
            <a:pPr marL="0" indent="0" algn="r" defTabSz="914377">
              <a:lnSpc>
                <a:spcPct val="100000"/>
              </a:lnSpc>
              <a:buNone/>
              <a:defRPr/>
            </a:pPr>
            <a:r>
              <a:rPr lang="en-US" dirty="0"/>
              <a:t>(Secondary school student)</a:t>
            </a:r>
          </a:p>
        </p:txBody>
      </p:sp>
      <p:sp>
        <p:nvSpPr>
          <p:cNvPr id="20" name="Rounded Rectangular Callout 11">
            <a:extLst>
              <a:ext uri="{FF2B5EF4-FFF2-40B4-BE49-F238E27FC236}">
                <a16:creationId xmlns:a16="http://schemas.microsoft.com/office/drawing/2014/main" id="{D7644A12-2E97-444A-48E8-DBA43416315D}"/>
              </a:ext>
              <a:ext uri="{C183D7F6-B498-43B3-948B-1728B52AA6E4}">
                <adec:decorative xmlns:adec="http://schemas.microsoft.com/office/drawing/2017/decorative" val="1"/>
              </a:ext>
            </a:extLst>
          </p:cNvPr>
          <p:cNvSpPr/>
          <p:nvPr/>
        </p:nvSpPr>
        <p:spPr>
          <a:xfrm>
            <a:off x="6691824" y="4995152"/>
            <a:ext cx="4088238" cy="817245"/>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p:txBody>
      </p:sp>
      <p:sp>
        <p:nvSpPr>
          <p:cNvPr id="6" name="Text Placeholder 5">
            <a:extLst>
              <a:ext uri="{FF2B5EF4-FFF2-40B4-BE49-F238E27FC236}">
                <a16:creationId xmlns:a16="http://schemas.microsoft.com/office/drawing/2014/main" id="{5393AF12-FF0A-BDD7-4704-59BB73696F38}"/>
              </a:ext>
            </a:extLst>
          </p:cNvPr>
          <p:cNvSpPr>
            <a:spLocks noGrp="1"/>
          </p:cNvSpPr>
          <p:nvPr>
            <p:ph type="body" sz="quarter" idx="14"/>
          </p:nvPr>
        </p:nvSpPr>
        <p:spPr>
          <a:xfrm>
            <a:off x="6702426" y="4964841"/>
            <a:ext cx="4057758" cy="847555"/>
          </a:xfrm>
        </p:spPr>
        <p:txBody>
          <a:bodyPr>
            <a:noAutofit/>
          </a:bodyPr>
          <a:lstStyle/>
          <a:p>
            <a:pPr marL="0" indent="0" defTabSz="914377">
              <a:lnSpc>
                <a:spcPct val="100000"/>
              </a:lnSpc>
              <a:buNone/>
              <a:defRPr/>
            </a:pPr>
            <a:r>
              <a:rPr lang="en-GB" dirty="0">
                <a:latin typeface="Arial"/>
                <a:cs typeface="Arial"/>
              </a:rPr>
              <a:t> "Making sure we all look after the </a:t>
            </a:r>
            <a:r>
              <a:rPr lang="en-GB" b="1" dirty="0">
                <a:latin typeface="Arial"/>
                <a:cs typeface="Arial"/>
              </a:rPr>
              <a:t>environment</a:t>
            </a:r>
            <a:r>
              <a:rPr lang="en-GB" dirty="0">
                <a:latin typeface="Arial"/>
                <a:cs typeface="Arial"/>
              </a:rPr>
              <a:t> and investing in things like solar power"</a:t>
            </a:r>
            <a:endParaRPr lang="en-US" dirty="0"/>
          </a:p>
          <a:p>
            <a:pPr marL="0" indent="0" algn="r" defTabSz="914377">
              <a:lnSpc>
                <a:spcPct val="100000"/>
              </a:lnSpc>
              <a:buNone/>
              <a:defRPr/>
            </a:pPr>
            <a:r>
              <a:rPr lang="en-GB" dirty="0">
                <a:latin typeface="Arial"/>
                <a:cs typeface="Arial"/>
              </a:rPr>
              <a:t>(Primary school student)</a:t>
            </a:r>
            <a:endParaRPr lang="en-US" dirty="0"/>
          </a:p>
        </p:txBody>
      </p:sp>
    </p:spTree>
    <p:extLst>
      <p:ext uri="{BB962C8B-B14F-4D97-AF65-F5344CB8AC3E}">
        <p14:creationId xmlns:p14="http://schemas.microsoft.com/office/powerpoint/2010/main" val="19824036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990DFDF-DD3E-CCFA-B2BB-AFE5286A44C8}"/>
              </a:ext>
            </a:extLst>
          </p:cNvPr>
          <p:cNvSpPr>
            <a:spLocks noGrp="1"/>
          </p:cNvSpPr>
          <p:nvPr>
            <p:ph type="title"/>
          </p:nvPr>
        </p:nvSpPr>
        <p:spPr/>
        <p:txBody>
          <a:bodyPr>
            <a:noAutofit/>
          </a:bodyPr>
          <a:lstStyle/>
          <a:p>
            <a:r>
              <a:rPr lang="en-GB" sz="2600" b="1" dirty="0">
                <a:solidFill>
                  <a:srgbClr val="E51F23"/>
                </a:solidFill>
                <a:latin typeface="Arial"/>
                <a:cs typeface="Arial"/>
              </a:rPr>
              <a:t>Similarities across the deprivation spectrum</a:t>
            </a:r>
            <a:endParaRPr lang="en-US" sz="2600" dirty="0"/>
          </a:p>
        </p:txBody>
      </p:sp>
      <p:sp>
        <p:nvSpPr>
          <p:cNvPr id="2" name="Text Placeholder 1">
            <a:extLst>
              <a:ext uri="{FF2B5EF4-FFF2-40B4-BE49-F238E27FC236}">
                <a16:creationId xmlns:a16="http://schemas.microsoft.com/office/drawing/2014/main" id="{AB07D5AE-056C-16C6-3484-F4B4097DDD55}"/>
              </a:ext>
            </a:extLst>
          </p:cNvPr>
          <p:cNvSpPr>
            <a:spLocks noGrp="1"/>
          </p:cNvSpPr>
          <p:nvPr>
            <p:ph type="body" sz="quarter" idx="10"/>
          </p:nvPr>
        </p:nvSpPr>
        <p:spPr>
          <a:xfrm>
            <a:off x="338328" y="914401"/>
            <a:ext cx="11750040" cy="511176"/>
          </a:xfrm>
        </p:spPr>
        <p:txBody>
          <a:bodyPr>
            <a:noAutofit/>
          </a:bodyPr>
          <a:lstStyle/>
          <a:p>
            <a:r>
              <a:rPr lang="en-GB" sz="1400" dirty="0">
                <a:latin typeface="Arial"/>
                <a:cs typeface="Arial"/>
              </a:rPr>
              <a:t>Across ages and school types, there was widespread awareness of social and economic inequalities and a desire for more equal access to opportunities.</a:t>
            </a:r>
            <a:endParaRPr lang="en-US" sz="1400" dirty="0"/>
          </a:p>
        </p:txBody>
      </p:sp>
      <p:sp>
        <p:nvSpPr>
          <p:cNvPr id="18" name="Rounded Rectangular Callout 11">
            <a:extLst>
              <a:ext uri="{FF2B5EF4-FFF2-40B4-BE49-F238E27FC236}">
                <a16:creationId xmlns:a16="http://schemas.microsoft.com/office/drawing/2014/main" id="{C2857A56-0878-6D4B-AF90-55E6476758DC}"/>
              </a:ext>
              <a:ext uri="{C183D7F6-B498-43B3-948B-1728B52AA6E4}">
                <adec:decorative xmlns:adec="http://schemas.microsoft.com/office/drawing/2017/decorative" val="1"/>
              </a:ext>
            </a:extLst>
          </p:cNvPr>
          <p:cNvSpPr/>
          <p:nvPr/>
        </p:nvSpPr>
        <p:spPr>
          <a:xfrm>
            <a:off x="603047" y="1613681"/>
            <a:ext cx="3779547" cy="817245"/>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dirty="0">
              <a:latin typeface="Arial"/>
              <a:cs typeface="Arial"/>
            </a:endParaRPr>
          </a:p>
          <a:p>
            <a:endParaRPr lang="en-GB" sz="1400" dirty="0">
              <a:latin typeface="Arial"/>
              <a:cs typeface="Arial"/>
            </a:endParaRPr>
          </a:p>
          <a:p>
            <a:endParaRPr lang="en-GB" sz="1400" dirty="0">
              <a:latin typeface="Arial"/>
              <a:cs typeface="Arial"/>
            </a:endParaRPr>
          </a:p>
        </p:txBody>
      </p:sp>
      <p:sp>
        <p:nvSpPr>
          <p:cNvPr id="3" name="Text Placeholder 2">
            <a:extLst>
              <a:ext uri="{FF2B5EF4-FFF2-40B4-BE49-F238E27FC236}">
                <a16:creationId xmlns:a16="http://schemas.microsoft.com/office/drawing/2014/main" id="{676A143A-3A31-97FD-ABCB-58191C94EA5A}"/>
              </a:ext>
            </a:extLst>
          </p:cNvPr>
          <p:cNvSpPr>
            <a:spLocks noGrp="1"/>
          </p:cNvSpPr>
          <p:nvPr>
            <p:ph type="body" sz="quarter" idx="11"/>
          </p:nvPr>
        </p:nvSpPr>
        <p:spPr>
          <a:xfrm>
            <a:off x="632318" y="1629297"/>
            <a:ext cx="3648280" cy="634789"/>
          </a:xfrm>
        </p:spPr>
        <p:txBody>
          <a:bodyPr>
            <a:noAutofit/>
          </a:bodyPr>
          <a:lstStyle/>
          <a:p>
            <a:r>
              <a:rPr lang="en-GB" dirty="0">
                <a:latin typeface="Arial"/>
                <a:cs typeface="Arial"/>
              </a:rPr>
              <a:t>" Give people the </a:t>
            </a:r>
            <a:r>
              <a:rPr lang="en-GB" b="1" dirty="0">
                <a:latin typeface="Arial"/>
                <a:cs typeface="Arial"/>
              </a:rPr>
              <a:t>same opportunities</a:t>
            </a:r>
            <a:r>
              <a:rPr lang="en-GB" dirty="0">
                <a:latin typeface="Arial"/>
                <a:cs typeface="Arial"/>
              </a:rPr>
              <a:t>." </a:t>
            </a:r>
          </a:p>
          <a:p>
            <a:pPr algn="r">
              <a:spcBef>
                <a:spcPts val="600"/>
              </a:spcBef>
            </a:pPr>
            <a:r>
              <a:rPr lang="en-GB" dirty="0">
                <a:latin typeface="Arial"/>
                <a:cs typeface="Arial"/>
              </a:rPr>
              <a:t>(Primary school student, </a:t>
            </a:r>
          </a:p>
          <a:p>
            <a:pPr algn="r">
              <a:spcBef>
                <a:spcPts val="0"/>
              </a:spcBef>
            </a:pPr>
            <a:r>
              <a:rPr lang="en-GB" dirty="0">
                <a:latin typeface="Arial"/>
                <a:cs typeface="Arial"/>
              </a:rPr>
              <a:t>34% students eligible for DPP)</a:t>
            </a:r>
            <a:endParaRPr lang="en-US" dirty="0"/>
          </a:p>
        </p:txBody>
      </p:sp>
      <p:sp>
        <p:nvSpPr>
          <p:cNvPr id="22" name="Rounded Rectangular Callout 11">
            <a:extLst>
              <a:ext uri="{FF2B5EF4-FFF2-40B4-BE49-F238E27FC236}">
                <a16:creationId xmlns:a16="http://schemas.microsoft.com/office/drawing/2014/main" id="{62DEC251-351B-BBD5-4039-53D0E3B4C416}"/>
              </a:ext>
              <a:ext uri="{C183D7F6-B498-43B3-948B-1728B52AA6E4}">
                <adec:decorative xmlns:adec="http://schemas.microsoft.com/office/drawing/2017/decorative" val="1"/>
              </a:ext>
            </a:extLst>
          </p:cNvPr>
          <p:cNvSpPr/>
          <p:nvPr/>
        </p:nvSpPr>
        <p:spPr>
          <a:xfrm>
            <a:off x="6933314" y="1535902"/>
            <a:ext cx="4703167" cy="1021556"/>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Calibri"/>
            </a:endParaRPr>
          </a:p>
          <a:p>
            <a:endParaRPr lang="en-US" dirty="0">
              <a:cs typeface="Calibri"/>
            </a:endParaRPr>
          </a:p>
          <a:p>
            <a:endParaRPr lang="en-US" dirty="0">
              <a:cs typeface="Calibri"/>
            </a:endParaRPr>
          </a:p>
        </p:txBody>
      </p:sp>
      <p:sp>
        <p:nvSpPr>
          <p:cNvPr id="5" name="Text Placeholder 4">
            <a:extLst>
              <a:ext uri="{FF2B5EF4-FFF2-40B4-BE49-F238E27FC236}">
                <a16:creationId xmlns:a16="http://schemas.microsoft.com/office/drawing/2014/main" id="{B2F23183-6D11-F7FB-2C27-515E0E7CA02B}"/>
              </a:ext>
            </a:extLst>
          </p:cNvPr>
          <p:cNvSpPr>
            <a:spLocks noGrp="1"/>
          </p:cNvSpPr>
          <p:nvPr>
            <p:ph type="body" sz="quarter" idx="13"/>
          </p:nvPr>
        </p:nvSpPr>
        <p:spPr>
          <a:xfrm>
            <a:off x="6933313" y="1533818"/>
            <a:ext cx="4655639" cy="817245"/>
          </a:xfrm>
        </p:spPr>
        <p:txBody>
          <a:bodyPr>
            <a:noAutofit/>
          </a:bodyPr>
          <a:lstStyle/>
          <a:p>
            <a:pPr marL="0" indent="0">
              <a:lnSpc>
                <a:spcPct val="100000"/>
              </a:lnSpc>
              <a:buNone/>
            </a:pPr>
            <a:r>
              <a:rPr lang="en-GB" dirty="0"/>
              <a:t>"</a:t>
            </a:r>
            <a:r>
              <a:rPr lang="en-US" dirty="0"/>
              <a:t>There is [an] </a:t>
            </a:r>
            <a:r>
              <a:rPr lang="en-US" b="1" dirty="0"/>
              <a:t>inequality of attitudes </a:t>
            </a:r>
            <a:r>
              <a:rPr lang="en-US" dirty="0"/>
              <a:t>towards pupils from state school and pupils from private schools such as prejudice regarding appearance and smell."</a:t>
            </a:r>
          </a:p>
          <a:p>
            <a:pPr marL="0" indent="0" algn="r">
              <a:lnSpc>
                <a:spcPct val="100000"/>
              </a:lnSpc>
              <a:spcBef>
                <a:spcPts val="600"/>
              </a:spcBef>
              <a:buNone/>
            </a:pPr>
            <a:r>
              <a:rPr lang="en-GB" dirty="0"/>
              <a:t>(Independent secondary school student)</a:t>
            </a:r>
            <a:endParaRPr lang="en-US" dirty="0"/>
          </a:p>
        </p:txBody>
      </p:sp>
      <p:sp>
        <p:nvSpPr>
          <p:cNvPr id="20" name="Rounded Rectangular Callout 11">
            <a:extLst>
              <a:ext uri="{FF2B5EF4-FFF2-40B4-BE49-F238E27FC236}">
                <a16:creationId xmlns:a16="http://schemas.microsoft.com/office/drawing/2014/main" id="{B1008E1E-BD9C-C59F-E76D-0C385574C476}"/>
              </a:ext>
              <a:ext uri="{C183D7F6-B498-43B3-948B-1728B52AA6E4}">
                <adec:decorative xmlns:adec="http://schemas.microsoft.com/office/drawing/2017/decorative" val="1"/>
              </a:ext>
            </a:extLst>
          </p:cNvPr>
          <p:cNvSpPr/>
          <p:nvPr/>
        </p:nvSpPr>
        <p:spPr>
          <a:xfrm>
            <a:off x="490293" y="2910784"/>
            <a:ext cx="3487347" cy="1293971"/>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p:txBody>
      </p:sp>
      <p:sp>
        <p:nvSpPr>
          <p:cNvPr id="6" name="Text Placeholder 5">
            <a:extLst>
              <a:ext uri="{FF2B5EF4-FFF2-40B4-BE49-F238E27FC236}">
                <a16:creationId xmlns:a16="http://schemas.microsoft.com/office/drawing/2014/main" id="{7174A368-2316-47DB-E0C4-92F809E59CDE}"/>
              </a:ext>
            </a:extLst>
          </p:cNvPr>
          <p:cNvSpPr>
            <a:spLocks noGrp="1"/>
          </p:cNvSpPr>
          <p:nvPr>
            <p:ph type="body" sz="quarter" idx="14"/>
          </p:nvPr>
        </p:nvSpPr>
        <p:spPr>
          <a:xfrm>
            <a:off x="490293" y="2914401"/>
            <a:ext cx="3487346" cy="1132262"/>
          </a:xfrm>
        </p:spPr>
        <p:txBody>
          <a:bodyPr>
            <a:noAutofit/>
          </a:bodyPr>
          <a:lstStyle/>
          <a:p>
            <a:pPr marL="0" indent="0">
              <a:lnSpc>
                <a:spcPct val="100000"/>
              </a:lnSpc>
              <a:buNone/>
            </a:pPr>
            <a:r>
              <a:rPr lang="en-GB" dirty="0">
                <a:latin typeface="Arial"/>
                <a:cs typeface="Arial"/>
              </a:rPr>
              <a:t>“[There is a] </a:t>
            </a:r>
            <a:r>
              <a:rPr lang="en-GB" b="1" dirty="0">
                <a:latin typeface="Arial"/>
                <a:cs typeface="Arial"/>
              </a:rPr>
              <a:t>huge clash between different social class[es] </a:t>
            </a:r>
            <a:r>
              <a:rPr lang="en-GB" dirty="0">
                <a:latin typeface="Arial"/>
                <a:cs typeface="Arial"/>
              </a:rPr>
              <a:t>which turns into racism, bullying, constant fights." </a:t>
            </a:r>
          </a:p>
          <a:p>
            <a:pPr marL="0" indent="0" algn="r">
              <a:lnSpc>
                <a:spcPct val="100000"/>
              </a:lnSpc>
              <a:buNone/>
            </a:pPr>
            <a:r>
              <a:rPr lang="en-GB" dirty="0">
                <a:latin typeface="Arial"/>
                <a:cs typeface="Arial"/>
              </a:rPr>
              <a:t>(Secondary school SEN student, </a:t>
            </a:r>
          </a:p>
          <a:p>
            <a:pPr marL="0" indent="0" algn="r">
              <a:lnSpc>
                <a:spcPct val="100000"/>
              </a:lnSpc>
              <a:spcBef>
                <a:spcPts val="0"/>
              </a:spcBef>
              <a:buNone/>
            </a:pPr>
            <a:r>
              <a:rPr lang="en-GB" dirty="0">
                <a:latin typeface="Arial"/>
                <a:cs typeface="Arial"/>
              </a:rPr>
              <a:t>82% student eligible for DPP)</a:t>
            </a:r>
            <a:endParaRPr lang="en-US" dirty="0"/>
          </a:p>
        </p:txBody>
      </p:sp>
      <p:sp>
        <p:nvSpPr>
          <p:cNvPr id="19" name="Rounded Rectangular Callout 11">
            <a:extLst>
              <a:ext uri="{FF2B5EF4-FFF2-40B4-BE49-F238E27FC236}">
                <a16:creationId xmlns:a16="http://schemas.microsoft.com/office/drawing/2014/main" id="{975E477E-20D8-1FC6-B6CE-C09857D0014C}"/>
              </a:ext>
              <a:ext uri="{C183D7F6-B498-43B3-948B-1728B52AA6E4}">
                <adec:decorative xmlns:adec="http://schemas.microsoft.com/office/drawing/2017/decorative" val="1"/>
              </a:ext>
            </a:extLst>
          </p:cNvPr>
          <p:cNvSpPr/>
          <p:nvPr/>
        </p:nvSpPr>
        <p:spPr>
          <a:xfrm>
            <a:off x="4410448" y="2987977"/>
            <a:ext cx="4703167" cy="817245"/>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dirty="0">
              <a:latin typeface="Arial"/>
              <a:cs typeface="Arial"/>
            </a:endParaRPr>
          </a:p>
          <a:p>
            <a:endParaRPr lang="en-GB" sz="1400" dirty="0">
              <a:latin typeface="Arial"/>
              <a:cs typeface="Arial"/>
            </a:endParaRPr>
          </a:p>
          <a:p>
            <a:endParaRPr lang="en-GB" sz="1400" dirty="0">
              <a:latin typeface="Arial"/>
              <a:cs typeface="Arial"/>
            </a:endParaRPr>
          </a:p>
        </p:txBody>
      </p:sp>
      <p:sp>
        <p:nvSpPr>
          <p:cNvPr id="7" name="Text Placeholder 6">
            <a:extLst>
              <a:ext uri="{FF2B5EF4-FFF2-40B4-BE49-F238E27FC236}">
                <a16:creationId xmlns:a16="http://schemas.microsoft.com/office/drawing/2014/main" id="{CDA67BB5-77DC-9D5A-A9EE-BF0C7689E081}"/>
              </a:ext>
            </a:extLst>
          </p:cNvPr>
          <p:cNvSpPr>
            <a:spLocks noGrp="1"/>
          </p:cNvSpPr>
          <p:nvPr>
            <p:ph type="body" sz="quarter" idx="15"/>
          </p:nvPr>
        </p:nvSpPr>
        <p:spPr>
          <a:xfrm>
            <a:off x="4437689" y="2952840"/>
            <a:ext cx="4675926" cy="604280"/>
          </a:xfrm>
        </p:spPr>
        <p:txBody>
          <a:bodyPr>
            <a:noAutofit/>
          </a:bodyPr>
          <a:lstStyle/>
          <a:p>
            <a:pPr marL="0" indent="0">
              <a:lnSpc>
                <a:spcPct val="100000"/>
              </a:lnSpc>
              <a:buNone/>
            </a:pPr>
            <a:r>
              <a:rPr lang="en-GB" dirty="0">
                <a:latin typeface="Arial"/>
                <a:cs typeface="Arial"/>
              </a:rPr>
              <a:t>"Making </a:t>
            </a:r>
            <a:r>
              <a:rPr lang="en-GB" b="1" dirty="0">
                <a:latin typeface="Arial"/>
                <a:cs typeface="Arial"/>
              </a:rPr>
              <a:t>basic living expenses cheaper</a:t>
            </a:r>
            <a:r>
              <a:rPr lang="en-GB" dirty="0">
                <a:latin typeface="Arial"/>
                <a:cs typeface="Arial"/>
              </a:rPr>
              <a:t> and make private schools less "private." </a:t>
            </a:r>
          </a:p>
          <a:p>
            <a:pPr marL="0" indent="0" algn="r">
              <a:lnSpc>
                <a:spcPct val="100000"/>
              </a:lnSpc>
              <a:buNone/>
            </a:pPr>
            <a:r>
              <a:rPr lang="en-GB" dirty="0">
                <a:latin typeface="Arial"/>
                <a:cs typeface="Arial"/>
              </a:rPr>
              <a:t>(Independent secondary school student)</a:t>
            </a:r>
            <a:endParaRPr lang="en-US" dirty="0"/>
          </a:p>
        </p:txBody>
      </p:sp>
      <p:sp>
        <p:nvSpPr>
          <p:cNvPr id="21" name="Rounded Rectangular Callout 11">
            <a:extLst>
              <a:ext uri="{FF2B5EF4-FFF2-40B4-BE49-F238E27FC236}">
                <a16:creationId xmlns:a16="http://schemas.microsoft.com/office/drawing/2014/main" id="{4CCD34C8-0C3B-E22A-5D75-720BD3FA27C5}"/>
              </a:ext>
              <a:ext uri="{C183D7F6-B498-43B3-948B-1728B52AA6E4}">
                <adec:decorative xmlns:adec="http://schemas.microsoft.com/office/drawing/2017/decorative" val="1"/>
              </a:ext>
            </a:extLst>
          </p:cNvPr>
          <p:cNvSpPr/>
          <p:nvPr/>
        </p:nvSpPr>
        <p:spPr>
          <a:xfrm>
            <a:off x="6163441" y="4139994"/>
            <a:ext cx="4497441" cy="1532334"/>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p:txBody>
      </p:sp>
      <p:sp>
        <p:nvSpPr>
          <p:cNvPr id="9" name="Text Placeholder 8">
            <a:extLst>
              <a:ext uri="{FF2B5EF4-FFF2-40B4-BE49-F238E27FC236}">
                <a16:creationId xmlns:a16="http://schemas.microsoft.com/office/drawing/2014/main" id="{AA60FB0F-43A5-6EC7-9DE4-785FC73B40CB}"/>
              </a:ext>
            </a:extLst>
          </p:cNvPr>
          <p:cNvSpPr>
            <a:spLocks noGrp="1"/>
          </p:cNvSpPr>
          <p:nvPr>
            <p:ph type="body" sz="quarter" idx="17"/>
          </p:nvPr>
        </p:nvSpPr>
        <p:spPr>
          <a:xfrm>
            <a:off x="6213348" y="4204754"/>
            <a:ext cx="4447534" cy="1467573"/>
          </a:xfrm>
        </p:spPr>
        <p:txBody>
          <a:bodyPr>
            <a:noAutofit/>
          </a:bodyPr>
          <a:lstStyle/>
          <a:p>
            <a:pPr marL="0" indent="0">
              <a:lnSpc>
                <a:spcPct val="100000"/>
              </a:lnSpc>
              <a:buNone/>
            </a:pPr>
            <a:r>
              <a:rPr lang="en-GB" dirty="0"/>
              <a:t>"</a:t>
            </a:r>
            <a:r>
              <a:rPr lang="en-US" dirty="0"/>
              <a:t>People could support others who are less lucky than others. By accepting and understanding people on their own individual merits and </a:t>
            </a:r>
            <a:r>
              <a:rPr lang="en-US" b="1" dirty="0"/>
              <a:t>appreciating the hardships some people face </a:t>
            </a:r>
            <a:r>
              <a:rPr lang="en-US" dirty="0"/>
              <a:t>to have/do the things others may take for granted.”</a:t>
            </a:r>
          </a:p>
          <a:p>
            <a:pPr marL="0" indent="0" algn="r">
              <a:lnSpc>
                <a:spcPct val="100000"/>
              </a:lnSpc>
              <a:buNone/>
            </a:pPr>
            <a:r>
              <a:rPr lang="en-GB" dirty="0"/>
              <a:t>(Independent secondary school student)</a:t>
            </a:r>
            <a:endParaRPr lang="en-US" dirty="0"/>
          </a:p>
        </p:txBody>
      </p:sp>
    </p:spTree>
    <p:extLst>
      <p:ext uri="{BB962C8B-B14F-4D97-AF65-F5344CB8AC3E}">
        <p14:creationId xmlns:p14="http://schemas.microsoft.com/office/powerpoint/2010/main" val="5886336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A7FFFA6D-35C3-476C-AEDD-32322CABEEF5}"/>
              </a:ext>
            </a:extLst>
          </p:cNvPr>
          <p:cNvSpPr>
            <a:spLocks noGrp="1"/>
          </p:cNvSpPr>
          <p:nvPr>
            <p:ph type="title"/>
          </p:nvPr>
        </p:nvSpPr>
        <p:spPr>
          <a:xfrm>
            <a:off x="338328" y="1727200"/>
            <a:ext cx="10515600" cy="3230880"/>
          </a:xfrm>
        </p:spPr>
        <p:txBody>
          <a:bodyPr>
            <a:noAutofit/>
          </a:bodyPr>
          <a:lstStyle/>
          <a:p>
            <a:pPr>
              <a:lnSpc>
                <a:spcPct val="100000"/>
              </a:lnSpc>
            </a:pPr>
            <a:r>
              <a:rPr lang="en-GB" sz="5600" b="1" dirty="0">
                <a:solidFill>
                  <a:schemeClr val="bg1"/>
                </a:solidFill>
                <a:latin typeface="Arial"/>
                <a:cs typeface="Arial"/>
              </a:rPr>
              <a:t>Puppetry workshops for young people with Special Educational Needs (SEN)</a:t>
            </a:r>
            <a:endParaRPr lang="en-US" sz="5600" dirty="0"/>
          </a:p>
        </p:txBody>
      </p:sp>
    </p:spTree>
    <p:extLst>
      <p:ext uri="{BB962C8B-B14F-4D97-AF65-F5344CB8AC3E}">
        <p14:creationId xmlns:p14="http://schemas.microsoft.com/office/powerpoint/2010/main" val="4449026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screenshot shows a puppet of a man. The background shows the map of Islington. The caption at the bottom of the image reads, “I went to a few Islington parks”.">
            <a:extLst>
              <a:ext uri="{FF2B5EF4-FFF2-40B4-BE49-F238E27FC236}">
                <a16:creationId xmlns:a16="http://schemas.microsoft.com/office/drawing/2014/main" id="{63FB106D-19C0-51E5-0466-EBDBBBE9A97A}"/>
              </a:ext>
            </a:extLst>
          </p:cNvPr>
          <p:cNvPicPr>
            <a:picLocks noGrp="1" noChangeAspect="1"/>
          </p:cNvPicPr>
          <p:nvPr>
            <p:ph type="pic" sz="quarter" idx="22"/>
          </p:nvPr>
        </p:nvPicPr>
        <p:blipFill>
          <a:blip r:embed="rId2">
            <a:extLst>
              <a:ext uri="{28A0092B-C50C-407E-A947-70E740481C1C}">
                <a14:useLocalDpi xmlns:a14="http://schemas.microsoft.com/office/drawing/2010/main" val="0"/>
              </a:ext>
            </a:extLst>
          </a:blip>
          <a:srcRect t="2902" b="2902"/>
          <a:stretch>
            <a:fillRect/>
          </a:stretch>
        </p:blipFill>
        <p:spPr>
          <a:xfrm>
            <a:off x="7348538" y="3215481"/>
            <a:ext cx="4740275" cy="2678907"/>
          </a:xfrm>
        </p:spPr>
      </p:pic>
      <p:sp>
        <p:nvSpPr>
          <p:cNvPr id="18" name="Title 17">
            <a:extLst>
              <a:ext uri="{FF2B5EF4-FFF2-40B4-BE49-F238E27FC236}">
                <a16:creationId xmlns:a16="http://schemas.microsoft.com/office/drawing/2014/main" id="{9E849E4D-BC2C-1B2B-842E-73F6A8A7FB68}"/>
              </a:ext>
            </a:extLst>
          </p:cNvPr>
          <p:cNvSpPr>
            <a:spLocks noGrp="1"/>
          </p:cNvSpPr>
          <p:nvPr>
            <p:ph type="title"/>
          </p:nvPr>
        </p:nvSpPr>
        <p:spPr/>
        <p:txBody>
          <a:bodyPr>
            <a:normAutofit/>
          </a:bodyPr>
          <a:lstStyle/>
          <a:p>
            <a:r>
              <a:rPr lang="en-GB" sz="2600" b="1" dirty="0">
                <a:solidFill>
                  <a:srgbClr val="E51F23"/>
                </a:solidFill>
                <a:latin typeface="Arial"/>
                <a:cs typeface="Arial"/>
              </a:rPr>
              <a:t>Growing up in Islington, represented through puppetry</a:t>
            </a:r>
            <a:endParaRPr lang="en-US" sz="2600" dirty="0"/>
          </a:p>
        </p:txBody>
      </p:sp>
      <p:sp>
        <p:nvSpPr>
          <p:cNvPr id="19" name="Text Placeholder 18">
            <a:extLst>
              <a:ext uri="{FF2B5EF4-FFF2-40B4-BE49-F238E27FC236}">
                <a16:creationId xmlns:a16="http://schemas.microsoft.com/office/drawing/2014/main" id="{C95BC40F-5BE1-D724-20DA-7FF9B7F54718}"/>
              </a:ext>
            </a:extLst>
          </p:cNvPr>
          <p:cNvSpPr>
            <a:spLocks noGrp="1"/>
          </p:cNvSpPr>
          <p:nvPr>
            <p:ph type="body" sz="quarter" idx="10"/>
          </p:nvPr>
        </p:nvSpPr>
        <p:spPr>
          <a:xfrm>
            <a:off x="338328" y="914401"/>
            <a:ext cx="11750040" cy="844062"/>
          </a:xfrm>
        </p:spPr>
        <p:txBody>
          <a:bodyPr>
            <a:noAutofit/>
          </a:bodyPr>
          <a:lstStyle/>
          <a:p>
            <a:r>
              <a:rPr lang="en-GB" sz="1400" dirty="0">
                <a:solidFill>
                  <a:srgbClr val="000000"/>
                </a:solidFill>
                <a:latin typeface="Arial"/>
                <a:cs typeface="Arial"/>
              </a:rPr>
              <a:t>In addition to a group discussion, 10 students ages 11-16 at The Bridge School participated in workshops with the Little Angel Theatre, where they created their own puppets and used them used to ‘act out’ their audio. The final result was recorded and created into a short video, accessible here: </a:t>
            </a:r>
            <a:r>
              <a:rPr lang="en-GB" sz="1400" dirty="0">
                <a:latin typeface="Arial"/>
                <a:ea typeface="+mn-lt"/>
                <a:cs typeface="+mn-lt"/>
                <a:hlinkClick r:id="rId3"/>
              </a:rPr>
              <a:t>Let’s Talk Islington Bridge School Project - YouTube </a:t>
            </a:r>
            <a:endParaRPr lang="en-US" sz="1400" dirty="0"/>
          </a:p>
        </p:txBody>
      </p:sp>
      <p:pic>
        <p:nvPicPr>
          <p:cNvPr id="11" name="Picture Placeholder 10" descr="A screenshot shows a puppet of a man wearing a blue helmet. The background shows the map of Islington. The caption at the bottom of the image reads, “I did grow up in Islington, I enjoyed it there”.">
            <a:extLst>
              <a:ext uri="{FF2B5EF4-FFF2-40B4-BE49-F238E27FC236}">
                <a16:creationId xmlns:a16="http://schemas.microsoft.com/office/drawing/2014/main" id="{2D97759D-1C3C-0D20-B1E4-AF7152D1581B}"/>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745" b="745"/>
          <a:stretch>
            <a:fillRect/>
          </a:stretch>
        </p:blipFill>
        <p:spPr>
          <a:xfrm>
            <a:off x="338138" y="1717729"/>
            <a:ext cx="4375150" cy="2341562"/>
          </a:xfrm>
        </p:spPr>
      </p:pic>
      <p:sp>
        <p:nvSpPr>
          <p:cNvPr id="14" name="Rounded Rectangular Callout 10">
            <a:extLst>
              <a:ext uri="{FF2B5EF4-FFF2-40B4-BE49-F238E27FC236}">
                <a16:creationId xmlns:a16="http://schemas.microsoft.com/office/drawing/2014/main" id="{852123DE-AFEF-0C82-8701-15E490D3FFCB}"/>
              </a:ext>
              <a:ext uri="{C183D7F6-B498-43B3-948B-1728B52AA6E4}">
                <adec:decorative xmlns:adec="http://schemas.microsoft.com/office/drawing/2017/decorative" val="1"/>
              </a:ext>
            </a:extLst>
          </p:cNvPr>
          <p:cNvSpPr/>
          <p:nvPr/>
        </p:nvSpPr>
        <p:spPr>
          <a:xfrm>
            <a:off x="250197" y="4157888"/>
            <a:ext cx="4437925" cy="1532334"/>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a:p>
            <a:endParaRPr lang="en-GB" sz="1400" dirty="0">
              <a:latin typeface="Arial"/>
              <a:cs typeface="Arial"/>
            </a:endParaRPr>
          </a:p>
        </p:txBody>
      </p:sp>
      <p:sp>
        <p:nvSpPr>
          <p:cNvPr id="24" name="Text Placeholder 23">
            <a:extLst>
              <a:ext uri="{FF2B5EF4-FFF2-40B4-BE49-F238E27FC236}">
                <a16:creationId xmlns:a16="http://schemas.microsoft.com/office/drawing/2014/main" id="{2ED46D81-EE27-9335-A8E0-A893D7C3AFE9}"/>
              </a:ext>
            </a:extLst>
          </p:cNvPr>
          <p:cNvSpPr>
            <a:spLocks noGrp="1"/>
          </p:cNvSpPr>
          <p:nvPr>
            <p:ph type="body" sz="quarter" idx="15"/>
          </p:nvPr>
        </p:nvSpPr>
        <p:spPr>
          <a:xfrm>
            <a:off x="319459" y="4240405"/>
            <a:ext cx="4282685" cy="1361612"/>
          </a:xfrm>
        </p:spPr>
        <p:txBody>
          <a:bodyPr>
            <a:noAutofit/>
          </a:bodyPr>
          <a:lstStyle/>
          <a:p>
            <a:pPr marL="0" indent="0">
              <a:lnSpc>
                <a:spcPct val="100000"/>
              </a:lnSpc>
              <a:buNone/>
            </a:pPr>
            <a:r>
              <a:rPr lang="en-GB" dirty="0">
                <a:latin typeface="Arial"/>
                <a:cs typeface="Arial"/>
              </a:rPr>
              <a:t>“[On my way to school] I just look out the windows, just to have good vibes: </a:t>
            </a:r>
            <a:r>
              <a:rPr lang="en-GB" b="1" dirty="0">
                <a:latin typeface="Arial"/>
                <a:cs typeface="Arial"/>
              </a:rPr>
              <a:t>construction sites, high roads, apartments and shops</a:t>
            </a:r>
            <a:r>
              <a:rPr lang="en-GB" dirty="0">
                <a:latin typeface="Arial"/>
                <a:cs typeface="Arial"/>
              </a:rPr>
              <a:t>. It's actually </a:t>
            </a:r>
            <a:r>
              <a:rPr lang="en-GB" b="1" dirty="0">
                <a:latin typeface="Arial"/>
                <a:cs typeface="Arial"/>
              </a:rPr>
              <a:t>a pretty fun journey</a:t>
            </a:r>
            <a:r>
              <a:rPr lang="en-GB" dirty="0">
                <a:latin typeface="Arial"/>
                <a:cs typeface="Arial"/>
              </a:rPr>
              <a:t>, even though it's sometimes tiring but I can imagine things when looking outside."</a:t>
            </a:r>
            <a:endParaRPr lang="en-US" dirty="0"/>
          </a:p>
        </p:txBody>
      </p:sp>
      <p:sp>
        <p:nvSpPr>
          <p:cNvPr id="16" name="Rounded Rectangular Callout 11">
            <a:extLst>
              <a:ext uri="{FF2B5EF4-FFF2-40B4-BE49-F238E27FC236}">
                <a16:creationId xmlns:a16="http://schemas.microsoft.com/office/drawing/2014/main" id="{DCEF05E4-73C5-77E0-4D1F-AE19837C9A95}"/>
              </a:ext>
              <a:ext uri="{C183D7F6-B498-43B3-948B-1728B52AA6E4}">
                <adec:decorative xmlns:adec="http://schemas.microsoft.com/office/drawing/2017/decorative" val="1"/>
              </a:ext>
            </a:extLst>
          </p:cNvPr>
          <p:cNvSpPr/>
          <p:nvPr/>
        </p:nvSpPr>
        <p:spPr>
          <a:xfrm>
            <a:off x="5151346" y="1544992"/>
            <a:ext cx="2773454" cy="817245"/>
          </a:xfrm>
          <a:prstGeom prst="wedgeRoundRectCallout">
            <a:avLst/>
          </a:prstGeom>
          <a:solidFill>
            <a:schemeClr val="bg2"/>
          </a:solidFill>
        </p:spPr>
        <p:txBody>
          <a:bodyPr wrap="square" lIns="91440" tIns="45720" rIns="91440" bIns="4572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p:txBody>
      </p:sp>
      <p:sp>
        <p:nvSpPr>
          <p:cNvPr id="20" name="Text Placeholder 19">
            <a:extLst>
              <a:ext uri="{FF2B5EF4-FFF2-40B4-BE49-F238E27FC236}">
                <a16:creationId xmlns:a16="http://schemas.microsoft.com/office/drawing/2014/main" id="{96898BBF-0772-F265-1257-E7F6F493C02D}"/>
              </a:ext>
            </a:extLst>
          </p:cNvPr>
          <p:cNvSpPr>
            <a:spLocks noGrp="1"/>
          </p:cNvSpPr>
          <p:nvPr>
            <p:ph type="body" sz="quarter" idx="11"/>
          </p:nvPr>
        </p:nvSpPr>
        <p:spPr>
          <a:xfrm>
            <a:off x="5135330" y="1548266"/>
            <a:ext cx="2773453" cy="768281"/>
          </a:xfrm>
        </p:spPr>
        <p:txBody>
          <a:bodyPr>
            <a:noAutofit/>
          </a:bodyPr>
          <a:lstStyle/>
          <a:p>
            <a:r>
              <a:rPr lang="en-GB" dirty="0">
                <a:latin typeface="Arial"/>
                <a:cs typeface="Arial"/>
              </a:rPr>
              <a:t>“</a:t>
            </a:r>
            <a:r>
              <a:rPr lang="en-GB" b="1" dirty="0">
                <a:latin typeface="Arial"/>
                <a:cs typeface="Arial"/>
              </a:rPr>
              <a:t> I really want to live in Islington</a:t>
            </a:r>
            <a:r>
              <a:rPr lang="en-GB" dirty="0">
                <a:latin typeface="Arial"/>
                <a:cs typeface="Arial"/>
              </a:rPr>
              <a:t>, but I think the </a:t>
            </a:r>
            <a:r>
              <a:rPr lang="en-GB" b="1" dirty="0">
                <a:latin typeface="Arial"/>
                <a:cs typeface="Arial"/>
              </a:rPr>
              <a:t>rent's about £500 a month</a:t>
            </a:r>
            <a:r>
              <a:rPr lang="en-GB" dirty="0">
                <a:latin typeface="Arial"/>
                <a:cs typeface="Arial"/>
              </a:rPr>
              <a:t>."</a:t>
            </a:r>
            <a:endParaRPr lang="en-US" dirty="0"/>
          </a:p>
        </p:txBody>
      </p:sp>
      <p:sp>
        <p:nvSpPr>
          <p:cNvPr id="15" name="Rounded Rectangular Callout 11">
            <a:extLst>
              <a:ext uri="{FF2B5EF4-FFF2-40B4-BE49-F238E27FC236}">
                <a16:creationId xmlns:a16="http://schemas.microsoft.com/office/drawing/2014/main" id="{3479604C-6ECD-3A2F-D501-A7F2D9D5BB64}"/>
              </a:ext>
              <a:ext uri="{C183D7F6-B498-43B3-948B-1728B52AA6E4}">
                <adec:decorative xmlns:adec="http://schemas.microsoft.com/office/drawing/2017/decorative" val="1"/>
              </a:ext>
            </a:extLst>
          </p:cNvPr>
          <p:cNvSpPr/>
          <p:nvPr/>
        </p:nvSpPr>
        <p:spPr>
          <a:xfrm>
            <a:off x="8205832" y="1541261"/>
            <a:ext cx="3744403" cy="1293971"/>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p:txBody>
      </p:sp>
      <p:sp>
        <p:nvSpPr>
          <p:cNvPr id="22" name="Text Placeholder 21">
            <a:extLst>
              <a:ext uri="{FF2B5EF4-FFF2-40B4-BE49-F238E27FC236}">
                <a16:creationId xmlns:a16="http://schemas.microsoft.com/office/drawing/2014/main" id="{1EE95639-005C-6884-74C3-9C8D094B8ECB}"/>
              </a:ext>
            </a:extLst>
          </p:cNvPr>
          <p:cNvSpPr>
            <a:spLocks noGrp="1"/>
          </p:cNvSpPr>
          <p:nvPr>
            <p:ph type="body" sz="quarter" idx="13"/>
          </p:nvPr>
        </p:nvSpPr>
        <p:spPr>
          <a:xfrm>
            <a:off x="8241930" y="1584505"/>
            <a:ext cx="3611741" cy="1130160"/>
          </a:xfrm>
        </p:spPr>
        <p:txBody>
          <a:bodyPr>
            <a:noAutofit/>
          </a:bodyPr>
          <a:lstStyle/>
          <a:p>
            <a:pPr marL="0" indent="0">
              <a:lnSpc>
                <a:spcPct val="100000"/>
              </a:lnSpc>
              <a:buNone/>
            </a:pPr>
            <a:r>
              <a:rPr lang="en-GB" dirty="0">
                <a:latin typeface="Arial"/>
                <a:cs typeface="Arial"/>
              </a:rPr>
              <a:t>“ I mean I do like my area but there's lots of weird stuff going on, like </a:t>
            </a:r>
            <a:r>
              <a:rPr lang="en-GB" b="1" dirty="0">
                <a:latin typeface="Arial"/>
                <a:cs typeface="Arial"/>
              </a:rPr>
              <a:t>loud cars, playing loud radio</a:t>
            </a:r>
            <a:r>
              <a:rPr lang="en-GB" dirty="0">
                <a:latin typeface="Arial"/>
                <a:cs typeface="Arial"/>
              </a:rPr>
              <a:t>... We live next to a pub and [there's] also </a:t>
            </a:r>
            <a:r>
              <a:rPr lang="en-GB" b="1" dirty="0">
                <a:latin typeface="Arial"/>
                <a:cs typeface="Arial"/>
              </a:rPr>
              <a:t>drunk people in our neighbourhood.</a:t>
            </a:r>
            <a:r>
              <a:rPr lang="en-GB" dirty="0">
                <a:latin typeface="Arial"/>
                <a:cs typeface="Arial"/>
              </a:rPr>
              <a:t>"</a:t>
            </a:r>
            <a:endParaRPr lang="en-US" dirty="0"/>
          </a:p>
        </p:txBody>
      </p:sp>
      <p:sp>
        <p:nvSpPr>
          <p:cNvPr id="37" name="Rounded Rectangular Callout 11">
            <a:extLst>
              <a:ext uri="{FF2B5EF4-FFF2-40B4-BE49-F238E27FC236}">
                <a16:creationId xmlns:a16="http://schemas.microsoft.com/office/drawing/2014/main" id="{1FA01917-E900-788F-D8C6-B1AA6BC4BC6C}"/>
              </a:ext>
              <a:ext uri="{C183D7F6-B498-43B3-948B-1728B52AA6E4}">
                <adec:decorative xmlns:adec="http://schemas.microsoft.com/office/drawing/2017/decorative" val="1"/>
              </a:ext>
            </a:extLst>
          </p:cNvPr>
          <p:cNvSpPr/>
          <p:nvPr/>
        </p:nvSpPr>
        <p:spPr>
          <a:xfrm>
            <a:off x="5047533" y="2608918"/>
            <a:ext cx="2054307" cy="1055608"/>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p:txBody>
      </p:sp>
      <p:sp>
        <p:nvSpPr>
          <p:cNvPr id="23" name="Text Placeholder 22">
            <a:extLst>
              <a:ext uri="{FF2B5EF4-FFF2-40B4-BE49-F238E27FC236}">
                <a16:creationId xmlns:a16="http://schemas.microsoft.com/office/drawing/2014/main" id="{A3A7C4D9-7D50-CEDA-5F68-1737931CE97D}"/>
              </a:ext>
            </a:extLst>
          </p:cNvPr>
          <p:cNvSpPr>
            <a:spLocks noGrp="1"/>
          </p:cNvSpPr>
          <p:nvPr>
            <p:ph type="body" sz="quarter" idx="14"/>
          </p:nvPr>
        </p:nvSpPr>
        <p:spPr>
          <a:xfrm>
            <a:off x="5086519" y="2654919"/>
            <a:ext cx="1914129" cy="882101"/>
          </a:xfrm>
        </p:spPr>
        <p:txBody>
          <a:bodyPr>
            <a:noAutofit/>
          </a:bodyPr>
          <a:lstStyle/>
          <a:p>
            <a:pPr marL="0" indent="0">
              <a:lnSpc>
                <a:spcPct val="100000"/>
              </a:lnSpc>
              <a:buNone/>
            </a:pPr>
            <a:r>
              <a:rPr lang="en-GB" dirty="0">
                <a:latin typeface="Arial"/>
                <a:cs typeface="Arial"/>
              </a:rPr>
              <a:t>"Mostly, I stay in London because, you know, [I feel] a little bit </a:t>
            </a:r>
            <a:r>
              <a:rPr lang="en-GB" b="1" dirty="0">
                <a:latin typeface="Arial"/>
                <a:cs typeface="Arial"/>
              </a:rPr>
              <a:t>safe there</a:t>
            </a:r>
            <a:r>
              <a:rPr lang="en-GB" dirty="0">
                <a:latin typeface="Arial"/>
                <a:cs typeface="Arial"/>
              </a:rPr>
              <a:t>... "</a:t>
            </a:r>
            <a:endParaRPr lang="en-US" dirty="0"/>
          </a:p>
        </p:txBody>
      </p:sp>
      <p:sp>
        <p:nvSpPr>
          <p:cNvPr id="17" name="Rounded Rectangular Callout 11">
            <a:extLst>
              <a:ext uri="{FF2B5EF4-FFF2-40B4-BE49-F238E27FC236}">
                <a16:creationId xmlns:a16="http://schemas.microsoft.com/office/drawing/2014/main" id="{99F32AFE-4FA9-4F4F-8E5B-37F413799A08}"/>
              </a:ext>
              <a:ext uri="{C183D7F6-B498-43B3-948B-1728B52AA6E4}">
                <adec:decorative xmlns:adec="http://schemas.microsoft.com/office/drawing/2017/decorative" val="1"/>
              </a:ext>
            </a:extLst>
          </p:cNvPr>
          <p:cNvSpPr/>
          <p:nvPr/>
        </p:nvSpPr>
        <p:spPr>
          <a:xfrm>
            <a:off x="5315251" y="4069683"/>
            <a:ext cx="2609549" cy="1532334"/>
          </a:xfrm>
          <a:prstGeom prst="wedgeRoundRectCallout">
            <a:avLst/>
          </a:prstGeom>
          <a:solidFill>
            <a:schemeClr val="bg2"/>
          </a:solidFill>
        </p:spPr>
        <p:txBody>
          <a:bodyPr wrap="square" lIns="91440" tIns="45720" rIns="91440" bIns="4572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p:txBody>
      </p:sp>
      <p:sp>
        <p:nvSpPr>
          <p:cNvPr id="26" name="Text Placeholder 25">
            <a:extLst>
              <a:ext uri="{FF2B5EF4-FFF2-40B4-BE49-F238E27FC236}">
                <a16:creationId xmlns:a16="http://schemas.microsoft.com/office/drawing/2014/main" id="{41E29A7B-9D49-2BDD-52C2-D37EAF040095}"/>
              </a:ext>
            </a:extLst>
          </p:cNvPr>
          <p:cNvSpPr>
            <a:spLocks noGrp="1"/>
          </p:cNvSpPr>
          <p:nvPr>
            <p:ph type="body" sz="quarter" idx="17"/>
          </p:nvPr>
        </p:nvSpPr>
        <p:spPr>
          <a:xfrm>
            <a:off x="5408563" y="4157888"/>
            <a:ext cx="2453735" cy="1291978"/>
          </a:xfrm>
        </p:spPr>
        <p:txBody>
          <a:bodyPr>
            <a:noAutofit/>
          </a:bodyPr>
          <a:lstStyle/>
          <a:p>
            <a:pPr marL="0" indent="0">
              <a:lnSpc>
                <a:spcPct val="100000"/>
              </a:lnSpc>
              <a:buNone/>
            </a:pPr>
            <a:r>
              <a:rPr lang="en-GB" dirty="0">
                <a:latin typeface="Arial"/>
                <a:cs typeface="Arial"/>
              </a:rPr>
              <a:t>"</a:t>
            </a:r>
            <a:r>
              <a:rPr lang="en-GB" b="1" dirty="0">
                <a:latin typeface="Arial"/>
                <a:cs typeface="Arial"/>
              </a:rPr>
              <a:t>I see a lot of homeless people</a:t>
            </a:r>
            <a:r>
              <a:rPr lang="en-GB" dirty="0">
                <a:latin typeface="Arial"/>
                <a:cs typeface="Arial"/>
              </a:rPr>
              <a:t> on the streets. Mostly under bridges or in the streets, begging for money, mostly. Sometimes I get them £1,</a:t>
            </a:r>
            <a:r>
              <a:rPr lang="en-GB" b="1" dirty="0">
                <a:latin typeface="Arial"/>
                <a:cs typeface="Arial"/>
              </a:rPr>
              <a:t> I feel bad</a:t>
            </a:r>
            <a:r>
              <a:rPr lang="en-GB" dirty="0">
                <a:latin typeface="Arial"/>
                <a:cs typeface="Arial"/>
              </a:rPr>
              <a:t>."</a:t>
            </a:r>
            <a:endParaRPr lang="en-US" dirty="0"/>
          </a:p>
        </p:txBody>
      </p:sp>
    </p:spTree>
    <p:extLst>
      <p:ext uri="{BB962C8B-B14F-4D97-AF65-F5344CB8AC3E}">
        <p14:creationId xmlns:p14="http://schemas.microsoft.com/office/powerpoint/2010/main" val="22463253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E79E5C36-82E8-FA60-46D7-CF1602101139}"/>
              </a:ext>
            </a:extLst>
          </p:cNvPr>
          <p:cNvSpPr>
            <a:spLocks noGrp="1"/>
          </p:cNvSpPr>
          <p:nvPr>
            <p:ph type="title"/>
          </p:nvPr>
        </p:nvSpPr>
        <p:spPr/>
        <p:txBody>
          <a:bodyPr>
            <a:normAutofit/>
          </a:bodyPr>
          <a:lstStyle/>
          <a:p>
            <a:r>
              <a:rPr lang="en-GB" sz="2600" b="1" dirty="0">
                <a:solidFill>
                  <a:srgbClr val="E51F23"/>
                </a:solidFill>
                <a:latin typeface="Arial"/>
                <a:cs typeface="Arial"/>
              </a:rPr>
              <a:t>What would you change about Islington?</a:t>
            </a:r>
            <a:endParaRPr lang="en-US" sz="2600" dirty="0"/>
          </a:p>
        </p:txBody>
      </p:sp>
      <p:pic>
        <p:nvPicPr>
          <p:cNvPr id="45" name="Picture Placeholder 44" descr="An illustration of a few puppets of people with adjacent chat boxes showing their dialogues. The Islington map is in the background. An illustration of an airplane and a car is on the map. The dialogues shown in the chat boxes are as follows: 1. &quot;The prices of the houses are very expensive. I think they can encourage people to lower the prices, so people can buy more houses and live in London more.&quot; 2. &quot;It could change a lot. The bills are very high now. The internet cut off a little bit a few weeks ago, but it's fine the prices have gone a little higher because of the war in Ukraine also.&quot; 3. &quot;There are a few murders happening in Islington.&quot; 4. &quot;It would be nice to see more jobs for teenagers.&quot; 5. &quot;I would love to see more youth clubs and theatres as well.&quot; 6. &quot;If I ever was in charge of Islington Council, I would make more therapy sessions for mentally ill people.&quot; 7. &quot;I think there could be more Action for Children, for kids to enjoy being out of the house, and the parents can take a break. People with disabilities could have fun there, probably painting or going out, playing on the playground.&quot;">
            <a:extLst>
              <a:ext uri="{FF2B5EF4-FFF2-40B4-BE49-F238E27FC236}">
                <a16:creationId xmlns:a16="http://schemas.microsoft.com/office/drawing/2014/main" id="{C9A7293F-9FED-8814-0FBB-A8DA97135EA0}"/>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654" b="654"/>
          <a:stretch>
            <a:fillRect/>
          </a:stretch>
        </p:blipFill>
        <p:spPr>
          <a:xfrm>
            <a:off x="1282700" y="866775"/>
            <a:ext cx="9059863" cy="5129851"/>
          </a:xfrm>
        </p:spPr>
      </p:pic>
      <p:sp>
        <p:nvSpPr>
          <p:cNvPr id="15" name="Rounded Rectangular Callout 11">
            <a:extLst>
              <a:ext uri="{FF2B5EF4-FFF2-40B4-BE49-F238E27FC236}">
                <a16:creationId xmlns:a16="http://schemas.microsoft.com/office/drawing/2014/main" id="{EE162AF8-C193-9798-3F40-CB318BBEEAF4}"/>
              </a:ext>
              <a:ext uri="{C183D7F6-B498-43B3-948B-1728B52AA6E4}">
                <adec:decorative xmlns:adec="http://schemas.microsoft.com/office/drawing/2017/decorative" val="1"/>
              </a:ext>
            </a:extLst>
          </p:cNvPr>
          <p:cNvSpPr/>
          <p:nvPr/>
        </p:nvSpPr>
        <p:spPr>
          <a:xfrm>
            <a:off x="140029" y="945377"/>
            <a:ext cx="1592676" cy="2833033"/>
          </a:xfrm>
          <a:prstGeom prst="wedgeRoundRectCallout">
            <a:avLst/>
          </a:prstGeom>
          <a:solidFill>
            <a:schemeClr val="bg2"/>
          </a:solidFill>
        </p:spPr>
        <p:txBody>
          <a:bodyPr wrap="square" lIns="91440" tIns="45720" rIns="91440" bIns="4572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p:txBody>
      </p:sp>
      <p:sp>
        <p:nvSpPr>
          <p:cNvPr id="20" name="Text Placeholder 19">
            <a:extLst>
              <a:ext uri="{FF2B5EF4-FFF2-40B4-BE49-F238E27FC236}">
                <a16:creationId xmlns:a16="http://schemas.microsoft.com/office/drawing/2014/main" id="{9C45A2E7-6003-56C4-3F5F-413849286D8A}"/>
              </a:ext>
            </a:extLst>
          </p:cNvPr>
          <p:cNvSpPr>
            <a:spLocks noGrp="1"/>
          </p:cNvSpPr>
          <p:nvPr>
            <p:ph type="body" sz="quarter" idx="11"/>
          </p:nvPr>
        </p:nvSpPr>
        <p:spPr>
          <a:xfrm>
            <a:off x="190269" y="1010698"/>
            <a:ext cx="1397369" cy="2616758"/>
          </a:xfrm>
        </p:spPr>
        <p:txBody>
          <a:bodyPr>
            <a:noAutofit/>
          </a:bodyPr>
          <a:lstStyle/>
          <a:p>
            <a:r>
              <a:rPr lang="en-GB" dirty="0">
                <a:latin typeface="Arial"/>
                <a:cs typeface="Arial"/>
              </a:rPr>
              <a:t>"The </a:t>
            </a:r>
            <a:r>
              <a:rPr lang="en-GB" b="1" dirty="0">
                <a:latin typeface="Arial"/>
                <a:cs typeface="Arial"/>
              </a:rPr>
              <a:t>prices of the houses are very expensive</a:t>
            </a:r>
            <a:r>
              <a:rPr lang="en-GB" dirty="0">
                <a:latin typeface="Arial"/>
                <a:cs typeface="Arial"/>
              </a:rPr>
              <a:t>. I think they can encourage people to lower the prices, so people can buy more houses and live in London more."</a:t>
            </a:r>
            <a:endParaRPr lang="en-US" dirty="0"/>
          </a:p>
        </p:txBody>
      </p:sp>
      <p:sp>
        <p:nvSpPr>
          <p:cNvPr id="38" name="Rounded Rectangular Callout 11">
            <a:extLst>
              <a:ext uri="{FF2B5EF4-FFF2-40B4-BE49-F238E27FC236}">
                <a16:creationId xmlns:a16="http://schemas.microsoft.com/office/drawing/2014/main" id="{AD76C354-21AA-0B4A-3EDF-35BFDF0E51F2}"/>
              </a:ext>
              <a:ext uri="{C183D7F6-B498-43B3-948B-1728B52AA6E4}">
                <adec:decorative xmlns:adec="http://schemas.microsoft.com/office/drawing/2017/decorative" val="1"/>
              </a:ext>
            </a:extLst>
          </p:cNvPr>
          <p:cNvSpPr/>
          <p:nvPr/>
        </p:nvSpPr>
        <p:spPr>
          <a:xfrm>
            <a:off x="5480730" y="1022139"/>
            <a:ext cx="2126506" cy="817245"/>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p:txBody>
      </p:sp>
      <p:sp>
        <p:nvSpPr>
          <p:cNvPr id="22" name="Text Placeholder 21">
            <a:extLst>
              <a:ext uri="{FF2B5EF4-FFF2-40B4-BE49-F238E27FC236}">
                <a16:creationId xmlns:a16="http://schemas.microsoft.com/office/drawing/2014/main" id="{CDA7E1D6-8EB8-FA50-05F0-F054A8CC9970}"/>
              </a:ext>
            </a:extLst>
          </p:cNvPr>
          <p:cNvSpPr>
            <a:spLocks noGrp="1"/>
          </p:cNvSpPr>
          <p:nvPr>
            <p:ph type="body" sz="quarter" idx="13"/>
          </p:nvPr>
        </p:nvSpPr>
        <p:spPr>
          <a:xfrm>
            <a:off x="5557016" y="1048035"/>
            <a:ext cx="1818474" cy="765452"/>
          </a:xfrm>
        </p:spPr>
        <p:txBody>
          <a:bodyPr>
            <a:noAutofit/>
          </a:bodyPr>
          <a:lstStyle/>
          <a:p>
            <a:pPr marL="0" indent="0">
              <a:lnSpc>
                <a:spcPct val="100000"/>
              </a:lnSpc>
              <a:buNone/>
            </a:pPr>
            <a:r>
              <a:rPr lang="en-GB" dirty="0">
                <a:latin typeface="Arial"/>
                <a:cs typeface="Arial"/>
              </a:rPr>
              <a:t>“It would be nice see </a:t>
            </a:r>
            <a:r>
              <a:rPr lang="en-GB" b="1" dirty="0">
                <a:latin typeface="Arial"/>
                <a:cs typeface="Arial"/>
              </a:rPr>
              <a:t>more jobs for teenagers</a:t>
            </a:r>
            <a:r>
              <a:rPr lang="en-GB" dirty="0">
                <a:latin typeface="Arial"/>
                <a:cs typeface="Arial"/>
              </a:rPr>
              <a:t>."</a:t>
            </a:r>
            <a:endParaRPr lang="en-US" dirty="0"/>
          </a:p>
        </p:txBody>
      </p:sp>
      <p:sp>
        <p:nvSpPr>
          <p:cNvPr id="16" name="Rounded Rectangular Callout 11">
            <a:extLst>
              <a:ext uri="{FF2B5EF4-FFF2-40B4-BE49-F238E27FC236}">
                <a16:creationId xmlns:a16="http://schemas.microsoft.com/office/drawing/2014/main" id="{710CF5B3-156A-6724-C707-6229EE827094}"/>
              </a:ext>
              <a:ext uri="{C183D7F6-B498-43B3-948B-1728B52AA6E4}">
                <adec:decorative xmlns:adec="http://schemas.microsoft.com/office/drawing/2017/decorative" val="1"/>
              </a:ext>
            </a:extLst>
          </p:cNvPr>
          <p:cNvSpPr/>
          <p:nvPr/>
        </p:nvSpPr>
        <p:spPr>
          <a:xfrm>
            <a:off x="8261471" y="813616"/>
            <a:ext cx="3313814" cy="817245"/>
          </a:xfrm>
          <a:prstGeom prst="wedgeRoundRectCallout">
            <a:avLst/>
          </a:prstGeom>
          <a:solidFill>
            <a:schemeClr val="bg2"/>
          </a:solidFill>
        </p:spPr>
        <p:txBody>
          <a:bodyPr wrap="square" lIns="91440" tIns="45720" rIns="91440" bIns="4572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p:txBody>
      </p:sp>
      <p:sp>
        <p:nvSpPr>
          <p:cNvPr id="23" name="Text Placeholder 22">
            <a:extLst>
              <a:ext uri="{FF2B5EF4-FFF2-40B4-BE49-F238E27FC236}">
                <a16:creationId xmlns:a16="http://schemas.microsoft.com/office/drawing/2014/main" id="{84BA4E8E-A715-EE99-4C95-94060CBD2062}"/>
              </a:ext>
            </a:extLst>
          </p:cNvPr>
          <p:cNvSpPr>
            <a:spLocks noGrp="1"/>
          </p:cNvSpPr>
          <p:nvPr>
            <p:ph type="body" sz="quarter" idx="14"/>
          </p:nvPr>
        </p:nvSpPr>
        <p:spPr>
          <a:xfrm>
            <a:off x="8305396" y="848855"/>
            <a:ext cx="3179838" cy="782006"/>
          </a:xfrm>
        </p:spPr>
        <p:txBody>
          <a:bodyPr>
            <a:noAutofit/>
          </a:bodyPr>
          <a:lstStyle/>
          <a:p>
            <a:pPr marL="0" indent="0">
              <a:lnSpc>
                <a:spcPct val="100000"/>
              </a:lnSpc>
              <a:buNone/>
            </a:pPr>
            <a:r>
              <a:rPr lang="en-GB" dirty="0">
                <a:latin typeface="Arial"/>
                <a:cs typeface="Arial"/>
              </a:rPr>
              <a:t>“If I ever was in charge of Islington Council,</a:t>
            </a:r>
            <a:r>
              <a:rPr lang="en-GB" b="1" dirty="0">
                <a:latin typeface="Arial"/>
                <a:cs typeface="Arial"/>
              </a:rPr>
              <a:t> </a:t>
            </a:r>
            <a:r>
              <a:rPr lang="en-GB" dirty="0">
                <a:latin typeface="Arial"/>
                <a:cs typeface="Arial"/>
              </a:rPr>
              <a:t>I would make </a:t>
            </a:r>
            <a:r>
              <a:rPr lang="en-GB" b="1" dirty="0">
                <a:latin typeface="Arial"/>
                <a:cs typeface="Arial"/>
              </a:rPr>
              <a:t>more therapy sessions for mentally ill people</a:t>
            </a:r>
            <a:r>
              <a:rPr lang="en-GB" dirty="0">
                <a:latin typeface="Arial"/>
                <a:cs typeface="Arial"/>
              </a:rPr>
              <a:t>." </a:t>
            </a:r>
            <a:endParaRPr lang="en-US" dirty="0"/>
          </a:p>
        </p:txBody>
      </p:sp>
      <p:sp>
        <p:nvSpPr>
          <p:cNvPr id="17" name="Rounded Rectangular Callout 11">
            <a:extLst>
              <a:ext uri="{FF2B5EF4-FFF2-40B4-BE49-F238E27FC236}">
                <a16:creationId xmlns:a16="http://schemas.microsoft.com/office/drawing/2014/main" id="{9638CEA4-D4AB-01CF-B2E4-2170E81CC1FC}"/>
              </a:ext>
              <a:ext uri="{C183D7F6-B498-43B3-948B-1728B52AA6E4}">
                <adec:decorative xmlns:adec="http://schemas.microsoft.com/office/drawing/2017/decorative" val="1"/>
              </a:ext>
            </a:extLst>
          </p:cNvPr>
          <p:cNvSpPr/>
          <p:nvPr/>
        </p:nvSpPr>
        <p:spPr>
          <a:xfrm>
            <a:off x="3347100" y="2967443"/>
            <a:ext cx="2130969" cy="817245"/>
          </a:xfrm>
          <a:prstGeom prst="wedgeRoundRectCallout">
            <a:avLst/>
          </a:prstGeom>
          <a:solidFill>
            <a:schemeClr val="bg2"/>
          </a:solidFill>
        </p:spPr>
        <p:txBody>
          <a:bodyPr wrap="square" lIns="91440" tIns="45720" rIns="91440" bIns="4572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US" sz="1400" dirty="0">
              <a:latin typeface="Arial"/>
              <a:cs typeface="Arial"/>
            </a:endParaRPr>
          </a:p>
          <a:p>
            <a:pPr defTabSz="914377">
              <a:defRPr/>
            </a:pPr>
            <a:endParaRPr lang="en-US" sz="1400" dirty="0">
              <a:latin typeface="Arial"/>
              <a:cs typeface="Arial"/>
            </a:endParaRPr>
          </a:p>
          <a:p>
            <a:pPr defTabSz="914377">
              <a:defRPr/>
            </a:pPr>
            <a:endParaRPr lang="en-US" sz="1400" dirty="0">
              <a:latin typeface="Arial"/>
              <a:cs typeface="Arial"/>
            </a:endParaRPr>
          </a:p>
        </p:txBody>
      </p:sp>
      <p:sp>
        <p:nvSpPr>
          <p:cNvPr id="24" name="Text Placeholder 23">
            <a:extLst>
              <a:ext uri="{FF2B5EF4-FFF2-40B4-BE49-F238E27FC236}">
                <a16:creationId xmlns:a16="http://schemas.microsoft.com/office/drawing/2014/main" id="{8C6D2BEC-5A39-3D21-BC01-B2B45BDFA0CC}"/>
              </a:ext>
            </a:extLst>
          </p:cNvPr>
          <p:cNvSpPr>
            <a:spLocks noGrp="1"/>
          </p:cNvSpPr>
          <p:nvPr>
            <p:ph type="body" sz="quarter" idx="15"/>
          </p:nvPr>
        </p:nvSpPr>
        <p:spPr>
          <a:xfrm>
            <a:off x="3393944" y="3012642"/>
            <a:ext cx="1967241" cy="765768"/>
          </a:xfrm>
        </p:spPr>
        <p:txBody>
          <a:bodyPr>
            <a:noAutofit/>
          </a:bodyPr>
          <a:lstStyle/>
          <a:p>
            <a:pPr marL="0" indent="0">
              <a:lnSpc>
                <a:spcPct val="100000"/>
              </a:lnSpc>
              <a:buNone/>
            </a:pPr>
            <a:r>
              <a:rPr lang="en-GB" dirty="0">
                <a:latin typeface="Arial"/>
                <a:cs typeface="Arial"/>
              </a:rPr>
              <a:t>"There's </a:t>
            </a:r>
            <a:r>
              <a:rPr lang="en-GB" b="1" dirty="0">
                <a:latin typeface="Arial"/>
                <a:cs typeface="Arial"/>
              </a:rPr>
              <a:t>a few murder[s]</a:t>
            </a:r>
            <a:r>
              <a:rPr lang="en-GB" dirty="0">
                <a:latin typeface="Arial"/>
                <a:cs typeface="Arial"/>
              </a:rPr>
              <a:t> happening in Islington."</a:t>
            </a:r>
            <a:endParaRPr lang="en-US" dirty="0"/>
          </a:p>
        </p:txBody>
      </p:sp>
      <p:sp>
        <p:nvSpPr>
          <p:cNvPr id="14" name="Rounded Rectangular Callout 11">
            <a:extLst>
              <a:ext uri="{FF2B5EF4-FFF2-40B4-BE49-F238E27FC236}">
                <a16:creationId xmlns:a16="http://schemas.microsoft.com/office/drawing/2014/main" id="{78AE0A3A-7BDE-2083-F332-A15A1C5AC211}"/>
              </a:ext>
              <a:ext uri="{C183D7F6-B498-43B3-948B-1728B52AA6E4}">
                <adec:decorative xmlns:adec="http://schemas.microsoft.com/office/drawing/2017/decorative" val="1"/>
              </a:ext>
            </a:extLst>
          </p:cNvPr>
          <p:cNvSpPr/>
          <p:nvPr/>
        </p:nvSpPr>
        <p:spPr>
          <a:xfrm>
            <a:off x="149406" y="5070409"/>
            <a:ext cx="5410959" cy="817245"/>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p:txBody>
      </p:sp>
      <p:sp>
        <p:nvSpPr>
          <p:cNvPr id="26" name="Text Placeholder 25">
            <a:extLst>
              <a:ext uri="{FF2B5EF4-FFF2-40B4-BE49-F238E27FC236}">
                <a16:creationId xmlns:a16="http://schemas.microsoft.com/office/drawing/2014/main" id="{92726B1E-800D-96DD-CEE0-53753593247B}"/>
              </a:ext>
            </a:extLst>
          </p:cNvPr>
          <p:cNvSpPr>
            <a:spLocks noGrp="1"/>
          </p:cNvSpPr>
          <p:nvPr>
            <p:ph type="body" sz="quarter" idx="17"/>
          </p:nvPr>
        </p:nvSpPr>
        <p:spPr>
          <a:xfrm>
            <a:off x="140028" y="5124588"/>
            <a:ext cx="5393233" cy="771564"/>
          </a:xfrm>
        </p:spPr>
        <p:txBody>
          <a:bodyPr>
            <a:noAutofit/>
          </a:bodyPr>
          <a:lstStyle/>
          <a:p>
            <a:pPr marL="0" indent="0">
              <a:lnSpc>
                <a:spcPct val="100000"/>
              </a:lnSpc>
              <a:buNone/>
            </a:pPr>
            <a:r>
              <a:rPr lang="en-GB" dirty="0">
                <a:latin typeface="Arial"/>
                <a:cs typeface="Arial"/>
              </a:rPr>
              <a:t>“It could change a lot. </a:t>
            </a:r>
            <a:r>
              <a:rPr lang="en-GB" b="1" dirty="0">
                <a:latin typeface="Arial"/>
                <a:cs typeface="Arial"/>
              </a:rPr>
              <a:t>The bills are very high now.</a:t>
            </a:r>
            <a:r>
              <a:rPr lang="en-GB" dirty="0">
                <a:latin typeface="Arial"/>
                <a:cs typeface="Arial"/>
              </a:rPr>
              <a:t> The internet cut off a little bit a few weeks ago, but it's fine. ...The prices have gone a little higher because of the war in Ukraine also."</a:t>
            </a:r>
            <a:endParaRPr lang="en-US" dirty="0"/>
          </a:p>
        </p:txBody>
      </p:sp>
      <p:sp>
        <p:nvSpPr>
          <p:cNvPr id="37" name="Rounded Rectangular Callout 11">
            <a:extLst>
              <a:ext uri="{FF2B5EF4-FFF2-40B4-BE49-F238E27FC236}">
                <a16:creationId xmlns:a16="http://schemas.microsoft.com/office/drawing/2014/main" id="{07388C51-8F1A-71A2-905A-74CEE600486F}"/>
              </a:ext>
              <a:ext uri="{C183D7F6-B498-43B3-948B-1728B52AA6E4}">
                <adec:decorative xmlns:adec="http://schemas.microsoft.com/office/drawing/2017/decorative" val="1"/>
              </a:ext>
            </a:extLst>
          </p:cNvPr>
          <p:cNvSpPr/>
          <p:nvPr/>
        </p:nvSpPr>
        <p:spPr>
          <a:xfrm>
            <a:off x="6765984" y="4899379"/>
            <a:ext cx="2126506" cy="817245"/>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p:txBody>
      </p:sp>
      <p:sp>
        <p:nvSpPr>
          <p:cNvPr id="25" name="Text Placeholder 24">
            <a:extLst>
              <a:ext uri="{FF2B5EF4-FFF2-40B4-BE49-F238E27FC236}">
                <a16:creationId xmlns:a16="http://schemas.microsoft.com/office/drawing/2014/main" id="{792222F0-5740-557B-DE37-E518FB4747B1}"/>
              </a:ext>
            </a:extLst>
          </p:cNvPr>
          <p:cNvSpPr>
            <a:spLocks noGrp="1"/>
          </p:cNvSpPr>
          <p:nvPr>
            <p:ph type="body" sz="quarter" idx="16"/>
          </p:nvPr>
        </p:nvSpPr>
        <p:spPr>
          <a:xfrm>
            <a:off x="6820025" y="4930252"/>
            <a:ext cx="1985825" cy="723165"/>
          </a:xfrm>
        </p:spPr>
        <p:txBody>
          <a:bodyPr>
            <a:noAutofit/>
          </a:bodyPr>
          <a:lstStyle/>
          <a:p>
            <a:pPr marL="0" indent="0">
              <a:lnSpc>
                <a:spcPct val="100000"/>
              </a:lnSpc>
              <a:buNone/>
            </a:pPr>
            <a:r>
              <a:rPr lang="en-GB" dirty="0">
                <a:latin typeface="Arial"/>
                <a:cs typeface="Arial"/>
              </a:rPr>
              <a:t>“I would love to see</a:t>
            </a:r>
            <a:r>
              <a:rPr lang="en-GB" b="1" dirty="0">
                <a:latin typeface="Arial"/>
                <a:cs typeface="Arial"/>
              </a:rPr>
              <a:t> more [youth] clubs and theatres </a:t>
            </a:r>
            <a:r>
              <a:rPr lang="en-GB" dirty="0">
                <a:latin typeface="Arial"/>
                <a:cs typeface="Arial"/>
              </a:rPr>
              <a:t>as well."</a:t>
            </a:r>
            <a:endParaRPr lang="en-US" dirty="0"/>
          </a:p>
        </p:txBody>
      </p:sp>
      <p:sp>
        <p:nvSpPr>
          <p:cNvPr id="39" name="Rounded Rectangular Callout 11">
            <a:extLst>
              <a:ext uri="{FF2B5EF4-FFF2-40B4-BE49-F238E27FC236}">
                <a16:creationId xmlns:a16="http://schemas.microsoft.com/office/drawing/2014/main" id="{3E6FAD65-4931-1DB3-0F17-3A241A1121AC}"/>
              </a:ext>
              <a:ext uri="{C183D7F6-B498-43B3-948B-1728B52AA6E4}">
                <adec:decorative xmlns:adec="http://schemas.microsoft.com/office/drawing/2017/decorative" val="1"/>
              </a:ext>
            </a:extLst>
          </p:cNvPr>
          <p:cNvSpPr/>
          <p:nvPr/>
        </p:nvSpPr>
        <p:spPr>
          <a:xfrm>
            <a:off x="9918378" y="2135935"/>
            <a:ext cx="2126505" cy="2884825"/>
          </a:xfrm>
          <a:prstGeom prst="wedgeRoundRectCallout">
            <a:avLst/>
          </a:prstGeom>
          <a:solidFill>
            <a:schemeClr val="bg2"/>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p:txBody>
      </p:sp>
      <p:sp>
        <p:nvSpPr>
          <p:cNvPr id="27" name="Text Placeholder 26">
            <a:extLst>
              <a:ext uri="{FF2B5EF4-FFF2-40B4-BE49-F238E27FC236}">
                <a16:creationId xmlns:a16="http://schemas.microsoft.com/office/drawing/2014/main" id="{CE639A02-47F5-C081-7E3D-65AEB56D1FB7}"/>
              </a:ext>
            </a:extLst>
          </p:cNvPr>
          <p:cNvSpPr>
            <a:spLocks noGrp="1"/>
          </p:cNvSpPr>
          <p:nvPr>
            <p:ph type="body" sz="quarter" idx="18"/>
          </p:nvPr>
        </p:nvSpPr>
        <p:spPr>
          <a:xfrm>
            <a:off x="10027868" y="2220386"/>
            <a:ext cx="1979330" cy="2592774"/>
          </a:xfrm>
        </p:spPr>
        <p:txBody>
          <a:bodyPr>
            <a:noAutofit/>
          </a:bodyPr>
          <a:lstStyle/>
          <a:p>
            <a:pPr marL="0" indent="0">
              <a:lnSpc>
                <a:spcPct val="100000"/>
              </a:lnSpc>
              <a:buNone/>
            </a:pPr>
            <a:r>
              <a:rPr lang="en-GB" dirty="0">
                <a:latin typeface="Arial"/>
                <a:cs typeface="Arial"/>
              </a:rPr>
              <a:t>“I think there could be more </a:t>
            </a:r>
            <a:r>
              <a:rPr lang="en-GB" b="1" dirty="0">
                <a:latin typeface="Arial"/>
                <a:cs typeface="Arial"/>
              </a:rPr>
              <a:t>Action for Children</a:t>
            </a:r>
            <a:r>
              <a:rPr lang="en-GB" dirty="0">
                <a:latin typeface="Arial"/>
                <a:cs typeface="Arial"/>
              </a:rPr>
              <a:t>, for kids to enjoy being out of the house, …and the parents can take a break. </a:t>
            </a:r>
            <a:r>
              <a:rPr lang="en-GB" b="1" dirty="0">
                <a:latin typeface="Arial"/>
                <a:cs typeface="Arial"/>
              </a:rPr>
              <a:t>People with disabilities could have fun there</a:t>
            </a:r>
            <a:r>
              <a:rPr lang="en-GB" dirty="0">
                <a:latin typeface="Arial"/>
                <a:cs typeface="Arial"/>
              </a:rPr>
              <a:t>, probably painting or going out, playing on the playground."</a:t>
            </a:r>
            <a:endParaRPr lang="en-US" dirty="0"/>
          </a:p>
        </p:txBody>
      </p:sp>
    </p:spTree>
    <p:extLst>
      <p:ext uri="{BB962C8B-B14F-4D97-AF65-F5344CB8AC3E}">
        <p14:creationId xmlns:p14="http://schemas.microsoft.com/office/powerpoint/2010/main" val="228786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itle 37">
            <a:extLst>
              <a:ext uri="{FF2B5EF4-FFF2-40B4-BE49-F238E27FC236}">
                <a16:creationId xmlns:a16="http://schemas.microsoft.com/office/drawing/2014/main" id="{9280047F-FB1A-40D9-E49B-1AD448C7C0B9}"/>
              </a:ext>
            </a:extLst>
          </p:cNvPr>
          <p:cNvSpPr>
            <a:spLocks noGrp="1"/>
          </p:cNvSpPr>
          <p:nvPr>
            <p:ph type="title"/>
          </p:nvPr>
        </p:nvSpPr>
        <p:spPr>
          <a:xfrm>
            <a:off x="27886" y="-181124"/>
            <a:ext cx="2935078" cy="1222860"/>
          </a:xfrm>
        </p:spPr>
        <p:txBody>
          <a:bodyPr>
            <a:noAutofit/>
          </a:bodyPr>
          <a:lstStyle/>
          <a:p>
            <a:pPr marL="0" marR="0" lvl="0" indent="0" defTabSz="914400" rtl="0" eaLnBrk="1" fontAlgn="auto" latinLnBrk="0" hangingPunct="1">
              <a:lnSpc>
                <a:spcPct val="100000"/>
              </a:lnSpc>
              <a:spcBef>
                <a:spcPts val="0"/>
              </a:spcBef>
              <a:spcAft>
                <a:spcPts val="0"/>
              </a:spcAft>
              <a:tabLst/>
              <a:defRPr/>
            </a:pPr>
            <a:r>
              <a:rPr kumimoji="0" lang="en-GB" sz="3200" b="0" i="0" u="none" strike="noStrike" kern="1200" cap="none" spc="0" normalizeH="0" baseline="0" noProof="0" dirty="0">
                <a:ln>
                  <a:noFill/>
                </a:ln>
                <a:solidFill>
                  <a:srgbClr val="A71E69"/>
                </a:solidFill>
                <a:effectLst/>
                <a:uLnTx/>
                <a:uFillTx/>
                <a:latin typeface="Arial" panose="020B0604020202020204" pitchFamily="34" charset="0"/>
                <a:ea typeface="+mn-ea"/>
                <a:cs typeface="Arial" panose="020B0604020202020204" pitchFamily="34" charset="0"/>
              </a:rPr>
              <a:t>Let’s Talk:</a:t>
            </a:r>
            <a:br>
              <a:rPr kumimoji="0" lang="en-GB" sz="3200" b="0" i="0" u="none" strike="noStrike" kern="1200" cap="none" spc="0" normalizeH="0" baseline="0" noProof="0" dirty="0">
                <a:ln>
                  <a:noFill/>
                </a:ln>
                <a:solidFill>
                  <a:srgbClr val="A71E69"/>
                </a:solidFill>
                <a:effectLst/>
                <a:uLnTx/>
                <a:uFillTx/>
                <a:latin typeface="Arial" panose="020B0604020202020204" pitchFamily="34" charset="0"/>
                <a:ea typeface="+mn-ea"/>
                <a:cs typeface="Arial" panose="020B0604020202020204" pitchFamily="34" charset="0"/>
              </a:rPr>
            </a:br>
            <a:r>
              <a:rPr kumimoji="0" lang="en-GB" sz="3200" b="1" i="0" u="none" strike="noStrike" kern="1200" cap="none" spc="0" normalizeH="0" baseline="0" noProof="0" dirty="0">
                <a:ln>
                  <a:noFill/>
                </a:ln>
                <a:solidFill>
                  <a:srgbClr val="A71E69"/>
                </a:solidFill>
                <a:effectLst/>
                <a:uLnTx/>
                <a:uFillTx/>
                <a:latin typeface="Arial" panose="020B0604020202020204" pitchFamily="34" charset="0"/>
                <a:ea typeface="+mn-ea"/>
                <a:cs typeface="Arial" panose="020B0604020202020204" pitchFamily="34" charset="0"/>
              </a:rPr>
              <a:t>In Numbers</a:t>
            </a:r>
            <a:endParaRPr lang="en-US" sz="3200" dirty="0"/>
          </a:p>
        </p:txBody>
      </p:sp>
      <p:sp>
        <p:nvSpPr>
          <p:cNvPr id="28" name="Text Placeholder 27">
            <a:extLst>
              <a:ext uri="{FF2B5EF4-FFF2-40B4-BE49-F238E27FC236}">
                <a16:creationId xmlns:a16="http://schemas.microsoft.com/office/drawing/2014/main" id="{DC67FAAC-BA84-3F5B-4B7E-F0D916DF05FE}"/>
              </a:ext>
            </a:extLst>
          </p:cNvPr>
          <p:cNvSpPr>
            <a:spLocks noGrp="1"/>
          </p:cNvSpPr>
          <p:nvPr>
            <p:ph type="body" sz="quarter" idx="33"/>
          </p:nvPr>
        </p:nvSpPr>
        <p:spPr>
          <a:xfrm>
            <a:off x="3316288" y="430306"/>
            <a:ext cx="3946525" cy="596807"/>
          </a:xfrm>
        </p:spPr>
        <p:txBody>
          <a:bodyPr>
            <a:noAutofit/>
          </a:bodyPr>
          <a:lstStyle/>
          <a:p>
            <a:pPr marL="0" indent="0">
              <a:buNone/>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Over 6000 local people engaged…</a:t>
            </a:r>
            <a:endParaRPr lang="en-US" sz="2400" dirty="0"/>
          </a:p>
        </p:txBody>
      </p:sp>
      <p:sp>
        <p:nvSpPr>
          <p:cNvPr id="2" name="Text Placeholder 1">
            <a:extLst>
              <a:ext uri="{FF2B5EF4-FFF2-40B4-BE49-F238E27FC236}">
                <a16:creationId xmlns:a16="http://schemas.microsoft.com/office/drawing/2014/main" id="{10739189-BD20-0F87-F48E-337D87EB32BE}"/>
              </a:ext>
            </a:extLst>
          </p:cNvPr>
          <p:cNvSpPr>
            <a:spLocks noGrp="1"/>
          </p:cNvSpPr>
          <p:nvPr>
            <p:ph type="body" sz="quarter" idx="10"/>
          </p:nvPr>
        </p:nvSpPr>
        <p:spPr>
          <a:xfrm>
            <a:off x="2112841" y="1287531"/>
            <a:ext cx="1088938" cy="1060336"/>
          </a:xfrm>
        </p:spPr>
        <p:txBody>
          <a:bodyPr/>
          <a:lstStyle/>
          <a:p>
            <a:pPr algn="ctr"/>
            <a:r>
              <a:rPr lang="en-GB" dirty="0">
                <a:solidFill>
                  <a:prstClr val="white"/>
                </a:solidFill>
              </a:rPr>
              <a:t>Worked with over </a:t>
            </a:r>
            <a:r>
              <a:rPr lang="en-GB" b="1" dirty="0">
                <a:solidFill>
                  <a:prstClr val="white"/>
                </a:solidFill>
              </a:rPr>
              <a:t>50 participants </a:t>
            </a:r>
            <a:r>
              <a:rPr lang="en-GB" dirty="0">
                <a:solidFill>
                  <a:prstClr val="white"/>
                </a:solidFill>
              </a:rPr>
              <a:t>in participatory projects</a:t>
            </a:r>
            <a:endParaRPr lang="en-US" dirty="0"/>
          </a:p>
        </p:txBody>
      </p:sp>
      <p:sp>
        <p:nvSpPr>
          <p:cNvPr id="7" name="Text Placeholder 6">
            <a:extLst>
              <a:ext uri="{FF2B5EF4-FFF2-40B4-BE49-F238E27FC236}">
                <a16:creationId xmlns:a16="http://schemas.microsoft.com/office/drawing/2014/main" id="{B8F053AD-2172-EA20-207F-528A87B6435F}"/>
              </a:ext>
            </a:extLst>
          </p:cNvPr>
          <p:cNvSpPr>
            <a:spLocks noGrp="1"/>
          </p:cNvSpPr>
          <p:nvPr>
            <p:ph type="body" sz="quarter" idx="13"/>
          </p:nvPr>
        </p:nvSpPr>
        <p:spPr>
          <a:xfrm>
            <a:off x="3232035" y="1924511"/>
            <a:ext cx="1709738" cy="1757694"/>
          </a:xfrm>
        </p:spPr>
        <p:txBody>
          <a:bodyPr>
            <a:normAutofit/>
          </a:bodyPr>
          <a:lstStyle/>
          <a:p>
            <a:pPr algn="ctr"/>
            <a:r>
              <a:rPr lang="en-GB" sz="1800" dirty="0">
                <a:latin typeface="Arial"/>
                <a:cs typeface="Arial"/>
              </a:rPr>
              <a:t>Almost </a:t>
            </a:r>
            <a:r>
              <a:rPr lang="en-GB" sz="3200" b="1" dirty="0">
                <a:latin typeface="Arial"/>
                <a:cs typeface="Arial"/>
              </a:rPr>
              <a:t>1600</a:t>
            </a:r>
            <a:r>
              <a:rPr lang="en-GB" sz="1800" dirty="0">
                <a:latin typeface="Arial"/>
                <a:cs typeface="Arial"/>
              </a:rPr>
              <a:t> local people completed our survey</a:t>
            </a:r>
            <a:endParaRPr lang="en-US" sz="1800" dirty="0"/>
          </a:p>
        </p:txBody>
      </p:sp>
      <p:sp>
        <p:nvSpPr>
          <p:cNvPr id="8" name="Text Placeholder 7">
            <a:extLst>
              <a:ext uri="{FF2B5EF4-FFF2-40B4-BE49-F238E27FC236}">
                <a16:creationId xmlns:a16="http://schemas.microsoft.com/office/drawing/2014/main" id="{7875EFD1-CD5E-9F52-048E-4CEFE7063248}"/>
              </a:ext>
            </a:extLst>
          </p:cNvPr>
          <p:cNvSpPr>
            <a:spLocks noGrp="1"/>
          </p:cNvSpPr>
          <p:nvPr>
            <p:ph type="body" sz="quarter" idx="14"/>
          </p:nvPr>
        </p:nvSpPr>
        <p:spPr>
          <a:xfrm>
            <a:off x="5235460" y="1450975"/>
            <a:ext cx="1189724" cy="966788"/>
          </a:xfrm>
        </p:spPr>
        <p:txBody>
          <a:bodyPr>
            <a:noAutofit/>
          </a:bodyPr>
          <a:lstStyle/>
          <a:p>
            <a:pPr algn="ctr"/>
            <a:r>
              <a:rPr lang="en-GB" sz="1800" b="1" dirty="0">
                <a:latin typeface="Arial"/>
                <a:cs typeface="Arial"/>
              </a:rPr>
              <a:t>77</a:t>
            </a:r>
            <a:r>
              <a:rPr lang="en-GB" b="1" dirty="0">
                <a:latin typeface="Arial"/>
                <a:cs typeface="Arial"/>
              </a:rPr>
              <a:t> </a:t>
            </a:r>
            <a:r>
              <a:rPr lang="en-GB" dirty="0">
                <a:latin typeface="Arial"/>
                <a:cs typeface="Arial"/>
              </a:rPr>
              <a:t>people participated in 12 community workshops</a:t>
            </a:r>
            <a:endParaRPr lang="en-US" dirty="0"/>
          </a:p>
        </p:txBody>
      </p:sp>
      <p:sp>
        <p:nvSpPr>
          <p:cNvPr id="11" name="Text Placeholder 10">
            <a:extLst>
              <a:ext uri="{FF2B5EF4-FFF2-40B4-BE49-F238E27FC236}">
                <a16:creationId xmlns:a16="http://schemas.microsoft.com/office/drawing/2014/main" id="{A71FCE06-7005-77B2-5E13-4F959020D1C7}"/>
              </a:ext>
            </a:extLst>
          </p:cNvPr>
          <p:cNvSpPr>
            <a:spLocks noGrp="1"/>
          </p:cNvSpPr>
          <p:nvPr>
            <p:ph type="body" sz="quarter" idx="17"/>
          </p:nvPr>
        </p:nvSpPr>
        <p:spPr>
          <a:xfrm>
            <a:off x="5661025" y="2874789"/>
            <a:ext cx="1047750" cy="731837"/>
          </a:xfrm>
        </p:spPr>
        <p:txBody>
          <a:bodyPr>
            <a:normAutofit/>
          </a:bodyPr>
          <a:lstStyle/>
          <a:p>
            <a:pPr algn="ctr"/>
            <a:r>
              <a:rPr kumimoji="0" lang="en-GB" sz="1200" b="0" i="0" u="none" strike="noStrike" kern="1200" cap="none" spc="0" normalizeH="0" baseline="0" noProof="0" dirty="0">
                <a:ln>
                  <a:noFill/>
                </a:ln>
                <a:effectLst/>
                <a:uLnTx/>
                <a:uFillTx/>
                <a:latin typeface="Arial"/>
                <a:cs typeface="Arial"/>
              </a:rPr>
              <a:t> </a:t>
            </a:r>
            <a:r>
              <a:rPr kumimoji="0" lang="en-GB" sz="1200" b="1" i="0" u="none" strike="noStrike" kern="1200" cap="none" spc="0" normalizeH="0" baseline="0" noProof="0" dirty="0">
                <a:ln>
                  <a:noFill/>
                </a:ln>
                <a:effectLst/>
                <a:uLnTx/>
                <a:uFillTx/>
                <a:latin typeface="Arial"/>
                <a:cs typeface="Arial"/>
              </a:rPr>
              <a:t>2,500</a:t>
            </a:r>
            <a:r>
              <a:rPr kumimoji="0" lang="en-GB" sz="1200" b="0" i="0" u="none" strike="noStrike" kern="1200" cap="none" spc="0" normalizeH="0" baseline="0" noProof="0" dirty="0">
                <a:ln>
                  <a:noFill/>
                </a:ln>
                <a:effectLst/>
                <a:uLnTx/>
                <a:uFillTx/>
                <a:latin typeface="Arial"/>
                <a:cs typeface="Arial"/>
              </a:rPr>
              <a:t> social media interactions</a:t>
            </a:r>
            <a:endParaRPr lang="en-US" dirty="0"/>
          </a:p>
        </p:txBody>
      </p:sp>
      <p:sp>
        <p:nvSpPr>
          <p:cNvPr id="12" name="Text Placeholder 11">
            <a:extLst>
              <a:ext uri="{FF2B5EF4-FFF2-40B4-BE49-F238E27FC236}">
                <a16:creationId xmlns:a16="http://schemas.microsoft.com/office/drawing/2014/main" id="{601B5085-1A5C-855A-5298-DD817B4BE0B0}"/>
              </a:ext>
            </a:extLst>
          </p:cNvPr>
          <p:cNvSpPr>
            <a:spLocks noGrp="1"/>
          </p:cNvSpPr>
          <p:nvPr>
            <p:ph type="body" sz="quarter" idx="18"/>
          </p:nvPr>
        </p:nvSpPr>
        <p:spPr>
          <a:xfrm>
            <a:off x="6873876" y="2132013"/>
            <a:ext cx="820738" cy="793750"/>
          </a:xfrm>
        </p:spPr>
        <p:txBody>
          <a:bodyPr>
            <a:normAutofit fontScale="92500"/>
          </a:bodyPr>
          <a:lstStyle/>
          <a:p>
            <a:pPr algn="ctr"/>
            <a:r>
              <a:rPr lang="en-GB" sz="1200" dirty="0">
                <a:latin typeface="Arial"/>
                <a:cs typeface="Arial"/>
              </a:rPr>
              <a:t>10 VCS</a:t>
            </a:r>
            <a:r>
              <a:rPr kumimoji="0" lang="en-GB" sz="1200" b="0" i="0" u="none" strike="noStrike" kern="1200" cap="none" spc="0" normalizeH="0" baseline="0" noProof="0" dirty="0">
                <a:ln>
                  <a:noFill/>
                </a:ln>
                <a:effectLst/>
                <a:uLnTx/>
                <a:uFillTx/>
                <a:latin typeface="Arial"/>
                <a:cs typeface="Arial"/>
              </a:rPr>
              <a:t> groups submitted evidence</a:t>
            </a:r>
            <a:endParaRPr lang="en-US" dirty="0"/>
          </a:p>
        </p:txBody>
      </p:sp>
      <p:sp>
        <p:nvSpPr>
          <p:cNvPr id="13" name="Text Placeholder 12">
            <a:extLst>
              <a:ext uri="{FF2B5EF4-FFF2-40B4-BE49-F238E27FC236}">
                <a16:creationId xmlns:a16="http://schemas.microsoft.com/office/drawing/2014/main" id="{4829FC20-C4CF-2D2F-85A5-122FF7520BFE}"/>
              </a:ext>
            </a:extLst>
          </p:cNvPr>
          <p:cNvSpPr>
            <a:spLocks noGrp="1"/>
          </p:cNvSpPr>
          <p:nvPr>
            <p:ph type="body" sz="quarter" idx="19"/>
          </p:nvPr>
        </p:nvSpPr>
        <p:spPr>
          <a:xfrm>
            <a:off x="7053073" y="3211513"/>
            <a:ext cx="1371864" cy="873887"/>
          </a:xfrm>
        </p:spPr>
        <p:txBody>
          <a:bodyPr>
            <a:noAutofit/>
          </a:bodyPr>
          <a:lstStyle/>
          <a:p>
            <a:pPr marL="0" indent="0" algn="ctr">
              <a:buNone/>
            </a:pPr>
            <a:r>
              <a:rPr kumimoji="0" lang="en-GB" sz="1100" b="1" i="0" u="none" strike="noStrike" kern="1200" cap="none" spc="0" normalizeH="0" baseline="0" noProof="0" dirty="0">
                <a:ln>
                  <a:noFill/>
                </a:ln>
                <a:effectLst/>
                <a:uLnTx/>
                <a:uFillTx/>
                <a:latin typeface="Arial"/>
                <a:ea typeface="+mn-ea"/>
                <a:cs typeface="Arial"/>
              </a:rPr>
              <a:t>21</a:t>
            </a:r>
            <a:r>
              <a:rPr kumimoji="0" lang="en-GB" sz="1100" b="0" i="0" u="none" strike="noStrike" kern="1200" cap="none" spc="0" normalizeH="0" baseline="0" noProof="0" dirty="0">
                <a:ln>
                  <a:noFill/>
                </a:ln>
                <a:effectLst/>
                <a:uLnTx/>
                <a:uFillTx/>
                <a:latin typeface="Arial"/>
                <a:ea typeface="+mn-ea"/>
                <a:cs typeface="Arial"/>
              </a:rPr>
              <a:t> staff working with </a:t>
            </a:r>
            <a:r>
              <a:rPr lang="en-GB" sz="1100" dirty="0">
                <a:latin typeface="Arial"/>
                <a:cs typeface="Arial"/>
              </a:rPr>
              <a:t>children &amp; young</a:t>
            </a:r>
            <a:r>
              <a:rPr kumimoji="0" lang="en-GB" sz="1100" b="0" i="0" u="none" strike="noStrike" kern="1200" cap="none" spc="0" normalizeH="0" baseline="0" noProof="0" dirty="0">
                <a:ln>
                  <a:noFill/>
                </a:ln>
                <a:effectLst/>
                <a:uLnTx/>
                <a:uFillTx/>
                <a:latin typeface="Arial"/>
                <a:ea typeface="+mn-ea"/>
                <a:cs typeface="Arial"/>
              </a:rPr>
              <a:t> people told us about the inequality they see</a:t>
            </a:r>
          </a:p>
        </p:txBody>
      </p:sp>
      <p:sp>
        <p:nvSpPr>
          <p:cNvPr id="15" name="Text Placeholder 14">
            <a:extLst>
              <a:ext uri="{FF2B5EF4-FFF2-40B4-BE49-F238E27FC236}">
                <a16:creationId xmlns:a16="http://schemas.microsoft.com/office/drawing/2014/main" id="{4A561A46-1444-1DF0-CED7-4FB78D16BEC1}"/>
              </a:ext>
            </a:extLst>
          </p:cNvPr>
          <p:cNvSpPr>
            <a:spLocks noGrp="1"/>
          </p:cNvSpPr>
          <p:nvPr>
            <p:ph type="body" sz="quarter" idx="21"/>
          </p:nvPr>
        </p:nvSpPr>
        <p:spPr>
          <a:xfrm>
            <a:off x="6605254" y="4474465"/>
            <a:ext cx="1472087" cy="1603248"/>
          </a:xfrm>
        </p:spPr>
        <p:txBody>
          <a:bodyPr>
            <a:normAutofit/>
          </a:bodyPr>
          <a:lstStyle/>
          <a:p>
            <a:pPr algn="ctr"/>
            <a:r>
              <a:rPr kumimoji="0" lang="en-GB" sz="1800" b="1" i="0" u="none" strike="noStrike" kern="1200" cap="none" spc="0" normalizeH="0" baseline="0" noProof="0" dirty="0">
                <a:ln>
                  <a:noFill/>
                </a:ln>
                <a:solidFill>
                  <a:prstClr val="white"/>
                </a:solidFill>
                <a:effectLst/>
                <a:uLnTx/>
                <a:uFillTx/>
                <a:latin typeface="Arial"/>
                <a:ea typeface="+mn-ea"/>
                <a:cs typeface="Arial"/>
              </a:rPr>
              <a:t>640 students from 13</a:t>
            </a:r>
            <a:r>
              <a:rPr kumimoji="0" lang="en-GB" sz="1600" b="1" i="0" u="none" strike="noStrike" kern="1200" cap="none" spc="0" normalizeH="0" baseline="0" noProof="0" dirty="0">
                <a:ln>
                  <a:noFill/>
                </a:ln>
                <a:solidFill>
                  <a:prstClr val="white"/>
                </a:solidFill>
                <a:effectLst/>
                <a:uLnTx/>
                <a:uFillTx/>
                <a:latin typeface="Arial"/>
                <a:ea typeface="+mn-ea"/>
                <a:cs typeface="Arial"/>
              </a:rPr>
              <a:t> schools </a:t>
            </a:r>
            <a:r>
              <a:rPr kumimoji="0" lang="en-GB" sz="1600" b="0" i="0" u="none" strike="noStrike" kern="1200" cap="none" spc="0" normalizeH="0" baseline="0" noProof="0" dirty="0">
                <a:ln>
                  <a:noFill/>
                </a:ln>
                <a:solidFill>
                  <a:prstClr val="white"/>
                </a:solidFill>
                <a:effectLst/>
                <a:uLnTx/>
                <a:uFillTx/>
                <a:latin typeface="Arial"/>
                <a:ea typeface="+mn-ea"/>
                <a:cs typeface="Arial"/>
              </a:rPr>
              <a:t>took part in group discussions</a:t>
            </a:r>
          </a:p>
        </p:txBody>
      </p:sp>
      <p:sp>
        <p:nvSpPr>
          <p:cNvPr id="14" name="Text Placeholder 13">
            <a:extLst>
              <a:ext uri="{FF2B5EF4-FFF2-40B4-BE49-F238E27FC236}">
                <a16:creationId xmlns:a16="http://schemas.microsoft.com/office/drawing/2014/main" id="{D0B2E51F-2BA6-E9E0-2241-3E1DE21199D2}"/>
              </a:ext>
            </a:extLst>
          </p:cNvPr>
          <p:cNvSpPr>
            <a:spLocks noGrp="1"/>
          </p:cNvSpPr>
          <p:nvPr>
            <p:ph type="body" sz="quarter" idx="20"/>
          </p:nvPr>
        </p:nvSpPr>
        <p:spPr>
          <a:xfrm>
            <a:off x="5226758" y="5392706"/>
            <a:ext cx="1189724" cy="966788"/>
          </a:xfrm>
        </p:spPr>
        <p:txBody>
          <a:bodyPr>
            <a:noAutofit/>
          </a:bodyPr>
          <a:lstStyle/>
          <a:p>
            <a:pPr algn="ct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public webinars with </a:t>
            </a: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100</a:t>
            </a:r>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attendees to explore solutions</a:t>
            </a:r>
          </a:p>
        </p:txBody>
      </p:sp>
      <p:sp>
        <p:nvSpPr>
          <p:cNvPr id="9" name="Text Placeholder 8">
            <a:extLst>
              <a:ext uri="{FF2B5EF4-FFF2-40B4-BE49-F238E27FC236}">
                <a16:creationId xmlns:a16="http://schemas.microsoft.com/office/drawing/2014/main" id="{F368F04A-E90F-C458-F8A3-AC8E4723692B}"/>
              </a:ext>
            </a:extLst>
          </p:cNvPr>
          <p:cNvSpPr>
            <a:spLocks noGrp="1"/>
          </p:cNvSpPr>
          <p:nvPr>
            <p:ph type="body" sz="quarter" idx="15"/>
          </p:nvPr>
        </p:nvSpPr>
        <p:spPr>
          <a:xfrm>
            <a:off x="3068640" y="4085400"/>
            <a:ext cx="2166820" cy="1870899"/>
          </a:xfrm>
        </p:spPr>
        <p:txBody>
          <a:bodyPr>
            <a:normAutofit/>
          </a:bodyPr>
          <a:lstStyle/>
          <a:p>
            <a:pPr algn="ctr"/>
            <a:r>
              <a:rPr kumimoji="0" lang="en-GB" sz="1400" b="0" i="0" u="none" strike="noStrike" kern="1200" cap="none" spc="0" normalizeH="0" baseline="0" noProof="0" dirty="0">
                <a:ln>
                  <a:noFill/>
                </a:ln>
                <a:effectLst/>
                <a:uLnTx/>
                <a:uFillTx/>
                <a:latin typeface="Arial"/>
                <a:cs typeface="Arial"/>
              </a:rPr>
              <a:t>Across engagement carried out by colleagues in Public Health, Community Safety, Inclusive Economy and others </a:t>
            </a:r>
            <a:r>
              <a:rPr kumimoji="0" lang="en-GB" sz="1400" b="1" i="0" u="none" strike="noStrike" kern="1200" cap="none" spc="0" normalizeH="0" baseline="0" noProof="0" dirty="0">
                <a:ln>
                  <a:noFill/>
                </a:ln>
                <a:effectLst/>
                <a:uLnTx/>
                <a:uFillTx/>
                <a:latin typeface="Arial"/>
                <a:cs typeface="Arial"/>
              </a:rPr>
              <a:t>we’ve heard from </a:t>
            </a:r>
            <a:r>
              <a:rPr kumimoji="0" lang="en-GB" sz="1800" b="1" i="0" u="none" strike="noStrike" kern="1200" cap="none" spc="0" normalizeH="0" baseline="0" noProof="0" dirty="0">
                <a:ln>
                  <a:noFill/>
                </a:ln>
                <a:effectLst/>
                <a:uLnTx/>
                <a:uFillTx/>
                <a:latin typeface="Arial"/>
                <a:cs typeface="Arial"/>
              </a:rPr>
              <a:t>over 3000 local people</a:t>
            </a:r>
            <a:endParaRPr lang="en-GB" sz="1800" b="1" dirty="0">
              <a:latin typeface="Arial"/>
              <a:cs typeface="Arial"/>
            </a:endParaRPr>
          </a:p>
        </p:txBody>
      </p:sp>
      <p:sp>
        <p:nvSpPr>
          <p:cNvPr id="6" name="Text Placeholder 5">
            <a:extLst>
              <a:ext uri="{FF2B5EF4-FFF2-40B4-BE49-F238E27FC236}">
                <a16:creationId xmlns:a16="http://schemas.microsoft.com/office/drawing/2014/main" id="{39A636FA-918A-3A70-51CB-8BA8DF088F4C}"/>
              </a:ext>
            </a:extLst>
          </p:cNvPr>
          <p:cNvSpPr>
            <a:spLocks noGrp="1"/>
          </p:cNvSpPr>
          <p:nvPr>
            <p:ph type="body" sz="quarter" idx="12"/>
          </p:nvPr>
        </p:nvSpPr>
        <p:spPr>
          <a:xfrm>
            <a:off x="266700" y="3163888"/>
            <a:ext cx="2457450" cy="616202"/>
          </a:xfrm>
        </p:spPr>
        <p:txBody>
          <a:bodyPr>
            <a:noAutofit/>
          </a:bodyPr>
          <a:lstStyle/>
          <a:p>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participatory projects	</a:t>
            </a:r>
          </a:p>
        </p:txBody>
      </p:sp>
      <p:pic>
        <p:nvPicPr>
          <p:cNvPr id="68" name="Picture Placeholder 67">
            <a:extLst>
              <a:ext uri="{FF2B5EF4-FFF2-40B4-BE49-F238E27FC236}">
                <a16:creationId xmlns:a16="http://schemas.microsoft.com/office/drawing/2014/main" id="{43B469BE-56AB-B46C-F6D3-84BC7EE8CD7D}"/>
              </a:ext>
              <a:ext uri="{C183D7F6-B498-43B3-948B-1728B52AA6E4}">
                <adec:decorative xmlns:adec="http://schemas.microsoft.com/office/drawing/2017/decorative" val="1"/>
              </a:ext>
            </a:extLst>
          </p:cNvPr>
          <p:cNvPicPr>
            <a:picLocks noGrp="1" noChangeAspect="1"/>
          </p:cNvPicPr>
          <p:nvPr>
            <p:ph type="pic" sz="quarter" idx="24"/>
          </p:nvPr>
        </p:nvPicPr>
        <p:blipFill>
          <a:blip r:embed="rId3">
            <a:extLst>
              <a:ext uri="{28A0092B-C50C-407E-A947-70E740481C1C}">
                <a14:useLocalDpi xmlns:a14="http://schemas.microsoft.com/office/drawing/2010/main" val="0"/>
              </a:ext>
            </a:extLst>
          </a:blip>
          <a:srcRect t="379" b="379"/>
          <a:stretch>
            <a:fillRect/>
          </a:stretch>
        </p:blipFill>
        <p:spPr/>
      </p:pic>
      <p:sp>
        <p:nvSpPr>
          <p:cNvPr id="30" name="Text Placeholder 29">
            <a:extLst>
              <a:ext uri="{FF2B5EF4-FFF2-40B4-BE49-F238E27FC236}">
                <a16:creationId xmlns:a16="http://schemas.microsoft.com/office/drawing/2014/main" id="{0E41C13E-24FE-F52A-F902-F99206A943B3}"/>
              </a:ext>
            </a:extLst>
          </p:cNvPr>
          <p:cNvSpPr>
            <a:spLocks noGrp="1"/>
          </p:cNvSpPr>
          <p:nvPr>
            <p:ph type="body" sz="quarter" idx="35"/>
          </p:nvPr>
        </p:nvSpPr>
        <p:spPr>
          <a:xfrm>
            <a:off x="1077052" y="3762375"/>
            <a:ext cx="1760462" cy="665209"/>
          </a:xfrm>
        </p:spPr>
        <p:txBody>
          <a:bodyPr>
            <a:noAutofit/>
          </a:bodyPr>
          <a:lstStyle/>
          <a:p>
            <a:pPr marL="0" indent="0">
              <a:buNone/>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Documentary film making workshops with the LGBTQ+ community</a:t>
            </a:r>
          </a:p>
        </p:txBody>
      </p:sp>
      <p:pic>
        <p:nvPicPr>
          <p:cNvPr id="74" name="Picture Placeholder 73">
            <a:extLst>
              <a:ext uri="{FF2B5EF4-FFF2-40B4-BE49-F238E27FC236}">
                <a16:creationId xmlns:a16="http://schemas.microsoft.com/office/drawing/2014/main" id="{978D3426-0ADA-D7EB-00B7-E3C8881ABFB6}"/>
              </a:ext>
              <a:ext uri="{C183D7F6-B498-43B3-948B-1728B52AA6E4}">
                <adec:decorative xmlns:adec="http://schemas.microsoft.com/office/drawing/2017/decorative" val="1"/>
              </a:ext>
            </a:extLst>
          </p:cNvPr>
          <p:cNvPicPr>
            <a:picLocks noGrp="1" noChangeAspect="1"/>
          </p:cNvPicPr>
          <p:nvPr>
            <p:ph type="pic" sz="quarter" idx="27"/>
          </p:nvPr>
        </p:nvPicPr>
        <p:blipFill>
          <a:blip r:embed="rId4">
            <a:extLst>
              <a:ext uri="{28A0092B-C50C-407E-A947-70E740481C1C}">
                <a14:useLocalDpi xmlns:a14="http://schemas.microsoft.com/office/drawing/2010/main" val="0"/>
              </a:ext>
            </a:extLst>
          </a:blip>
          <a:srcRect t="103" b="103"/>
          <a:stretch>
            <a:fillRect/>
          </a:stretch>
        </p:blipFill>
        <p:spPr>
          <a:xfrm>
            <a:off x="2174202" y="4437422"/>
            <a:ext cx="569282" cy="568113"/>
          </a:xfrm>
        </p:spPr>
      </p:pic>
      <p:sp>
        <p:nvSpPr>
          <p:cNvPr id="31" name="Text Placeholder 30">
            <a:extLst>
              <a:ext uri="{FF2B5EF4-FFF2-40B4-BE49-F238E27FC236}">
                <a16:creationId xmlns:a16="http://schemas.microsoft.com/office/drawing/2014/main" id="{25B0B08A-F429-BB1B-3288-8A9ED778233A}"/>
              </a:ext>
            </a:extLst>
          </p:cNvPr>
          <p:cNvSpPr>
            <a:spLocks noGrp="1"/>
          </p:cNvSpPr>
          <p:nvPr>
            <p:ph type="body" sz="quarter" idx="36"/>
          </p:nvPr>
        </p:nvSpPr>
        <p:spPr>
          <a:xfrm>
            <a:off x="280762" y="4402167"/>
            <a:ext cx="1926983" cy="498516"/>
          </a:xfrm>
        </p:spPr>
        <p:txBody>
          <a:bodyPr>
            <a:noAutofit/>
          </a:bodyPr>
          <a:lstStyle/>
          <a:p>
            <a:pPr marL="0" indent="0">
              <a:buNone/>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Puppetry with young people with special educational needs and disabilities</a:t>
            </a:r>
          </a:p>
        </p:txBody>
      </p:sp>
      <p:pic>
        <p:nvPicPr>
          <p:cNvPr id="76" name="Picture Placeholder 75">
            <a:extLst>
              <a:ext uri="{FF2B5EF4-FFF2-40B4-BE49-F238E27FC236}">
                <a16:creationId xmlns:a16="http://schemas.microsoft.com/office/drawing/2014/main" id="{1BB09773-B31F-C690-783C-FAFD2F0C5920}"/>
              </a:ext>
              <a:ext uri="{C183D7F6-B498-43B3-948B-1728B52AA6E4}">
                <adec:decorative xmlns:adec="http://schemas.microsoft.com/office/drawing/2017/decorative" val="1"/>
              </a:ext>
            </a:extLst>
          </p:cNvPr>
          <p:cNvPicPr>
            <a:picLocks noGrp="1" noChangeAspect="1"/>
          </p:cNvPicPr>
          <p:nvPr>
            <p:ph type="pic" sz="quarter" idx="26"/>
          </p:nvPr>
        </p:nvPicPr>
        <p:blipFill>
          <a:blip r:embed="rId5">
            <a:extLst>
              <a:ext uri="{28A0092B-C50C-407E-A947-70E740481C1C}">
                <a14:useLocalDpi xmlns:a14="http://schemas.microsoft.com/office/drawing/2010/main" val="0"/>
              </a:ext>
            </a:extLst>
          </a:blip>
          <a:srcRect t="6176" b="6176"/>
          <a:stretch>
            <a:fillRect/>
          </a:stretch>
        </p:blipFill>
        <p:spPr>
          <a:xfrm>
            <a:off x="326912" y="5028208"/>
            <a:ext cx="469021" cy="411090"/>
          </a:xfrm>
        </p:spPr>
      </p:pic>
      <p:sp>
        <p:nvSpPr>
          <p:cNvPr id="32" name="Text Placeholder 31">
            <a:extLst>
              <a:ext uri="{FF2B5EF4-FFF2-40B4-BE49-F238E27FC236}">
                <a16:creationId xmlns:a16="http://schemas.microsoft.com/office/drawing/2014/main" id="{8A885D8A-8B24-EB40-22E0-3E137B15C2FE}"/>
              </a:ext>
            </a:extLst>
          </p:cNvPr>
          <p:cNvSpPr>
            <a:spLocks noGrp="1"/>
          </p:cNvSpPr>
          <p:nvPr>
            <p:ph type="body" sz="quarter" idx="37"/>
          </p:nvPr>
        </p:nvSpPr>
        <p:spPr>
          <a:xfrm>
            <a:off x="758190" y="5060646"/>
            <a:ext cx="1965960" cy="403291"/>
          </a:xfrm>
        </p:spPr>
        <p:txBody>
          <a:bodyPr>
            <a:noAutofit/>
          </a:bodyPr>
          <a:lstStyle/>
          <a:p>
            <a:pPr marL="0" indent="0">
              <a:buNone/>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Storytelling with older people experiencing poverty </a:t>
            </a:r>
          </a:p>
        </p:txBody>
      </p:sp>
      <p:pic>
        <p:nvPicPr>
          <p:cNvPr id="82" name="Picture Placeholder 81">
            <a:extLst>
              <a:ext uri="{FF2B5EF4-FFF2-40B4-BE49-F238E27FC236}">
                <a16:creationId xmlns:a16="http://schemas.microsoft.com/office/drawing/2014/main" id="{E238AE06-5F6B-6B09-25ED-9BF829ACFF09}"/>
              </a:ext>
              <a:ext uri="{C183D7F6-B498-43B3-948B-1728B52AA6E4}">
                <adec:decorative xmlns:adec="http://schemas.microsoft.com/office/drawing/2017/decorative" val="1"/>
              </a:ext>
            </a:extLst>
          </p:cNvPr>
          <p:cNvPicPr>
            <a:picLocks noGrp="1" noChangeAspect="1"/>
          </p:cNvPicPr>
          <p:nvPr>
            <p:ph type="pic" sz="quarter" idx="25"/>
          </p:nvPr>
        </p:nvPicPr>
        <p:blipFill>
          <a:blip r:embed="rId6">
            <a:extLst>
              <a:ext uri="{28A0092B-C50C-407E-A947-70E740481C1C}">
                <a14:useLocalDpi xmlns:a14="http://schemas.microsoft.com/office/drawing/2010/main" val="0"/>
              </a:ext>
            </a:extLst>
          </a:blip>
          <a:srcRect l="4502" r="4502"/>
          <a:stretch>
            <a:fillRect/>
          </a:stretch>
        </p:blipFill>
        <p:spPr>
          <a:xfrm>
            <a:off x="2324028" y="5519047"/>
            <a:ext cx="384578" cy="422631"/>
          </a:xfrm>
        </p:spPr>
      </p:pic>
      <p:sp>
        <p:nvSpPr>
          <p:cNvPr id="33" name="Text Placeholder 32">
            <a:extLst>
              <a:ext uri="{FF2B5EF4-FFF2-40B4-BE49-F238E27FC236}">
                <a16:creationId xmlns:a16="http://schemas.microsoft.com/office/drawing/2014/main" id="{26004378-3B65-7485-712D-D5B2CDDC0449}"/>
              </a:ext>
            </a:extLst>
          </p:cNvPr>
          <p:cNvSpPr>
            <a:spLocks noGrp="1"/>
          </p:cNvSpPr>
          <p:nvPr>
            <p:ph type="body" sz="quarter" idx="38"/>
          </p:nvPr>
        </p:nvSpPr>
        <p:spPr>
          <a:xfrm>
            <a:off x="250919" y="5585171"/>
            <a:ext cx="1926982" cy="388979"/>
          </a:xfrm>
        </p:spPr>
        <p:txBody>
          <a:bodyPr>
            <a:noAutofit/>
          </a:bodyPr>
          <a:lstStyle/>
          <a:p>
            <a:pPr marL="0" indent="0">
              <a:buNone/>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Lunch clubs with school children in deprived areas</a:t>
            </a:r>
          </a:p>
        </p:txBody>
      </p:sp>
      <p:pic>
        <p:nvPicPr>
          <p:cNvPr id="84" name="Picture Placeholder 83">
            <a:extLst>
              <a:ext uri="{FF2B5EF4-FFF2-40B4-BE49-F238E27FC236}">
                <a16:creationId xmlns:a16="http://schemas.microsoft.com/office/drawing/2014/main" id="{A11925FA-23C7-8EDD-F031-AB3EFA18C5C1}"/>
              </a:ext>
              <a:ext uri="{C183D7F6-B498-43B3-948B-1728B52AA6E4}">
                <adec:decorative xmlns:adec="http://schemas.microsoft.com/office/drawing/2017/decorative" val="1"/>
              </a:ext>
            </a:extLst>
          </p:cNvPr>
          <p:cNvPicPr>
            <a:picLocks noGrp="1" noChangeAspect="1"/>
          </p:cNvPicPr>
          <p:nvPr>
            <p:ph type="pic" sz="quarter" idx="28"/>
          </p:nvPr>
        </p:nvPicPr>
        <p:blipFill>
          <a:blip r:embed="rId7">
            <a:extLst>
              <a:ext uri="{28A0092B-C50C-407E-A947-70E740481C1C}">
                <a14:useLocalDpi xmlns:a14="http://schemas.microsoft.com/office/drawing/2010/main" val="0"/>
              </a:ext>
            </a:extLst>
          </a:blip>
          <a:srcRect t="3026" b="3026"/>
          <a:stretch>
            <a:fillRect/>
          </a:stretch>
        </p:blipFill>
        <p:spPr>
          <a:xfrm>
            <a:off x="285750" y="6086013"/>
            <a:ext cx="477202" cy="455674"/>
          </a:xfrm>
        </p:spPr>
      </p:pic>
      <p:sp>
        <p:nvSpPr>
          <p:cNvPr id="34" name="Text Placeholder 33">
            <a:extLst>
              <a:ext uri="{FF2B5EF4-FFF2-40B4-BE49-F238E27FC236}">
                <a16:creationId xmlns:a16="http://schemas.microsoft.com/office/drawing/2014/main" id="{929C9B00-B0B6-9310-3BCB-DB8143A46BA0}"/>
              </a:ext>
            </a:extLst>
          </p:cNvPr>
          <p:cNvSpPr>
            <a:spLocks noGrp="1"/>
          </p:cNvSpPr>
          <p:nvPr>
            <p:ph type="body" sz="quarter" idx="39"/>
          </p:nvPr>
        </p:nvSpPr>
        <p:spPr>
          <a:xfrm>
            <a:off x="795933" y="6086014"/>
            <a:ext cx="2022318" cy="490046"/>
          </a:xfrm>
        </p:spPr>
        <p:txBody>
          <a:bodyPr/>
          <a:lstStyle/>
          <a:p>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Mapping with people living in overcrowded and / or private rented accommodation</a:t>
            </a:r>
          </a:p>
        </p:txBody>
      </p:sp>
      <p:sp>
        <p:nvSpPr>
          <p:cNvPr id="29" name="Text Placeholder 28">
            <a:extLst>
              <a:ext uri="{FF2B5EF4-FFF2-40B4-BE49-F238E27FC236}">
                <a16:creationId xmlns:a16="http://schemas.microsoft.com/office/drawing/2014/main" id="{1E7FE5C2-3455-4AC7-CB20-BAEE08D6F29C}"/>
              </a:ext>
            </a:extLst>
          </p:cNvPr>
          <p:cNvSpPr>
            <a:spLocks noGrp="1"/>
          </p:cNvSpPr>
          <p:nvPr>
            <p:ph type="body" sz="quarter" idx="34"/>
          </p:nvPr>
        </p:nvSpPr>
        <p:spPr>
          <a:xfrm>
            <a:off x="8777288" y="71438"/>
            <a:ext cx="3239004" cy="452437"/>
          </a:xfrm>
        </p:spPr>
        <p:txBody>
          <a:bodyPr>
            <a:normAutofit/>
          </a:bodyPr>
          <a:lstStyle/>
          <a:p>
            <a:pPr marL="0" indent="0">
              <a:buNone/>
            </a:pPr>
            <a:r>
              <a:rPr lang="en-US" i="1" dirty="0" err="1"/>
              <a:t>N.B.Not</a:t>
            </a:r>
            <a:r>
              <a:rPr lang="en-US" i="1" dirty="0"/>
              <a:t> all of these sources analyzed in this pack-list of sources included in appendix.</a:t>
            </a:r>
          </a:p>
        </p:txBody>
      </p:sp>
      <p:sp>
        <p:nvSpPr>
          <p:cNvPr id="16" name="Text Placeholder 15">
            <a:extLst>
              <a:ext uri="{FF2B5EF4-FFF2-40B4-BE49-F238E27FC236}">
                <a16:creationId xmlns:a16="http://schemas.microsoft.com/office/drawing/2014/main" id="{6D68F6C7-884D-6F3F-078B-E397E38DF433}"/>
              </a:ext>
            </a:extLst>
          </p:cNvPr>
          <p:cNvSpPr>
            <a:spLocks noGrp="1"/>
          </p:cNvSpPr>
          <p:nvPr>
            <p:ph type="body" sz="quarter" idx="22"/>
          </p:nvPr>
        </p:nvSpPr>
        <p:spPr>
          <a:xfrm>
            <a:off x="8990223" y="822598"/>
            <a:ext cx="2528887" cy="745471"/>
          </a:xfrm>
        </p:spPr>
        <p:txBody>
          <a:bodyPr>
            <a:noAutofit/>
          </a:bodyPr>
          <a:lstStyle/>
          <a:p>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Some highlights</a:t>
            </a:r>
          </a:p>
        </p:txBody>
      </p:sp>
      <p:pic>
        <p:nvPicPr>
          <p:cNvPr id="86" name="Picture Placeholder 85">
            <a:extLst>
              <a:ext uri="{FF2B5EF4-FFF2-40B4-BE49-F238E27FC236}">
                <a16:creationId xmlns:a16="http://schemas.microsoft.com/office/drawing/2014/main" id="{505123B8-A192-ADE8-683D-7B14B7DF5BA6}"/>
              </a:ext>
              <a:ext uri="{C183D7F6-B498-43B3-948B-1728B52AA6E4}">
                <adec:decorative xmlns:adec="http://schemas.microsoft.com/office/drawing/2017/decorative" val="1"/>
              </a:ext>
            </a:extLst>
          </p:cNvPr>
          <p:cNvPicPr>
            <a:picLocks noGrp="1" noChangeAspect="1"/>
          </p:cNvPicPr>
          <p:nvPr>
            <p:ph type="pic" sz="quarter" idx="30"/>
          </p:nvPr>
        </p:nvPicPr>
        <p:blipFill>
          <a:blip r:embed="rId8">
            <a:extLst>
              <a:ext uri="{28A0092B-C50C-407E-A947-70E740481C1C}">
                <a14:useLocalDpi xmlns:a14="http://schemas.microsoft.com/office/drawing/2010/main" val="0"/>
              </a:ext>
            </a:extLst>
          </a:blip>
          <a:srcRect t="1632" b="1632"/>
          <a:stretch>
            <a:fillRect/>
          </a:stretch>
        </p:blipFill>
        <p:spPr>
          <a:xfrm>
            <a:off x="9081152" y="1806890"/>
            <a:ext cx="681037" cy="658813"/>
          </a:xfrm>
        </p:spPr>
      </p:pic>
      <p:sp>
        <p:nvSpPr>
          <p:cNvPr id="35" name="Text Placeholder 34">
            <a:extLst>
              <a:ext uri="{FF2B5EF4-FFF2-40B4-BE49-F238E27FC236}">
                <a16:creationId xmlns:a16="http://schemas.microsoft.com/office/drawing/2014/main" id="{8A769A4E-3BD3-42DB-6070-DF9C2D95BCFC}"/>
              </a:ext>
            </a:extLst>
          </p:cNvPr>
          <p:cNvSpPr>
            <a:spLocks noGrp="1"/>
          </p:cNvSpPr>
          <p:nvPr>
            <p:ph type="body" sz="quarter" idx="40"/>
          </p:nvPr>
        </p:nvSpPr>
        <p:spPr>
          <a:xfrm>
            <a:off x="9952111" y="1740028"/>
            <a:ext cx="2127504" cy="745471"/>
          </a:xfrm>
        </p:spPr>
        <p:txBody>
          <a:bodyPr>
            <a:noAutofit/>
          </a:bodyPr>
          <a:lstStyle/>
          <a:p>
            <a:pPr marL="0" indent="0">
              <a:buNone/>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Working with </a:t>
            </a:r>
            <a:r>
              <a:rPr kumimoji="0" lang="en-GB" b="1" i="0" u="none" strike="noStrike" kern="1200" cap="none" spc="0" normalizeH="0" baseline="0" noProof="0" dirty="0">
                <a:ln>
                  <a:noFill/>
                </a:ln>
                <a:solidFill>
                  <a:srgbClr val="A71E69"/>
                </a:solidFill>
                <a:effectLst/>
                <a:uLnTx/>
                <a:uFillTx/>
                <a:latin typeface="Arial" panose="020B0604020202020204" pitchFamily="34" charset="0"/>
                <a:ea typeface="+mn-ea"/>
                <a:cs typeface="Arial" panose="020B0604020202020204" pitchFamily="34" charset="0"/>
              </a:rPr>
              <a:t>24 VCS organisations</a:t>
            </a:r>
            <a:r>
              <a:rPr kumimoji="0" lang="en-GB" b="0" i="0" u="none" strike="noStrike" kern="1200" cap="none" spc="0" normalizeH="0" baseline="0" noProof="0" dirty="0">
                <a:ln>
                  <a:noFill/>
                </a:ln>
                <a:solidFill>
                  <a:srgbClr val="A71E69"/>
                </a:solidFill>
                <a:effectLst/>
                <a:uLnTx/>
                <a:uFillTx/>
                <a:latin typeface="Arial" panose="020B0604020202020204" pitchFamily="34" charset="0"/>
                <a:ea typeface="+mn-ea"/>
                <a:cs typeface="Arial" panose="020B0604020202020204" pitchFamily="34" charset="0"/>
              </a:rPr>
              <a:t> </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facilitate workshops, gather evidence and disseminate our survey</a:t>
            </a:r>
            <a:endParaRPr lang="en-US" dirty="0"/>
          </a:p>
        </p:txBody>
      </p:sp>
      <p:pic>
        <p:nvPicPr>
          <p:cNvPr id="88" name="Picture Placeholder 87">
            <a:extLst>
              <a:ext uri="{FF2B5EF4-FFF2-40B4-BE49-F238E27FC236}">
                <a16:creationId xmlns:a16="http://schemas.microsoft.com/office/drawing/2014/main" id="{E5CCF6FA-A1B8-50D8-B09E-6AF8C9F667FF}"/>
              </a:ext>
              <a:ext uri="{C183D7F6-B498-43B3-948B-1728B52AA6E4}">
                <adec:decorative xmlns:adec="http://schemas.microsoft.com/office/drawing/2017/decorative" val="1"/>
              </a:ext>
            </a:extLst>
          </p:cNvPr>
          <p:cNvPicPr>
            <a:picLocks noGrp="1" noChangeAspect="1"/>
          </p:cNvPicPr>
          <p:nvPr>
            <p:ph type="pic" sz="quarter" idx="31"/>
          </p:nvPr>
        </p:nvPicPr>
        <p:blipFill>
          <a:blip r:embed="rId9">
            <a:extLst>
              <a:ext uri="{28A0092B-C50C-407E-A947-70E740481C1C}">
                <a14:useLocalDpi xmlns:a14="http://schemas.microsoft.com/office/drawing/2010/main" val="0"/>
              </a:ext>
            </a:extLst>
          </a:blip>
          <a:srcRect l="3333" r="3333"/>
          <a:stretch>
            <a:fillRect/>
          </a:stretch>
        </p:blipFill>
        <p:spPr>
          <a:xfrm>
            <a:off x="9148763" y="2717262"/>
            <a:ext cx="666750" cy="714375"/>
          </a:xfrm>
        </p:spPr>
      </p:pic>
      <p:sp>
        <p:nvSpPr>
          <p:cNvPr id="36" name="Text Placeholder 35">
            <a:extLst>
              <a:ext uri="{FF2B5EF4-FFF2-40B4-BE49-F238E27FC236}">
                <a16:creationId xmlns:a16="http://schemas.microsoft.com/office/drawing/2014/main" id="{B7FFA999-D635-0790-D35D-6A58247A2E32}"/>
              </a:ext>
            </a:extLst>
          </p:cNvPr>
          <p:cNvSpPr>
            <a:spLocks noGrp="1"/>
          </p:cNvSpPr>
          <p:nvPr>
            <p:ph type="body" sz="quarter" idx="41"/>
          </p:nvPr>
        </p:nvSpPr>
        <p:spPr>
          <a:xfrm>
            <a:off x="9942268" y="2750153"/>
            <a:ext cx="2002839" cy="793750"/>
          </a:xfrm>
        </p:spPr>
        <p:txBody>
          <a:bodyPr>
            <a:noAutofit/>
          </a:bodyPr>
          <a:lstStyle/>
          <a:p>
            <a:pPr marL="0" indent="0">
              <a:buNone/>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Distributing </a:t>
            </a:r>
            <a:r>
              <a:rPr kumimoji="0" lang="en-GB" b="1" i="0" u="none" strike="noStrike" kern="1200" cap="none" spc="0" normalizeH="0" baseline="0" noProof="0" dirty="0">
                <a:ln>
                  <a:noFill/>
                </a:ln>
                <a:solidFill>
                  <a:srgbClr val="A71E69"/>
                </a:solidFill>
                <a:effectLst/>
                <a:uLnTx/>
                <a:uFillTx/>
                <a:latin typeface="Arial" panose="020B0604020202020204" pitchFamily="34" charset="0"/>
                <a:ea typeface="+mn-ea"/>
                <a:cs typeface="Arial" panose="020B0604020202020204" pitchFamily="34" charset="0"/>
              </a:rPr>
              <a:t>surveys to 21 venues</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libraries, leisure centres, community centres and GP practices</a:t>
            </a:r>
            <a:endParaRPr lang="en-US" dirty="0"/>
          </a:p>
        </p:txBody>
      </p:sp>
      <p:pic>
        <p:nvPicPr>
          <p:cNvPr id="90" name="Picture Placeholder 89">
            <a:extLst>
              <a:ext uri="{FF2B5EF4-FFF2-40B4-BE49-F238E27FC236}">
                <a16:creationId xmlns:a16="http://schemas.microsoft.com/office/drawing/2014/main" id="{9B59D86F-BE32-DC06-C653-B54173626FBC}"/>
              </a:ext>
              <a:ext uri="{C183D7F6-B498-43B3-948B-1728B52AA6E4}">
                <adec:decorative xmlns:adec="http://schemas.microsoft.com/office/drawing/2017/decorative" val="1"/>
              </a:ext>
            </a:extLst>
          </p:cNvPr>
          <p:cNvPicPr>
            <a:picLocks noGrp="1" noChangeAspect="1"/>
          </p:cNvPicPr>
          <p:nvPr>
            <p:ph type="pic" sz="quarter" idx="32"/>
          </p:nvPr>
        </p:nvPicPr>
        <p:blipFill>
          <a:blip r:embed="rId10">
            <a:extLst>
              <a:ext uri="{28A0092B-C50C-407E-A947-70E740481C1C}">
                <a14:useLocalDpi xmlns:a14="http://schemas.microsoft.com/office/drawing/2010/main" val="0"/>
              </a:ext>
            </a:extLst>
          </a:blip>
          <a:srcRect t="2626" b="2626"/>
          <a:stretch>
            <a:fillRect/>
          </a:stretch>
        </p:blipFill>
        <p:spPr>
          <a:xfrm>
            <a:off x="9109029" y="3852340"/>
            <a:ext cx="753968" cy="714376"/>
          </a:xfrm>
        </p:spPr>
      </p:pic>
      <p:sp>
        <p:nvSpPr>
          <p:cNvPr id="37" name="Text Placeholder 36">
            <a:extLst>
              <a:ext uri="{FF2B5EF4-FFF2-40B4-BE49-F238E27FC236}">
                <a16:creationId xmlns:a16="http://schemas.microsoft.com/office/drawing/2014/main" id="{82D283C0-1521-1C02-38A1-A5E352C5A4CF}"/>
              </a:ext>
            </a:extLst>
          </p:cNvPr>
          <p:cNvSpPr>
            <a:spLocks noGrp="1"/>
          </p:cNvSpPr>
          <p:nvPr>
            <p:ph type="body" sz="quarter" idx="42"/>
          </p:nvPr>
        </p:nvSpPr>
        <p:spPr>
          <a:xfrm>
            <a:off x="9952112" y="3844036"/>
            <a:ext cx="1967028" cy="746125"/>
          </a:xfrm>
        </p:spPr>
        <p:txBody>
          <a:bodyPr>
            <a:noAutofit/>
          </a:bodyPr>
          <a:lstStyle/>
          <a:p>
            <a:pPr marL="0" indent="0">
              <a:buNone/>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Delivering 25 outreach sessions in communities at </a:t>
            </a:r>
            <a:r>
              <a:rPr kumimoji="0" lang="en-GB" b="1" i="0" u="none" strike="noStrike" kern="1200" cap="none" spc="0" normalizeH="0" baseline="0" noProof="0" dirty="0">
                <a:ln>
                  <a:noFill/>
                </a:ln>
                <a:solidFill>
                  <a:srgbClr val="A71E69"/>
                </a:solidFill>
                <a:effectLst/>
                <a:uLnTx/>
                <a:uFillTx/>
                <a:latin typeface="Arial" panose="020B0604020202020204" pitchFamily="34" charset="0"/>
                <a:ea typeface="+mn-ea"/>
                <a:cs typeface="Arial" panose="020B0604020202020204" pitchFamily="34" charset="0"/>
              </a:rPr>
              <a:t>17 locations across the borough</a:t>
            </a:r>
          </a:p>
        </p:txBody>
      </p:sp>
      <p:sp>
        <p:nvSpPr>
          <p:cNvPr id="17" name="Text Placeholder 16">
            <a:extLst>
              <a:ext uri="{FF2B5EF4-FFF2-40B4-BE49-F238E27FC236}">
                <a16:creationId xmlns:a16="http://schemas.microsoft.com/office/drawing/2014/main" id="{72BE050B-9E5B-A340-A272-6FE471D2FDBC}"/>
              </a:ext>
            </a:extLst>
          </p:cNvPr>
          <p:cNvSpPr>
            <a:spLocks noGrp="1"/>
          </p:cNvSpPr>
          <p:nvPr>
            <p:ph type="body" sz="quarter" idx="23"/>
          </p:nvPr>
        </p:nvSpPr>
        <p:spPr>
          <a:xfrm>
            <a:off x="8152979" y="5444267"/>
            <a:ext cx="3813502" cy="389731"/>
          </a:xfrm>
        </p:spPr>
        <p:txBody>
          <a:bodyPr/>
          <a:lstStyle/>
          <a:p>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Supported by our Inequality Task Force…</a:t>
            </a:r>
          </a:p>
        </p:txBody>
      </p:sp>
      <p:sp>
        <p:nvSpPr>
          <p:cNvPr id="62" name="Text Placeholder 61">
            <a:extLst>
              <a:ext uri="{FF2B5EF4-FFF2-40B4-BE49-F238E27FC236}">
                <a16:creationId xmlns:a16="http://schemas.microsoft.com/office/drawing/2014/main" id="{C099020A-FFEC-7FD3-617B-8BE12C44F303}"/>
              </a:ext>
            </a:extLst>
          </p:cNvPr>
          <p:cNvSpPr>
            <a:spLocks noGrp="1"/>
          </p:cNvSpPr>
          <p:nvPr>
            <p:ph type="body" sz="quarter" idx="43"/>
          </p:nvPr>
        </p:nvSpPr>
        <p:spPr>
          <a:xfrm>
            <a:off x="8266113" y="5876100"/>
            <a:ext cx="882650" cy="713442"/>
          </a:xfrm>
        </p:spPr>
        <p:txBody>
          <a:bodyP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members</a:t>
            </a:r>
          </a:p>
        </p:txBody>
      </p:sp>
      <p:sp>
        <p:nvSpPr>
          <p:cNvPr id="63" name="Text Placeholder 62">
            <a:extLst>
              <a:ext uri="{FF2B5EF4-FFF2-40B4-BE49-F238E27FC236}">
                <a16:creationId xmlns:a16="http://schemas.microsoft.com/office/drawing/2014/main" id="{491FF04A-EF84-9738-7A42-E22A488DBFDF}"/>
              </a:ext>
            </a:extLst>
          </p:cNvPr>
          <p:cNvSpPr>
            <a:spLocks noGrp="1"/>
          </p:cNvSpPr>
          <p:nvPr>
            <p:ph type="body" sz="quarter" idx="44"/>
          </p:nvPr>
        </p:nvSpPr>
        <p:spPr>
          <a:xfrm>
            <a:off x="9421671" y="5923598"/>
            <a:ext cx="882650" cy="665944"/>
          </a:xfrm>
        </p:spPr>
        <p:txBody>
          <a:bodyPr>
            <a:normAutofit fontScale="92500" lnSpcReduction="10000"/>
          </a:bodyPr>
          <a:lstStyle/>
          <a:p>
            <a:pPr marL="0" indent="0" algn="ctr">
              <a:buNone/>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intensive workshops</a:t>
            </a:r>
          </a:p>
        </p:txBody>
      </p:sp>
      <p:sp>
        <p:nvSpPr>
          <p:cNvPr id="64" name="Text Placeholder 63">
            <a:extLst>
              <a:ext uri="{FF2B5EF4-FFF2-40B4-BE49-F238E27FC236}">
                <a16:creationId xmlns:a16="http://schemas.microsoft.com/office/drawing/2014/main" id="{599B1AAB-2562-2BEB-9747-ACB50FB989AF}"/>
              </a:ext>
            </a:extLst>
          </p:cNvPr>
          <p:cNvSpPr>
            <a:spLocks noGrp="1"/>
          </p:cNvSpPr>
          <p:nvPr>
            <p:ph type="body" sz="quarter" idx="45"/>
          </p:nvPr>
        </p:nvSpPr>
        <p:spPr>
          <a:xfrm>
            <a:off x="10332441" y="5886084"/>
            <a:ext cx="1063625" cy="855532"/>
          </a:xfrm>
        </p:spPr>
        <p:txBody>
          <a:bodyPr vert="horz" lIns="91440" tIns="45720" rIns="91440" bIns="45720" rtlCol="0">
            <a:normAutofit fontScale="55000" lnSpcReduction="20000"/>
          </a:bodyPr>
          <a:lstStyle/>
          <a:p>
            <a:pPr marL="0" indent="0" algn="ctr">
              <a:buNone/>
            </a:pPr>
            <a:r>
              <a:rPr lang="en-GB" sz="2500" b="1" dirty="0">
                <a:solidFill>
                  <a:srgbClr val="8971E1"/>
                </a:solidFill>
                <a:latin typeface="Arial" panose="020B0604020202020204" pitchFamily="34" charset="0"/>
                <a:cs typeface="Arial" panose="020B0604020202020204" pitchFamily="34" charset="0"/>
              </a:rPr>
              <a:t>10</a:t>
            </a:r>
            <a:endParaRPr lang="en-US" sz="2500" b="1" dirty="0">
              <a:solidFill>
                <a:srgbClr val="8971E1"/>
              </a:solidFill>
              <a:latin typeface="Arial" panose="020B0604020202020204" pitchFamily="34" charset="0"/>
              <a:cs typeface="Arial" panose="020B0604020202020204" pitchFamily="34" charset="0"/>
            </a:endParaRPr>
          </a:p>
          <a:p>
            <a:pPr marL="0" indent="0" algn="ctr">
              <a:buNone/>
            </a:pPr>
            <a:r>
              <a:rPr lang="en-GB" sz="2500" b="1" dirty="0">
                <a:solidFill>
                  <a:srgbClr val="8971E1"/>
                </a:solidFill>
                <a:latin typeface="Arial" panose="020B0604020202020204" pitchFamily="34" charset="0"/>
                <a:cs typeface="Arial" panose="020B0604020202020204" pitchFamily="34" charset="0"/>
              </a:rPr>
              <a:t>proposals or change</a:t>
            </a:r>
            <a:endParaRPr lang="en-US" sz="2400" b="1" dirty="0">
              <a:solidFill>
                <a:prstClr val="black"/>
              </a:solidFill>
              <a:latin typeface="Arial" panose="020B0604020202020204" pitchFamily="34" charset="0"/>
              <a:cs typeface="Arial" panose="020B0604020202020204" pitchFamily="34" charset="0"/>
            </a:endParaRPr>
          </a:p>
        </p:txBody>
      </p:sp>
      <p:pic>
        <p:nvPicPr>
          <p:cNvPr id="114" name="Picture Placeholder 113">
            <a:extLst>
              <a:ext uri="{FF2B5EF4-FFF2-40B4-BE49-F238E27FC236}">
                <a16:creationId xmlns:a16="http://schemas.microsoft.com/office/drawing/2014/main" id="{68E43E06-3E12-6BF2-E1AE-B1ACD5ED061A}"/>
              </a:ext>
              <a:ext uri="{C183D7F6-B498-43B3-948B-1728B52AA6E4}">
                <adec:decorative xmlns:adec="http://schemas.microsoft.com/office/drawing/2017/decorative" val="1"/>
              </a:ext>
            </a:extLst>
          </p:cNvPr>
          <p:cNvPicPr>
            <a:picLocks noGrp="1" noChangeAspect="1"/>
          </p:cNvPicPr>
          <p:nvPr>
            <p:ph type="pic" sz="quarter" idx="29"/>
          </p:nvPr>
        </p:nvPicPr>
        <p:blipFill>
          <a:blip r:embed="rId11">
            <a:extLst>
              <a:ext uri="{28A0092B-C50C-407E-A947-70E740481C1C}">
                <a14:useLocalDpi xmlns:a14="http://schemas.microsoft.com/office/drawing/2010/main" val="0"/>
              </a:ext>
            </a:extLst>
          </a:blip>
          <a:srcRect l="2450" r="2450"/>
          <a:stretch>
            <a:fillRect/>
          </a:stretch>
        </p:blipFill>
        <p:spPr>
          <a:xfrm>
            <a:off x="11403863" y="5819289"/>
            <a:ext cx="502387" cy="533447"/>
          </a:xfrm>
        </p:spPr>
      </p:pic>
    </p:spTree>
    <p:extLst>
      <p:ext uri="{BB962C8B-B14F-4D97-AF65-F5344CB8AC3E}">
        <p14:creationId xmlns:p14="http://schemas.microsoft.com/office/powerpoint/2010/main" val="17482136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DE6E77-0B1B-2100-71A9-DF42B5EF758E}"/>
              </a:ext>
            </a:extLst>
          </p:cNvPr>
          <p:cNvSpPr>
            <a:spLocks noGrp="1"/>
          </p:cNvSpPr>
          <p:nvPr>
            <p:ph type="title"/>
          </p:nvPr>
        </p:nvSpPr>
        <p:spPr/>
        <p:txBody>
          <a:bodyPr>
            <a:noAutofit/>
          </a:bodyPr>
          <a:lstStyle/>
          <a:p>
            <a:r>
              <a:rPr lang="en-GB" sz="5600" b="1" dirty="0">
                <a:solidFill>
                  <a:schemeClr val="bg1"/>
                </a:solidFill>
                <a:latin typeface="Arial"/>
                <a:cs typeface="Arial"/>
              </a:rPr>
              <a:t>Creative Competition</a:t>
            </a:r>
            <a:endParaRPr lang="en-US" sz="5600" dirty="0"/>
          </a:p>
        </p:txBody>
      </p:sp>
    </p:spTree>
    <p:extLst>
      <p:ext uri="{BB962C8B-B14F-4D97-AF65-F5344CB8AC3E}">
        <p14:creationId xmlns:p14="http://schemas.microsoft.com/office/powerpoint/2010/main" val="12453477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5F31877-D06D-1065-9071-088363EDCE4A}"/>
              </a:ext>
            </a:extLst>
          </p:cNvPr>
          <p:cNvSpPr>
            <a:spLocks noGrp="1"/>
          </p:cNvSpPr>
          <p:nvPr>
            <p:ph type="title"/>
          </p:nvPr>
        </p:nvSpPr>
        <p:spPr>
          <a:xfrm>
            <a:off x="338328" y="319550"/>
            <a:ext cx="11345672" cy="479425"/>
          </a:xfrm>
        </p:spPr>
        <p:txBody>
          <a:bodyPr>
            <a:noAutofit/>
          </a:bodyPr>
          <a:lstStyle/>
          <a:p>
            <a:r>
              <a:rPr lang="en-GB" sz="2800" b="1" dirty="0">
                <a:solidFill>
                  <a:srgbClr val="E51F23"/>
                </a:solidFill>
                <a:latin typeface="Arial"/>
                <a:cs typeface="Arial"/>
              </a:rPr>
              <a:t>Creative competition: Young peoples’ aspirations for the future</a:t>
            </a:r>
            <a:endParaRPr lang="en-US" sz="2800" dirty="0"/>
          </a:p>
        </p:txBody>
      </p:sp>
      <p:sp>
        <p:nvSpPr>
          <p:cNvPr id="2" name="Text Placeholder 1">
            <a:extLst>
              <a:ext uri="{FF2B5EF4-FFF2-40B4-BE49-F238E27FC236}">
                <a16:creationId xmlns:a16="http://schemas.microsoft.com/office/drawing/2014/main" id="{F5E90801-A26E-8D4F-AEE4-97E6B777BB06}"/>
              </a:ext>
            </a:extLst>
          </p:cNvPr>
          <p:cNvSpPr>
            <a:spLocks noGrp="1"/>
          </p:cNvSpPr>
          <p:nvPr>
            <p:ph type="body" sz="quarter" idx="10"/>
          </p:nvPr>
        </p:nvSpPr>
        <p:spPr>
          <a:xfrm>
            <a:off x="338328" y="914401"/>
            <a:ext cx="11750040" cy="1869440"/>
          </a:xfrm>
        </p:spPr>
        <p:txBody>
          <a:bodyPr>
            <a:noAutofit/>
          </a:bodyPr>
          <a:lstStyle/>
          <a:p>
            <a:pPr>
              <a:spcAft>
                <a:spcPts val="1800"/>
              </a:spcAft>
            </a:pPr>
            <a:r>
              <a:rPr lang="en-GB" sz="1600" dirty="0">
                <a:latin typeface="Arial"/>
                <a:cs typeface="Arial"/>
              </a:rPr>
              <a:t>We also ran a creative competition with under 18s so young people could visually express what a fair and equal future in Islington means to them. 14 young people submitted an entry.</a:t>
            </a:r>
          </a:p>
          <a:p>
            <a:pPr>
              <a:spcAft>
                <a:spcPts val="1800"/>
              </a:spcAft>
            </a:pPr>
            <a:r>
              <a:rPr lang="en-GB" sz="1600" dirty="0">
                <a:latin typeface="Arial"/>
                <a:cs typeface="Arial"/>
              </a:rPr>
              <a:t>Submissions dealt with a range of important inequality-related issues such as the class gap, overcrowded housing and the climate emergency. Young people also considered the importance of community, green space and access to rights and opportunities.</a:t>
            </a:r>
            <a:endParaRPr lang="en-US" sz="1600" dirty="0"/>
          </a:p>
        </p:txBody>
      </p:sp>
      <p:pic>
        <p:nvPicPr>
          <p:cNvPr id="60" name="Picture Placeholder 59" descr="A decorated sheet shows the world map in the shape of a heart. The text on the left reads, &quot;We are all different, but we all matter and have rights&quot;.">
            <a:extLst>
              <a:ext uri="{FF2B5EF4-FFF2-40B4-BE49-F238E27FC236}">
                <a16:creationId xmlns:a16="http://schemas.microsoft.com/office/drawing/2014/main" id="{C0241F33-70FD-92D5-6A2B-0B3037C756A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2855" b="2855"/>
          <a:stretch>
            <a:fillRect/>
          </a:stretch>
        </p:blipFill>
        <p:spPr>
          <a:xfrm>
            <a:off x="338138" y="3368125"/>
            <a:ext cx="3258694" cy="2362115"/>
          </a:xfrm>
        </p:spPr>
      </p:pic>
      <p:pic>
        <p:nvPicPr>
          <p:cNvPr id="64" name="Picture Placeholder 63" descr="Two sheets of paper with a few pasted text. The paper on the left reads, &quot;How dare you&quot;. The paper on the right reads, &quot;Winds of change&quot;.">
            <a:extLst>
              <a:ext uri="{FF2B5EF4-FFF2-40B4-BE49-F238E27FC236}">
                <a16:creationId xmlns:a16="http://schemas.microsoft.com/office/drawing/2014/main" id="{9035AC17-E2CE-6B59-EBBD-8CD78FF1B3E0}"/>
              </a:ext>
            </a:extLst>
          </p:cNvPr>
          <p:cNvPicPr>
            <a:picLocks noGrp="1" noChangeAspect="1"/>
          </p:cNvPicPr>
          <p:nvPr>
            <p:ph type="pic" sz="quarter" idx="22"/>
          </p:nvPr>
        </p:nvPicPr>
        <p:blipFill>
          <a:blip r:embed="rId3">
            <a:extLst>
              <a:ext uri="{28A0092B-C50C-407E-A947-70E740481C1C}">
                <a14:useLocalDpi xmlns:a14="http://schemas.microsoft.com/office/drawing/2010/main" val="0"/>
              </a:ext>
            </a:extLst>
          </a:blip>
          <a:srcRect l="3384" r="3384"/>
          <a:stretch>
            <a:fillRect/>
          </a:stretch>
        </p:blipFill>
        <p:spPr>
          <a:xfrm>
            <a:off x="4133755" y="3471346"/>
            <a:ext cx="3258694" cy="2177737"/>
          </a:xfrm>
        </p:spPr>
      </p:pic>
      <p:pic>
        <p:nvPicPr>
          <p:cNvPr id="72" name="Picture Placeholder 71" descr="A still model depicts the overcrowded housing area with some vehicles moving on the nearby roads.">
            <a:extLst>
              <a:ext uri="{FF2B5EF4-FFF2-40B4-BE49-F238E27FC236}">
                <a16:creationId xmlns:a16="http://schemas.microsoft.com/office/drawing/2014/main" id="{871BEF48-6153-27EB-A39D-A48404EAD133}"/>
              </a:ext>
            </a:extLst>
          </p:cNvPr>
          <p:cNvPicPr>
            <a:picLocks noGrp="1" noChangeAspect="1"/>
          </p:cNvPicPr>
          <p:nvPr>
            <p:ph type="pic" sz="quarter" idx="25"/>
          </p:nvPr>
        </p:nvPicPr>
        <p:blipFill>
          <a:blip r:embed="rId4">
            <a:extLst>
              <a:ext uri="{28A0092B-C50C-407E-A947-70E740481C1C}">
                <a14:useLocalDpi xmlns:a14="http://schemas.microsoft.com/office/drawing/2010/main" val="0"/>
              </a:ext>
            </a:extLst>
          </a:blip>
          <a:srcRect t="94" b="94"/>
          <a:stretch>
            <a:fillRect/>
          </a:stretch>
        </p:blipFill>
        <p:spPr>
          <a:xfrm>
            <a:off x="7706653" y="3343677"/>
            <a:ext cx="4147019" cy="2305406"/>
          </a:xfrm>
        </p:spPr>
      </p:pic>
    </p:spTree>
    <p:extLst>
      <p:ext uri="{BB962C8B-B14F-4D97-AF65-F5344CB8AC3E}">
        <p14:creationId xmlns:p14="http://schemas.microsoft.com/office/powerpoint/2010/main" val="2241483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01AB0015-493A-442E-1794-3AD34D8953C2}"/>
              </a:ext>
            </a:extLst>
          </p:cNvPr>
          <p:cNvSpPr>
            <a:spLocks noGrp="1"/>
          </p:cNvSpPr>
          <p:nvPr>
            <p:ph type="title"/>
          </p:nvPr>
        </p:nvSpPr>
        <p:spPr>
          <a:xfrm>
            <a:off x="348488" y="1452880"/>
            <a:ext cx="8216392" cy="3393440"/>
          </a:xfrm>
        </p:spPr>
        <p:txBody>
          <a:bodyPr>
            <a:noAutofit/>
          </a:bodyPr>
          <a:lstStyle/>
          <a:p>
            <a:r>
              <a:rPr lang="en-GB" sz="5600" b="1" dirty="0">
                <a:solidFill>
                  <a:schemeClr val="bg1"/>
                </a:solidFill>
                <a:latin typeface="Arial"/>
                <a:cs typeface="Arial"/>
              </a:rPr>
              <a:t>Survey among professionals working with children &amp; young people</a:t>
            </a:r>
            <a:endParaRPr lang="en-US" sz="5600" dirty="0"/>
          </a:p>
        </p:txBody>
      </p:sp>
    </p:spTree>
    <p:extLst>
      <p:ext uri="{BB962C8B-B14F-4D97-AF65-F5344CB8AC3E}">
        <p14:creationId xmlns:p14="http://schemas.microsoft.com/office/powerpoint/2010/main" val="36299120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AA039A3-3F14-9A59-9D35-8A76D592D1E0}"/>
              </a:ext>
            </a:extLst>
          </p:cNvPr>
          <p:cNvSpPr>
            <a:spLocks noGrp="1"/>
          </p:cNvSpPr>
          <p:nvPr>
            <p:ph type="title"/>
          </p:nvPr>
        </p:nvSpPr>
        <p:spPr/>
        <p:txBody>
          <a:bodyPr>
            <a:normAutofit/>
          </a:bodyPr>
          <a:lstStyle/>
          <a:p>
            <a:r>
              <a:rPr lang="en-GB" sz="2800" b="1" dirty="0">
                <a:solidFill>
                  <a:srgbClr val="FF0000"/>
                </a:solidFill>
                <a:latin typeface="Arial"/>
                <a:cs typeface="Arial"/>
              </a:rPr>
              <a:t>Survey methods</a:t>
            </a:r>
            <a:endParaRPr lang="en-US" sz="2800" dirty="0"/>
          </a:p>
        </p:txBody>
      </p:sp>
      <p:sp>
        <p:nvSpPr>
          <p:cNvPr id="2" name="Text Placeholder 1">
            <a:extLst>
              <a:ext uri="{FF2B5EF4-FFF2-40B4-BE49-F238E27FC236}">
                <a16:creationId xmlns:a16="http://schemas.microsoft.com/office/drawing/2014/main" id="{2480899F-4E51-FF32-4A40-8A3D7E8E468A}"/>
              </a:ext>
            </a:extLst>
          </p:cNvPr>
          <p:cNvSpPr>
            <a:spLocks noGrp="1"/>
          </p:cNvSpPr>
          <p:nvPr>
            <p:ph type="body" sz="quarter" idx="10"/>
          </p:nvPr>
        </p:nvSpPr>
        <p:spPr>
          <a:xfrm>
            <a:off x="338327" y="914401"/>
            <a:ext cx="10664617" cy="1109662"/>
          </a:xfrm>
        </p:spPr>
        <p:txBody>
          <a:bodyPr>
            <a:noAutofit/>
          </a:bodyPr>
          <a:lstStyle/>
          <a:p>
            <a:r>
              <a:rPr lang="en-GB" sz="1600" dirty="0">
                <a:solidFill>
                  <a:srgbClr val="000000"/>
                </a:solidFill>
                <a:latin typeface="Arial"/>
                <a:cs typeface="Arial"/>
              </a:rPr>
              <a:t>From </a:t>
            </a:r>
            <a:r>
              <a:rPr lang="en-GB" sz="1600" kern="0" dirty="0">
                <a:solidFill>
                  <a:srgbClr val="000000"/>
                </a:solidFill>
                <a:latin typeface="Arial"/>
                <a:cs typeface="Arial"/>
              </a:rPr>
              <a:t>February – May 2022, professionals working with children and young people and one parent responded to an online survey, sharing their observations of how inequality impacts young people, as well as more specific topics such as persistent absence, SEN inclusion, fixed term exclusions and support students at risk of becoming not in education, experience or training (NEET).</a:t>
            </a:r>
            <a:endParaRPr lang="en-US" sz="1600" dirty="0"/>
          </a:p>
        </p:txBody>
      </p:sp>
      <p:sp>
        <p:nvSpPr>
          <p:cNvPr id="19" name="Rectangle: Rounded Corners 20">
            <a:extLst>
              <a:ext uri="{FF2B5EF4-FFF2-40B4-BE49-F238E27FC236}">
                <a16:creationId xmlns:a16="http://schemas.microsoft.com/office/drawing/2014/main" id="{A2675E3B-CC16-1A61-C21D-F70192A8BB85}"/>
              </a:ext>
              <a:ext uri="{C183D7F6-B498-43B3-948B-1728B52AA6E4}">
                <adec:decorative xmlns:adec="http://schemas.microsoft.com/office/drawing/2017/decorative" val="1"/>
              </a:ext>
            </a:extLst>
          </p:cNvPr>
          <p:cNvSpPr/>
          <p:nvPr/>
        </p:nvSpPr>
        <p:spPr>
          <a:xfrm>
            <a:off x="227245" y="2117862"/>
            <a:ext cx="6115896" cy="3807649"/>
          </a:xfrm>
          <a:custGeom>
            <a:avLst>
              <a:gd name="f0" fmla="val 1928"/>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E7E6E6"/>
          </a:solidFill>
          <a:ln cap="flat">
            <a:noFill/>
            <a:prstDash val="solid"/>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 name="Text Placeholder 2">
            <a:extLst>
              <a:ext uri="{FF2B5EF4-FFF2-40B4-BE49-F238E27FC236}">
                <a16:creationId xmlns:a16="http://schemas.microsoft.com/office/drawing/2014/main" id="{327222C2-BBDB-5039-C05A-4347AD858600}"/>
              </a:ext>
            </a:extLst>
          </p:cNvPr>
          <p:cNvSpPr>
            <a:spLocks noGrp="1"/>
          </p:cNvSpPr>
          <p:nvPr>
            <p:ph type="body" sz="quarter" idx="11"/>
          </p:nvPr>
        </p:nvSpPr>
        <p:spPr>
          <a:xfrm>
            <a:off x="385297" y="2259702"/>
            <a:ext cx="5710703" cy="646159"/>
          </a:xfrm>
        </p:spPr>
        <p:txBody>
          <a:bodyPr>
            <a:noAutofit/>
          </a:bodyPr>
          <a:lstStyle/>
          <a:p>
            <a:pPr>
              <a:defRPr sz="1800" b="0" i="0" u="none" strike="noStrike" kern="0" cap="none" spc="0" baseline="0">
                <a:solidFill>
                  <a:srgbClr val="000000"/>
                </a:solidFill>
                <a:uFillTx/>
              </a:defRPr>
            </a:pPr>
            <a:r>
              <a:rPr kumimoji="0" lang="en-GB" sz="1350" b="1" i="0" u="none" strike="noStrike" kern="1200" cap="none" spc="0" normalizeH="0" baseline="0" noProof="0" dirty="0">
                <a:ln>
                  <a:noFill/>
                </a:ln>
                <a:solidFill>
                  <a:srgbClr val="000000"/>
                </a:solidFill>
                <a:effectLst/>
                <a:uLnTx/>
                <a:uFillTx/>
                <a:latin typeface="Arial"/>
                <a:cs typeface="Arial"/>
              </a:rPr>
              <a:t>“Let’s Talk Islington – staff working with </a:t>
            </a:r>
            <a:r>
              <a:rPr lang="en-GB" sz="1350" b="1" dirty="0">
                <a:solidFill>
                  <a:srgbClr val="000000"/>
                </a:solidFill>
                <a:latin typeface="Arial"/>
                <a:cs typeface="Arial"/>
              </a:rPr>
              <a:t>children &amp; young</a:t>
            </a:r>
            <a:r>
              <a:rPr kumimoji="0" lang="en-GB" sz="1350" b="1" i="0" u="none" strike="noStrike" kern="1200" cap="none" spc="0" normalizeH="0" baseline="0" noProof="0" dirty="0">
                <a:ln>
                  <a:noFill/>
                </a:ln>
                <a:solidFill>
                  <a:srgbClr val="000000"/>
                </a:solidFill>
                <a:effectLst/>
                <a:uLnTx/>
                <a:uFillTx/>
                <a:latin typeface="Arial"/>
                <a:cs typeface="Arial"/>
              </a:rPr>
              <a:t> people”</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en-GB" sz="1200" b="1" i="1" dirty="0">
                <a:solidFill>
                  <a:srgbClr val="000000"/>
                </a:solidFill>
                <a:latin typeface="Arial" pitchFamily="34"/>
                <a:cs typeface="Arial" pitchFamily="34"/>
              </a:rPr>
              <a:t>21 participants</a:t>
            </a:r>
            <a:endParaRPr lang="en-US" sz="1200" dirty="0"/>
          </a:p>
        </p:txBody>
      </p:sp>
      <p:sp>
        <p:nvSpPr>
          <p:cNvPr id="5" name="Text Placeholder 4">
            <a:extLst>
              <a:ext uri="{FF2B5EF4-FFF2-40B4-BE49-F238E27FC236}">
                <a16:creationId xmlns:a16="http://schemas.microsoft.com/office/drawing/2014/main" id="{71A54B0F-D3D3-3B67-B4AE-A45A48A7D0A3}"/>
              </a:ext>
            </a:extLst>
          </p:cNvPr>
          <p:cNvSpPr>
            <a:spLocks noGrp="1"/>
          </p:cNvSpPr>
          <p:nvPr>
            <p:ph type="body" sz="quarter" idx="13"/>
          </p:nvPr>
        </p:nvSpPr>
        <p:spPr>
          <a:xfrm>
            <a:off x="385296" y="2851786"/>
            <a:ext cx="5710703" cy="2986306"/>
          </a:xfrm>
        </p:spPr>
        <p:txBody>
          <a:bodyPr>
            <a:noAutofit/>
          </a:bodyPr>
          <a:lstStyle/>
          <a:p>
            <a:pPr marL="0" indent="0">
              <a:lnSpc>
                <a:spcPct val="100000"/>
              </a:lnSpc>
              <a:spcBef>
                <a:spcPts val="1200"/>
              </a:spcBef>
              <a:buNone/>
              <a:defRPr sz="1800" b="0" i="0" u="none" strike="noStrike" kern="0" cap="none" spc="0" baseline="0">
                <a:solidFill>
                  <a:srgbClr val="000000"/>
                </a:solidFill>
                <a:uFillTx/>
              </a:defRPr>
            </a:pPr>
            <a:r>
              <a:rPr lang="en-GB" sz="1200" dirty="0">
                <a:solidFill>
                  <a:srgbClr val="000000"/>
                </a:solidFill>
                <a:latin typeface="Arial"/>
                <a:cs typeface="Arial"/>
              </a:rPr>
              <a:t>Where do you see inequality in the lives of the young people you work with?</a:t>
            </a:r>
          </a:p>
          <a:p>
            <a:pPr marL="0" indent="0">
              <a:lnSpc>
                <a:spcPct val="100000"/>
              </a:lnSpc>
              <a:spcBef>
                <a:spcPts val="1200"/>
              </a:spcBef>
              <a:buNone/>
              <a:defRPr sz="1800" b="0" i="0" u="none" strike="noStrike" kern="0" cap="none" spc="0" baseline="0">
                <a:solidFill>
                  <a:srgbClr val="000000"/>
                </a:solidFill>
                <a:uFillTx/>
              </a:defRPr>
            </a:pPr>
            <a:r>
              <a:rPr lang="en-GB" sz="1200" dirty="0">
                <a:solidFill>
                  <a:srgbClr val="000000"/>
                </a:solidFill>
                <a:latin typeface="Arial"/>
                <a:cs typeface="Arial"/>
              </a:rPr>
              <a:t>What could be done to make Islington a more equal borough for young people and support the most disadvantaged? </a:t>
            </a:r>
          </a:p>
          <a:p>
            <a:pPr marL="0" indent="0">
              <a:lnSpc>
                <a:spcPct val="100000"/>
              </a:lnSpc>
              <a:spcBef>
                <a:spcPts val="1200"/>
              </a:spcBef>
              <a:buNone/>
              <a:defRPr sz="1800" b="0" i="0" u="none" strike="noStrike" kern="0" cap="none" spc="0" baseline="0">
                <a:solidFill>
                  <a:srgbClr val="000000"/>
                </a:solidFill>
                <a:uFillTx/>
              </a:defRPr>
            </a:pPr>
            <a:r>
              <a:rPr lang="en-GB" sz="1200" dirty="0">
                <a:latin typeface="Arial"/>
                <a:cs typeface="Arial"/>
              </a:rPr>
              <a:t>What do you think would help reduce persistent absence – what would make children and young people come to school every day?</a:t>
            </a:r>
          </a:p>
          <a:p>
            <a:pPr marL="0" indent="0">
              <a:lnSpc>
                <a:spcPct val="100000"/>
              </a:lnSpc>
              <a:spcBef>
                <a:spcPts val="1200"/>
              </a:spcBef>
              <a:buNone/>
              <a:defRPr sz="1800" b="0" i="0" u="none" strike="noStrike" kern="0" cap="none" spc="0" baseline="0">
                <a:solidFill>
                  <a:srgbClr val="000000"/>
                </a:solidFill>
                <a:uFillTx/>
              </a:defRPr>
            </a:pPr>
            <a:r>
              <a:rPr lang="en-GB" sz="1200" dirty="0">
                <a:latin typeface="Arial"/>
                <a:cs typeface="Arial"/>
              </a:rPr>
              <a:t>The increased demand of children with special educational needs remains a significant factor – what could we do to support schools manage this better?</a:t>
            </a:r>
          </a:p>
          <a:p>
            <a:pPr marL="0" indent="0">
              <a:lnSpc>
                <a:spcPct val="100000"/>
              </a:lnSpc>
              <a:spcBef>
                <a:spcPts val="1200"/>
              </a:spcBef>
              <a:buNone/>
              <a:defRPr sz="1800" b="0" i="0" u="none" strike="noStrike" kern="0" cap="none" spc="0" baseline="0">
                <a:solidFill>
                  <a:srgbClr val="000000"/>
                </a:solidFill>
                <a:uFillTx/>
              </a:defRPr>
            </a:pPr>
            <a:r>
              <a:rPr lang="en-GB" sz="1200" dirty="0">
                <a:latin typeface="Arial"/>
                <a:cs typeface="Arial"/>
              </a:rPr>
              <a:t>In Islington we are a trauma-informed borough, yet fixed term exclusions are still a challenge.  What do you think could be a solution to this?</a:t>
            </a:r>
          </a:p>
          <a:p>
            <a:pPr marL="0" indent="0">
              <a:lnSpc>
                <a:spcPct val="100000"/>
              </a:lnSpc>
              <a:spcBef>
                <a:spcPts val="1200"/>
              </a:spcBef>
              <a:buNone/>
              <a:defRPr sz="1800" b="0" i="0" u="none" strike="noStrike" kern="0" cap="none" spc="0" baseline="0">
                <a:solidFill>
                  <a:srgbClr val="000000"/>
                </a:solidFill>
                <a:uFillTx/>
              </a:defRPr>
            </a:pPr>
            <a:r>
              <a:rPr lang="en-GB" sz="1200" dirty="0">
                <a:latin typeface="Arial"/>
                <a:cs typeface="Arial"/>
              </a:rPr>
              <a:t>What can we do to improve support for those at risk of becoming not in education, experience or training (NEET)?</a:t>
            </a:r>
            <a:endParaRPr lang="en-US" sz="1200" dirty="0"/>
          </a:p>
        </p:txBody>
      </p:sp>
      <p:sp>
        <p:nvSpPr>
          <p:cNvPr id="22" name="Rectangle: Rounded Corners 9">
            <a:extLst>
              <a:ext uri="{FF2B5EF4-FFF2-40B4-BE49-F238E27FC236}">
                <a16:creationId xmlns:a16="http://schemas.microsoft.com/office/drawing/2014/main" id="{EE1A7BF3-E012-39CC-058D-39BA9B6438F0}"/>
              </a:ext>
              <a:ext uri="{C183D7F6-B498-43B3-948B-1728B52AA6E4}">
                <adec:decorative xmlns:adec="http://schemas.microsoft.com/office/drawing/2017/decorative" val="1"/>
              </a:ext>
            </a:extLst>
          </p:cNvPr>
          <p:cNvSpPr/>
          <p:nvPr/>
        </p:nvSpPr>
        <p:spPr>
          <a:xfrm>
            <a:off x="6668729" y="2115588"/>
            <a:ext cx="5283368" cy="2484389"/>
          </a:xfrm>
          <a:custGeom>
            <a:avLst>
              <a:gd name="f0" fmla="val 192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6B4B6"/>
          </a:solidFill>
          <a:ln w="12701" cap="flat">
            <a:solidFill>
              <a:srgbClr val="F6B4B6"/>
            </a:solidFill>
            <a:prstDash val="solid"/>
            <a:miter/>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a:ln>
                <a:noFill/>
              </a:ln>
              <a:solidFill>
                <a:srgbClr val="FFFFFF"/>
              </a:solidFill>
              <a:effectLst/>
              <a:uLnTx/>
              <a:uFillTx/>
              <a:latin typeface="Arial" pitchFamily="34"/>
              <a:ea typeface="+mn-ea"/>
              <a:cs typeface="Arial" pitchFamily="34"/>
            </a:endParaRPr>
          </a:p>
        </p:txBody>
      </p:sp>
      <p:sp>
        <p:nvSpPr>
          <p:cNvPr id="6" name="Text Placeholder 5">
            <a:extLst>
              <a:ext uri="{FF2B5EF4-FFF2-40B4-BE49-F238E27FC236}">
                <a16:creationId xmlns:a16="http://schemas.microsoft.com/office/drawing/2014/main" id="{845D38F6-054C-6580-3AF8-7F0D557C5AB0}"/>
              </a:ext>
            </a:extLst>
          </p:cNvPr>
          <p:cNvSpPr>
            <a:spLocks noGrp="1"/>
          </p:cNvSpPr>
          <p:nvPr>
            <p:ph type="body" sz="quarter" idx="14"/>
          </p:nvPr>
        </p:nvSpPr>
        <p:spPr>
          <a:xfrm>
            <a:off x="6976173" y="2291554"/>
            <a:ext cx="3514305" cy="430884"/>
          </a:xfrm>
        </p:spPr>
        <p:txBody>
          <a:bodyPr/>
          <a:lstStyle/>
          <a:p>
            <a:pPr marL="0" indent="0">
              <a:buNone/>
            </a:pPr>
            <a:r>
              <a:rPr kumimoji="0" lang="en-GB" sz="1400" b="1" i="0" u="none" strike="noStrike" kern="1200" cap="none" spc="0" normalizeH="0" baseline="0" noProof="0" dirty="0">
                <a:ln>
                  <a:noFill/>
                </a:ln>
                <a:solidFill>
                  <a:srgbClr val="000000"/>
                </a:solidFill>
                <a:effectLst/>
                <a:uLnTx/>
                <a:uFillTx/>
                <a:latin typeface="Arial" pitchFamily="34"/>
                <a:ea typeface="+mn-ea"/>
                <a:cs typeface="Arial" pitchFamily="34"/>
              </a:rPr>
              <a:t>Profile of respondents</a:t>
            </a:r>
            <a:endParaRPr lang="en-US" dirty="0"/>
          </a:p>
        </p:txBody>
      </p:sp>
      <p:sp>
        <p:nvSpPr>
          <p:cNvPr id="7" name="Text Placeholder 6">
            <a:extLst>
              <a:ext uri="{FF2B5EF4-FFF2-40B4-BE49-F238E27FC236}">
                <a16:creationId xmlns:a16="http://schemas.microsoft.com/office/drawing/2014/main" id="{994E5853-07A9-D119-B0CD-3154D7624B2A}"/>
              </a:ext>
            </a:extLst>
          </p:cNvPr>
          <p:cNvSpPr>
            <a:spLocks noGrp="1"/>
          </p:cNvSpPr>
          <p:nvPr>
            <p:ph type="body" sz="quarter" idx="15"/>
          </p:nvPr>
        </p:nvSpPr>
        <p:spPr>
          <a:xfrm>
            <a:off x="6833659" y="2663165"/>
            <a:ext cx="4973044" cy="1597336"/>
          </a:xfrm>
        </p:spPr>
        <p:txBody>
          <a:bodyPr>
            <a:noAutofit/>
          </a:bodyPr>
          <a:lstStyle/>
          <a:p>
            <a:pPr marL="0" marR="0" lvl="0" indent="0" algn="l" defTabSz="914400" rtl="0" eaLnBrk="1" fontAlgn="base" latinLnBrk="0" hangingPunct="1">
              <a:lnSpc>
                <a:spcPct val="100000"/>
              </a:lnSpc>
              <a:spcBef>
                <a:spcPts val="0"/>
              </a:spcBef>
              <a:spcAft>
                <a:spcPts val="120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We engaged with staff who work with children and young people across the following age ranges:</a:t>
            </a:r>
          </a:p>
          <a:p>
            <a:pPr marL="171450" marR="0" lvl="0" indent="-171450" algn="l" defTabSz="914400" rtl="0" eaLnBrk="1" fontAlgn="auto" latinLnBrk="0" hangingPunct="1">
              <a:lnSpc>
                <a:spcPct val="100000"/>
              </a:lnSpc>
              <a:spcBef>
                <a:spcPts val="0"/>
              </a:spcBef>
              <a:spcAft>
                <a:spcPts val="0"/>
              </a:spcAft>
              <a:buClrTx/>
              <a:buSzTx/>
              <a:buFontTx/>
              <a:buChar char="-"/>
              <a:tabLst/>
              <a:defRPr sz="1800" b="0" i="0" u="none" strike="noStrike" kern="0" cap="none" spc="0" baseline="0">
                <a:solidFill>
                  <a:srgbClr val="000000"/>
                </a:solidFill>
                <a:uFillTx/>
              </a:defRPr>
            </a:pPr>
            <a:r>
              <a:rPr kumimoji="0" lang="en-GB" sz="1200" i="0" u="none" strike="noStrike" kern="1200" cap="none" spc="0" normalizeH="0" baseline="0" noProof="0" dirty="0">
                <a:ln>
                  <a:noFill/>
                </a:ln>
                <a:solidFill>
                  <a:srgbClr val="000000"/>
                </a:solidFill>
                <a:effectLst/>
                <a:uLnTx/>
                <a:uFillTx/>
                <a:latin typeface="Arial" pitchFamily="34"/>
                <a:ea typeface="+mn-ea"/>
                <a:cs typeface="Arial" pitchFamily="34"/>
              </a:rPr>
              <a:t>Early Years (under 5s)</a:t>
            </a:r>
          </a:p>
          <a:p>
            <a:pPr marL="171450" marR="0" lvl="0" indent="-171450" algn="l" defTabSz="914400" rtl="0" eaLnBrk="1" fontAlgn="auto" latinLnBrk="0" hangingPunct="1">
              <a:lnSpc>
                <a:spcPct val="100000"/>
              </a:lnSpc>
              <a:spcBef>
                <a:spcPts val="0"/>
              </a:spcBef>
              <a:spcAft>
                <a:spcPts val="0"/>
              </a:spcAft>
              <a:buClrTx/>
              <a:buSzTx/>
              <a:buFontTx/>
              <a:buChar char="-"/>
              <a:tabLst/>
              <a:defRPr sz="1800" b="0" i="0" u="none" strike="noStrike" kern="0" cap="none" spc="0" baseline="0">
                <a:solidFill>
                  <a:srgbClr val="000000"/>
                </a:solidFill>
                <a:uFillTx/>
              </a:defRPr>
            </a:pPr>
            <a:r>
              <a:rPr kumimoji="0" lang="en-GB" sz="1200" i="0" u="none" strike="noStrike" kern="1200" cap="none" spc="0" normalizeH="0" baseline="0" noProof="0" dirty="0">
                <a:ln>
                  <a:noFill/>
                </a:ln>
                <a:solidFill>
                  <a:srgbClr val="000000"/>
                </a:solidFill>
                <a:effectLst/>
                <a:uLnTx/>
                <a:uFillTx/>
                <a:latin typeface="Arial" pitchFamily="34"/>
                <a:ea typeface="+mn-ea"/>
                <a:cs typeface="Arial" pitchFamily="34"/>
              </a:rPr>
              <a:t>Early Help (school age to 19)</a:t>
            </a:r>
          </a:p>
          <a:p>
            <a:pPr marL="171450" marR="0" lvl="0" indent="-171450" algn="l" defTabSz="914400" rtl="0" eaLnBrk="1" fontAlgn="auto" latinLnBrk="0" hangingPunct="1">
              <a:lnSpc>
                <a:spcPct val="100000"/>
              </a:lnSpc>
              <a:spcBef>
                <a:spcPts val="0"/>
              </a:spcBef>
              <a:spcAft>
                <a:spcPts val="0"/>
              </a:spcAft>
              <a:buClrTx/>
              <a:buSzTx/>
              <a:buFontTx/>
              <a:buChar char="-"/>
              <a:tabLst/>
              <a:defRPr sz="1800" b="0" i="0" u="none" strike="noStrike" kern="0" cap="none" spc="0" baseline="0">
                <a:solidFill>
                  <a:srgbClr val="000000"/>
                </a:solidFill>
                <a:uFillTx/>
              </a:defRPr>
            </a:pPr>
            <a:r>
              <a:rPr lang="en-GB" sz="1200" dirty="0">
                <a:solidFill>
                  <a:srgbClr val="000000"/>
                </a:solidFill>
                <a:latin typeface="Arial" pitchFamily="34"/>
                <a:cs typeface="Arial" pitchFamily="34"/>
              </a:rPr>
              <a:t>Primary</a:t>
            </a:r>
          </a:p>
          <a:p>
            <a:pPr marL="171450" marR="0" lvl="0" indent="-171450" algn="l" defTabSz="914400" rtl="0" eaLnBrk="1" fontAlgn="auto" latinLnBrk="0" hangingPunct="1">
              <a:lnSpc>
                <a:spcPct val="100000"/>
              </a:lnSpc>
              <a:spcBef>
                <a:spcPts val="0"/>
              </a:spcBef>
              <a:spcAft>
                <a:spcPts val="0"/>
              </a:spcAft>
              <a:buClrTx/>
              <a:buSzTx/>
              <a:buFontTx/>
              <a:buChar char="-"/>
              <a:tabLst/>
              <a:defRPr sz="1800" b="0" i="0" u="none" strike="noStrike" kern="0" cap="none" spc="0" baseline="0">
                <a:solidFill>
                  <a:srgbClr val="000000"/>
                </a:solidFill>
                <a:uFillTx/>
              </a:defRPr>
            </a:pPr>
            <a:r>
              <a:rPr kumimoji="0" lang="en-GB" sz="1200" i="0" u="none" strike="noStrike" kern="1200" cap="none" spc="0" normalizeH="0" baseline="0" noProof="0" dirty="0">
                <a:ln>
                  <a:noFill/>
                </a:ln>
                <a:solidFill>
                  <a:srgbClr val="000000"/>
                </a:solidFill>
                <a:effectLst/>
                <a:uLnTx/>
                <a:uFillTx/>
                <a:latin typeface="Arial" pitchFamily="34"/>
                <a:ea typeface="+mn-ea"/>
                <a:cs typeface="Arial" pitchFamily="34"/>
              </a:rPr>
              <a:t>Secondary</a:t>
            </a:r>
          </a:p>
          <a:p>
            <a:pPr marL="171450" marR="0" lvl="0" indent="-171450" algn="l" defTabSz="914400" rtl="0" eaLnBrk="1" fontAlgn="auto" latinLnBrk="0" hangingPunct="1">
              <a:lnSpc>
                <a:spcPct val="100000"/>
              </a:lnSpc>
              <a:spcBef>
                <a:spcPts val="0"/>
              </a:spcBef>
              <a:spcAft>
                <a:spcPts val="0"/>
              </a:spcAft>
              <a:buClrTx/>
              <a:buSzTx/>
              <a:buFontTx/>
              <a:buChar char="-"/>
              <a:tabLst/>
              <a:defRPr sz="1800" b="0" i="0" u="none" strike="noStrike" kern="0" cap="none" spc="0" baseline="0">
                <a:solidFill>
                  <a:srgbClr val="000000"/>
                </a:solidFill>
                <a:uFillTx/>
              </a:defRPr>
            </a:pPr>
            <a:r>
              <a:rPr lang="en-GB" sz="1200" dirty="0">
                <a:solidFill>
                  <a:srgbClr val="000000"/>
                </a:solidFill>
                <a:latin typeface="Arial" pitchFamily="34"/>
                <a:cs typeface="Arial" pitchFamily="34"/>
              </a:rPr>
              <a:t>Sixth-form</a:t>
            </a:r>
            <a:endParaRPr lang="en-US" sz="1200" dirty="0"/>
          </a:p>
        </p:txBody>
      </p:sp>
    </p:spTree>
    <p:extLst>
      <p:ext uri="{BB962C8B-B14F-4D97-AF65-F5344CB8AC3E}">
        <p14:creationId xmlns:p14="http://schemas.microsoft.com/office/powerpoint/2010/main" val="4498141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7EBB291-90A4-936A-C885-A690EFBC44F5}"/>
              </a:ext>
            </a:extLst>
          </p:cNvPr>
          <p:cNvSpPr>
            <a:spLocks noGrp="1"/>
          </p:cNvSpPr>
          <p:nvPr>
            <p:ph type="title"/>
          </p:nvPr>
        </p:nvSpPr>
        <p:spPr>
          <a:xfrm>
            <a:off x="379899" y="321090"/>
            <a:ext cx="11528775" cy="479425"/>
          </a:xfrm>
        </p:spPr>
        <p:txBody>
          <a:bodyPr>
            <a:noAutofit/>
          </a:bodyPr>
          <a:lstStyle/>
          <a:p>
            <a:r>
              <a:rPr lang="en-GB" sz="2400" b="1" dirty="0">
                <a:solidFill>
                  <a:srgbClr val="E51F23"/>
                </a:solidFill>
                <a:latin typeface="Arial"/>
                <a:cs typeface="Arial"/>
              </a:rPr>
              <a:t>Where do you see inequality in the lives of the young people you work with?</a:t>
            </a:r>
            <a:endParaRPr lang="en-US" sz="2400" dirty="0"/>
          </a:p>
        </p:txBody>
      </p:sp>
      <p:sp>
        <p:nvSpPr>
          <p:cNvPr id="2" name="Text Placeholder 1">
            <a:extLst>
              <a:ext uri="{FF2B5EF4-FFF2-40B4-BE49-F238E27FC236}">
                <a16:creationId xmlns:a16="http://schemas.microsoft.com/office/drawing/2014/main" id="{A83FD3A3-1DC5-C36C-9BA9-647880D1AA92}"/>
              </a:ext>
            </a:extLst>
          </p:cNvPr>
          <p:cNvSpPr>
            <a:spLocks noGrp="1"/>
          </p:cNvSpPr>
          <p:nvPr>
            <p:ph type="body" sz="quarter" idx="10"/>
          </p:nvPr>
        </p:nvSpPr>
        <p:spPr>
          <a:xfrm>
            <a:off x="338328" y="914400"/>
            <a:ext cx="5529909" cy="5094514"/>
          </a:xfrm>
        </p:spPr>
        <p:txBody>
          <a:bodyPr>
            <a:noAutofit/>
          </a:bodyPr>
          <a:lstStyle/>
          <a:p>
            <a:pPr>
              <a:spcAft>
                <a:spcPts val="1200"/>
              </a:spcAft>
            </a:pPr>
            <a:r>
              <a:rPr lang="en-GB" sz="1400" dirty="0">
                <a:latin typeface="Arial" panose="020B0604020202020204" pitchFamily="34" charset="0"/>
                <a:cs typeface="Arial" panose="020B0604020202020204" pitchFamily="34" charset="0"/>
              </a:rPr>
              <a:t>Many of the respondents saw</a:t>
            </a:r>
            <a:r>
              <a:rPr lang="en-GB" sz="1400" b="1" dirty="0">
                <a:latin typeface="Arial" panose="020B0604020202020204" pitchFamily="34" charset="0"/>
                <a:cs typeface="Arial" panose="020B0604020202020204" pitchFamily="34" charset="0"/>
              </a:rPr>
              <a:t> high levels of poverty </a:t>
            </a:r>
            <a:r>
              <a:rPr lang="en-GB" sz="1400" dirty="0">
                <a:latin typeface="Arial" panose="020B0604020202020204" pitchFamily="34" charset="0"/>
                <a:cs typeface="Arial" panose="020B0604020202020204" pitchFamily="34" charset="0"/>
              </a:rPr>
              <a:t>in young peoples' lives, which impacted several areas including:</a:t>
            </a:r>
            <a:endParaRPr lang="en-US" sz="1400" dirty="0">
              <a:latin typeface="Arial" panose="020B0604020202020204" pitchFamily="34" charset="0"/>
              <a:cs typeface="Arial" panose="020B0604020202020204" pitchFamily="34" charset="0"/>
            </a:endParaRPr>
          </a:p>
          <a:p>
            <a:pPr marL="285750" indent="-285750">
              <a:spcAft>
                <a:spcPts val="1200"/>
              </a:spcAft>
              <a:buFont typeface="Arial"/>
              <a:buChar char="•"/>
            </a:pPr>
            <a:r>
              <a:rPr lang="en-GB" sz="1400" dirty="0">
                <a:latin typeface="Arial" panose="020B0604020202020204" pitchFamily="34" charset="0"/>
                <a:cs typeface="Arial" panose="020B0604020202020204" pitchFamily="34" charset="0"/>
              </a:rPr>
              <a:t>Poor housing conditions and a stressful home life</a:t>
            </a:r>
            <a:endParaRPr lang="en-GB" sz="1400" dirty="0">
              <a:latin typeface="Arial" panose="020B0604020202020204" pitchFamily="34" charset="0"/>
              <a:ea typeface="Calibri" panose="020F0502020204030204"/>
              <a:cs typeface="Arial" panose="020B0604020202020204" pitchFamily="34" charset="0"/>
            </a:endParaRPr>
          </a:p>
          <a:p>
            <a:pPr marL="285750" indent="-285750">
              <a:spcAft>
                <a:spcPts val="1200"/>
              </a:spcAft>
              <a:buFont typeface="Arial"/>
              <a:buChar char="•"/>
            </a:pPr>
            <a:r>
              <a:rPr lang="en-GB" sz="1400" dirty="0">
                <a:latin typeface="Arial" panose="020B0604020202020204" pitchFamily="34" charset="0"/>
                <a:cs typeface="Arial" panose="020B0604020202020204" pitchFamily="34" charset="0"/>
              </a:rPr>
              <a:t>Access to cultural experiences and opportunities beyond the classroom</a:t>
            </a:r>
            <a:endParaRPr lang="en-GB" sz="1400" dirty="0">
              <a:latin typeface="Arial" panose="020B0604020202020204" pitchFamily="34" charset="0"/>
              <a:ea typeface="Calibri" panose="020F0502020204030204"/>
              <a:cs typeface="Arial" panose="020B0604020202020204" pitchFamily="34" charset="0"/>
            </a:endParaRPr>
          </a:p>
          <a:p>
            <a:pPr marL="285750" indent="-285750">
              <a:spcAft>
                <a:spcPts val="1200"/>
              </a:spcAft>
              <a:buFont typeface="Arial"/>
              <a:buChar char="•"/>
            </a:pPr>
            <a:r>
              <a:rPr lang="en-GB" sz="1400" dirty="0">
                <a:latin typeface="Arial" panose="020B0604020202020204" pitchFamily="34" charset="0"/>
                <a:cs typeface="Arial" panose="020B0604020202020204" pitchFamily="34" charset="0"/>
              </a:rPr>
              <a:t>Access to support</a:t>
            </a:r>
            <a:endParaRPr lang="en-GB" sz="1400" dirty="0">
              <a:latin typeface="Arial" panose="020B0604020202020204" pitchFamily="34" charset="0"/>
              <a:ea typeface="Calibri" panose="020F0502020204030204"/>
              <a:cs typeface="Arial" panose="020B0604020202020204" pitchFamily="34" charset="0"/>
            </a:endParaRPr>
          </a:p>
          <a:p>
            <a:pPr marL="285750" indent="-285750">
              <a:spcAft>
                <a:spcPts val="1200"/>
              </a:spcAft>
              <a:buFont typeface="Arial"/>
              <a:buChar char="•"/>
            </a:pPr>
            <a:r>
              <a:rPr lang="en-GB" sz="1400" dirty="0">
                <a:latin typeface="Arial" panose="020B0604020202020204" pitchFamily="34" charset="0"/>
                <a:cs typeface="Arial" panose="020B0604020202020204" pitchFamily="34" charset="0"/>
              </a:rPr>
              <a:t>Aspirations and self-belief</a:t>
            </a:r>
            <a:endParaRPr lang="en-GB" sz="1400" dirty="0">
              <a:latin typeface="Arial" panose="020B0604020202020204" pitchFamily="34" charset="0"/>
              <a:ea typeface="Calibri" panose="020F0502020204030204"/>
              <a:cs typeface="Arial" panose="020B0604020202020204" pitchFamily="34" charset="0"/>
            </a:endParaRPr>
          </a:p>
          <a:p>
            <a:pPr>
              <a:spcAft>
                <a:spcPts val="1800"/>
              </a:spcAft>
            </a:pPr>
            <a:r>
              <a:rPr lang="en-GB" sz="1400" dirty="0">
                <a:latin typeface="Arial" panose="020B0604020202020204" pitchFamily="34" charset="0"/>
                <a:cs typeface="Arial" panose="020B0604020202020204" pitchFamily="34" charset="0"/>
              </a:rPr>
              <a:t>Others highlighted the </a:t>
            </a:r>
            <a:r>
              <a:rPr lang="en-GB" sz="1400" b="1" dirty="0">
                <a:latin typeface="Arial" panose="020B0604020202020204" pitchFamily="34" charset="0"/>
                <a:cs typeface="Arial" panose="020B0604020202020204" pitchFamily="34" charset="0"/>
              </a:rPr>
              <a:t>racial inequality</a:t>
            </a:r>
            <a:r>
              <a:rPr lang="en-GB" sz="1400" dirty="0">
                <a:latin typeface="Arial" panose="020B0604020202020204" pitchFamily="34" charset="0"/>
                <a:cs typeface="Arial" panose="020B0604020202020204" pitchFamily="34" charset="0"/>
              </a:rPr>
              <a:t> faced by young people, experiencing racial discrimination and micro-aggressions.</a:t>
            </a:r>
          </a:p>
          <a:p>
            <a:pPr>
              <a:spcAft>
                <a:spcPts val="1800"/>
              </a:spcAft>
            </a:pPr>
            <a:r>
              <a:rPr lang="en-GB" sz="1400" dirty="0">
                <a:latin typeface="Arial" panose="020B0604020202020204" pitchFamily="34" charset="0"/>
                <a:cs typeface="Arial" panose="020B0604020202020204" pitchFamily="34" charset="0"/>
              </a:rPr>
              <a:t>They observed many </a:t>
            </a:r>
            <a:r>
              <a:rPr lang="en-GB" sz="1400" b="1" dirty="0">
                <a:latin typeface="Arial" panose="020B0604020202020204" pitchFamily="34" charset="0"/>
                <a:cs typeface="Arial" panose="020B0604020202020204" pitchFamily="34" charset="0"/>
              </a:rPr>
              <a:t>knock-on effects </a:t>
            </a:r>
            <a:r>
              <a:rPr lang="en-GB" sz="1400" dirty="0">
                <a:latin typeface="Arial" panose="020B0604020202020204" pitchFamily="34" charset="0"/>
                <a:cs typeface="Arial" panose="020B0604020202020204" pitchFamily="34" charset="0"/>
              </a:rPr>
              <a:t>such as a 'poverty of aspiration', poor academic outcomes, and a disinterest in education.  They also spoke about the relationship between poverty, poor nutrition, and children’s growth and ability to perform well in an educational setting.</a:t>
            </a:r>
            <a:endParaRPr lang="en-US" sz="1400" dirty="0">
              <a:latin typeface="Arial" panose="020B0604020202020204" pitchFamily="34" charset="0"/>
              <a:cs typeface="Arial" panose="020B0604020202020204" pitchFamily="34" charset="0"/>
            </a:endParaRPr>
          </a:p>
        </p:txBody>
      </p:sp>
      <p:sp>
        <p:nvSpPr>
          <p:cNvPr id="19" name="Rounded Rectangular Callout 11">
            <a:extLst>
              <a:ext uri="{FF2B5EF4-FFF2-40B4-BE49-F238E27FC236}">
                <a16:creationId xmlns:a16="http://schemas.microsoft.com/office/drawing/2014/main" id="{25AB7E4F-0F41-9B7A-9166-2B14E8A9139D}"/>
              </a:ext>
              <a:ext uri="{C183D7F6-B498-43B3-948B-1728B52AA6E4}">
                <adec:decorative xmlns:adec="http://schemas.microsoft.com/office/drawing/2017/decorative" val="1"/>
              </a:ext>
            </a:extLst>
          </p:cNvPr>
          <p:cNvSpPr/>
          <p:nvPr/>
        </p:nvSpPr>
        <p:spPr>
          <a:xfrm>
            <a:off x="6111069" y="827450"/>
            <a:ext cx="2302268" cy="2009061"/>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ea typeface="+mn-lt"/>
              <a:cs typeface="+mn-lt"/>
            </a:endParaRPr>
          </a:p>
          <a:p>
            <a:pPr defTabSz="914377">
              <a:defRPr/>
            </a:pPr>
            <a:endParaRPr lang="en-GB" sz="1400" dirty="0">
              <a:ea typeface="+mn-lt"/>
              <a:cs typeface="+mn-lt"/>
            </a:endParaRPr>
          </a:p>
          <a:p>
            <a:pPr defTabSz="914377">
              <a:defRPr/>
            </a:pPr>
            <a:endParaRPr lang="en-GB" sz="1400" dirty="0">
              <a:ea typeface="+mn-lt"/>
              <a:cs typeface="+mn-lt"/>
            </a:endParaRPr>
          </a:p>
          <a:p>
            <a:pPr defTabSz="914377">
              <a:defRPr/>
            </a:pPr>
            <a:endParaRPr lang="en-GB" sz="1400" dirty="0">
              <a:ea typeface="+mn-lt"/>
              <a:cs typeface="+mn-lt"/>
            </a:endParaRPr>
          </a:p>
          <a:p>
            <a:pPr defTabSz="914377">
              <a:defRPr/>
            </a:pPr>
            <a:endParaRPr lang="en-GB" sz="1400" dirty="0">
              <a:ea typeface="+mn-lt"/>
              <a:cs typeface="+mn-lt"/>
            </a:endParaRPr>
          </a:p>
          <a:p>
            <a:pPr defTabSz="914377">
              <a:defRPr/>
            </a:pPr>
            <a:endParaRPr lang="en-GB" sz="1400" dirty="0">
              <a:ea typeface="+mn-lt"/>
              <a:cs typeface="+mn-lt"/>
            </a:endParaRPr>
          </a:p>
          <a:p>
            <a:pPr defTabSz="914377">
              <a:defRPr/>
            </a:pPr>
            <a:endParaRPr lang="en-GB" sz="1400" dirty="0">
              <a:ea typeface="+mn-lt"/>
              <a:cs typeface="+mn-lt"/>
            </a:endParaRPr>
          </a:p>
          <a:p>
            <a:pPr defTabSz="914377">
              <a:defRPr/>
            </a:pPr>
            <a:endParaRPr lang="en-GB" sz="1400" dirty="0">
              <a:ea typeface="+mn-lt"/>
              <a:cs typeface="+mn-lt"/>
            </a:endParaRPr>
          </a:p>
        </p:txBody>
      </p:sp>
      <p:sp>
        <p:nvSpPr>
          <p:cNvPr id="3" name="Text Placeholder 2">
            <a:extLst>
              <a:ext uri="{FF2B5EF4-FFF2-40B4-BE49-F238E27FC236}">
                <a16:creationId xmlns:a16="http://schemas.microsoft.com/office/drawing/2014/main" id="{99434221-3836-C7FD-1E77-1E076EBC923D}"/>
              </a:ext>
            </a:extLst>
          </p:cNvPr>
          <p:cNvSpPr>
            <a:spLocks noGrp="1"/>
          </p:cNvSpPr>
          <p:nvPr>
            <p:ph type="body" sz="quarter" idx="11"/>
          </p:nvPr>
        </p:nvSpPr>
        <p:spPr>
          <a:xfrm>
            <a:off x="6181930" y="889629"/>
            <a:ext cx="2128056" cy="1796710"/>
          </a:xfrm>
        </p:spPr>
        <p:txBody>
          <a:bodyPr>
            <a:noAutofit/>
          </a:bodyPr>
          <a:lstStyle/>
          <a:p>
            <a:pPr defTabSz="914377">
              <a:defRPr/>
            </a:pPr>
            <a:r>
              <a:rPr lang="en-GB" dirty="0">
                <a:latin typeface="Arial"/>
                <a:cs typeface="Arial"/>
              </a:rPr>
              <a:t>"There is a significant difference in the </a:t>
            </a:r>
            <a:r>
              <a:rPr lang="en-GB" b="1" dirty="0">
                <a:latin typeface="Arial"/>
                <a:cs typeface="Arial"/>
              </a:rPr>
              <a:t>aspirations of students </a:t>
            </a:r>
            <a:r>
              <a:rPr lang="en-GB" dirty="0">
                <a:latin typeface="Arial"/>
                <a:cs typeface="Arial"/>
              </a:rPr>
              <a:t>and what they think they can strive for and achieve."</a:t>
            </a:r>
          </a:p>
          <a:p>
            <a:pPr algn="r" defTabSz="914377">
              <a:defRPr/>
            </a:pPr>
            <a:r>
              <a:rPr lang="en-GB" dirty="0">
                <a:latin typeface="Arial"/>
                <a:cs typeface="Arial"/>
              </a:rPr>
              <a:t>(Secondary school staff member)</a:t>
            </a:r>
            <a:endParaRPr lang="en-US" dirty="0"/>
          </a:p>
        </p:txBody>
      </p:sp>
      <p:sp>
        <p:nvSpPr>
          <p:cNvPr id="20" name="Rounded Rectangular Callout 11">
            <a:extLst>
              <a:ext uri="{FF2B5EF4-FFF2-40B4-BE49-F238E27FC236}">
                <a16:creationId xmlns:a16="http://schemas.microsoft.com/office/drawing/2014/main" id="{85D741C0-9E02-027C-2586-399CA7A7D53E}"/>
              </a:ext>
              <a:ext uri="{C183D7F6-B498-43B3-948B-1728B52AA6E4}">
                <adec:decorative xmlns:adec="http://schemas.microsoft.com/office/drawing/2017/decorative" val="1"/>
              </a:ext>
            </a:extLst>
          </p:cNvPr>
          <p:cNvSpPr/>
          <p:nvPr/>
        </p:nvSpPr>
        <p:spPr>
          <a:xfrm>
            <a:off x="8632608" y="1250505"/>
            <a:ext cx="3296164" cy="1532334"/>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p:txBody>
      </p:sp>
      <p:sp>
        <p:nvSpPr>
          <p:cNvPr id="5" name="Text Placeholder 4">
            <a:extLst>
              <a:ext uri="{FF2B5EF4-FFF2-40B4-BE49-F238E27FC236}">
                <a16:creationId xmlns:a16="http://schemas.microsoft.com/office/drawing/2014/main" id="{DA17CEFA-52CB-B99E-2D44-040AC3C77E15}"/>
              </a:ext>
            </a:extLst>
          </p:cNvPr>
          <p:cNvSpPr>
            <a:spLocks noGrp="1"/>
          </p:cNvSpPr>
          <p:nvPr>
            <p:ph type="body" sz="quarter" idx="13"/>
          </p:nvPr>
        </p:nvSpPr>
        <p:spPr>
          <a:xfrm>
            <a:off x="8659626" y="1292059"/>
            <a:ext cx="3187884" cy="1394280"/>
          </a:xfrm>
        </p:spPr>
        <p:txBody>
          <a:bodyPr>
            <a:noAutofit/>
          </a:bodyPr>
          <a:lstStyle/>
          <a:p>
            <a:pPr marL="0" indent="0" defTabSz="914377">
              <a:lnSpc>
                <a:spcPct val="100000"/>
              </a:lnSpc>
              <a:buNone/>
              <a:defRPr/>
            </a:pPr>
            <a:r>
              <a:rPr lang="en-US" dirty="0">
                <a:latin typeface="Arial"/>
                <a:cs typeface="Arial"/>
              </a:rPr>
              <a:t>"Poverty is the biggest determinant of opportunities, or lack of, that </a:t>
            </a:r>
            <a:r>
              <a:rPr lang="en-US" b="1" dirty="0">
                <a:latin typeface="Arial"/>
                <a:cs typeface="Arial"/>
              </a:rPr>
              <a:t>combined with race and disability is a powerful cocktail of inequality</a:t>
            </a:r>
            <a:r>
              <a:rPr lang="en-US" dirty="0">
                <a:latin typeface="Arial"/>
                <a:cs typeface="Arial"/>
              </a:rPr>
              <a:t> and adversity in children's lives."</a:t>
            </a:r>
          </a:p>
          <a:p>
            <a:pPr marL="0" indent="0" algn="r" defTabSz="914377">
              <a:lnSpc>
                <a:spcPct val="100000"/>
              </a:lnSpc>
              <a:buNone/>
              <a:defRPr/>
            </a:pPr>
            <a:r>
              <a:rPr lang="en-GB" dirty="0">
                <a:latin typeface="Arial"/>
                <a:cs typeface="Arial"/>
              </a:rPr>
              <a:t>(Early Help practitioner)</a:t>
            </a:r>
            <a:endParaRPr lang="en-US" dirty="0"/>
          </a:p>
        </p:txBody>
      </p:sp>
      <p:sp>
        <p:nvSpPr>
          <p:cNvPr id="18" name="Rounded Rectangular Callout 11">
            <a:extLst>
              <a:ext uri="{FF2B5EF4-FFF2-40B4-BE49-F238E27FC236}">
                <a16:creationId xmlns:a16="http://schemas.microsoft.com/office/drawing/2014/main" id="{33FE3138-B345-AC24-C917-4C2E7DB9E508}"/>
              </a:ext>
              <a:ext uri="{C183D7F6-B498-43B3-948B-1728B52AA6E4}">
                <adec:decorative xmlns:adec="http://schemas.microsoft.com/office/drawing/2017/decorative" val="1"/>
              </a:ext>
            </a:extLst>
          </p:cNvPr>
          <p:cNvSpPr/>
          <p:nvPr/>
        </p:nvSpPr>
        <p:spPr>
          <a:xfrm>
            <a:off x="6111069" y="3515989"/>
            <a:ext cx="5736441" cy="2009061"/>
          </a:xfrm>
          <a:prstGeom prst="wedgeRoundRectCallout">
            <a:avLst/>
          </a:prstGeom>
          <a:solidFill>
            <a:schemeClr val="bg2"/>
          </a:solidFill>
        </p:spPr>
        <p:txBody>
          <a:bodyPr wrap="square" lIns="91440" tIns="45720" rIns="91440" bIns="45720" anchor="t">
            <a:spAutoFit/>
          </a:bodyPr>
          <a:lstStyle/>
          <a:p>
            <a:pPr defTabSz="914377">
              <a:defRPr/>
            </a:pPr>
            <a:endParaRPr lang="en-US" sz="1400" dirty="0">
              <a:latin typeface="Arial"/>
              <a:ea typeface="+mn-lt"/>
              <a:cs typeface="Arial"/>
            </a:endParaRPr>
          </a:p>
          <a:p>
            <a:pPr defTabSz="914377">
              <a:defRPr/>
            </a:pPr>
            <a:endParaRPr lang="en-US" sz="1400" dirty="0">
              <a:latin typeface="Arial"/>
              <a:ea typeface="+mn-lt"/>
              <a:cs typeface="Arial"/>
            </a:endParaRPr>
          </a:p>
          <a:p>
            <a:pPr defTabSz="914377">
              <a:defRPr/>
            </a:pPr>
            <a:endParaRPr lang="en-US" sz="1400" dirty="0">
              <a:latin typeface="Arial"/>
              <a:ea typeface="+mn-lt"/>
              <a:cs typeface="Arial"/>
            </a:endParaRPr>
          </a:p>
          <a:p>
            <a:pPr defTabSz="914377">
              <a:defRPr/>
            </a:pPr>
            <a:endParaRPr lang="en-US" sz="1400" dirty="0">
              <a:latin typeface="Arial"/>
              <a:ea typeface="+mn-lt"/>
              <a:cs typeface="Arial"/>
            </a:endParaRPr>
          </a:p>
          <a:p>
            <a:pPr defTabSz="914377">
              <a:defRPr/>
            </a:pPr>
            <a:endParaRPr lang="en-US" sz="1400" dirty="0">
              <a:latin typeface="Arial"/>
              <a:ea typeface="+mn-lt"/>
              <a:cs typeface="Arial"/>
            </a:endParaRPr>
          </a:p>
          <a:p>
            <a:pPr defTabSz="914377">
              <a:defRPr/>
            </a:pPr>
            <a:endParaRPr lang="en-US" sz="1400" dirty="0">
              <a:latin typeface="Arial"/>
              <a:ea typeface="+mn-lt"/>
              <a:cs typeface="Arial"/>
            </a:endParaRPr>
          </a:p>
          <a:p>
            <a:pPr defTabSz="914377">
              <a:defRPr/>
            </a:pPr>
            <a:endParaRPr lang="en-US" sz="1400" dirty="0">
              <a:latin typeface="Arial"/>
              <a:ea typeface="+mn-lt"/>
              <a:cs typeface="Arial"/>
            </a:endParaRPr>
          </a:p>
          <a:p>
            <a:pPr defTabSz="914377">
              <a:defRPr/>
            </a:pPr>
            <a:endParaRPr lang="en-US" sz="1400" dirty="0">
              <a:latin typeface="Arial"/>
              <a:ea typeface="+mn-lt"/>
              <a:cs typeface="Arial"/>
            </a:endParaRPr>
          </a:p>
        </p:txBody>
      </p:sp>
      <p:sp>
        <p:nvSpPr>
          <p:cNvPr id="6" name="Text Placeholder 5">
            <a:extLst>
              <a:ext uri="{FF2B5EF4-FFF2-40B4-BE49-F238E27FC236}">
                <a16:creationId xmlns:a16="http://schemas.microsoft.com/office/drawing/2014/main" id="{CAE727F8-4B88-73C7-5DFA-9795F9DE2B11}"/>
              </a:ext>
            </a:extLst>
          </p:cNvPr>
          <p:cNvSpPr>
            <a:spLocks noGrp="1"/>
          </p:cNvSpPr>
          <p:nvPr>
            <p:ph type="body" sz="quarter" idx="14"/>
          </p:nvPr>
        </p:nvSpPr>
        <p:spPr>
          <a:xfrm>
            <a:off x="6181929" y="3620028"/>
            <a:ext cx="5554545" cy="1848928"/>
          </a:xfrm>
        </p:spPr>
        <p:txBody>
          <a:bodyPr>
            <a:noAutofit/>
          </a:bodyPr>
          <a:lstStyle/>
          <a:p>
            <a:pPr marL="0" indent="0" defTabSz="914377">
              <a:lnSpc>
                <a:spcPct val="100000"/>
              </a:lnSpc>
              <a:buNone/>
              <a:defRPr/>
            </a:pPr>
            <a:r>
              <a:rPr lang="en-GB" dirty="0"/>
              <a:t>"There is inequality in almost </a:t>
            </a:r>
            <a:r>
              <a:rPr lang="en-GB" b="1" dirty="0"/>
              <a:t>every aspect of many young people's lives</a:t>
            </a:r>
            <a:r>
              <a:rPr lang="en-GB" dirty="0"/>
              <a:t> - housing, social activities, opportunities, education, aspirations, parenting, racial inequality, class inequality etc. It leads to </a:t>
            </a:r>
            <a:r>
              <a:rPr lang="en-GB" b="1" dirty="0"/>
              <a:t>poverty of aspiration </a:t>
            </a:r>
            <a:r>
              <a:rPr lang="en-GB" dirty="0"/>
              <a:t>and a sense that there is no point in doing well at school or partaking in society. It also leads to a deep </a:t>
            </a:r>
            <a:r>
              <a:rPr lang="en-GB" b="1" dirty="0"/>
              <a:t>distrust of authority </a:t>
            </a:r>
            <a:r>
              <a:rPr lang="en-GB" dirty="0"/>
              <a:t>and a feeling that, no matter what they do, society will not treat them fairly.”</a:t>
            </a:r>
          </a:p>
          <a:p>
            <a:pPr marL="0" indent="0" algn="r" defTabSz="914377">
              <a:lnSpc>
                <a:spcPct val="100000"/>
              </a:lnSpc>
              <a:buNone/>
              <a:defRPr/>
            </a:pPr>
            <a:r>
              <a:rPr lang="en-GB" dirty="0"/>
              <a:t>(Secondary school staff member)</a:t>
            </a:r>
            <a:endParaRPr lang="en-US" dirty="0"/>
          </a:p>
        </p:txBody>
      </p:sp>
    </p:spTree>
    <p:extLst>
      <p:ext uri="{BB962C8B-B14F-4D97-AF65-F5344CB8AC3E}">
        <p14:creationId xmlns:p14="http://schemas.microsoft.com/office/powerpoint/2010/main" val="6809658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77C7F9C-637D-EB48-4CEC-9ADD3756A8CA}"/>
              </a:ext>
            </a:extLst>
          </p:cNvPr>
          <p:cNvSpPr>
            <a:spLocks noGrp="1"/>
          </p:cNvSpPr>
          <p:nvPr>
            <p:ph type="title"/>
          </p:nvPr>
        </p:nvSpPr>
        <p:spPr>
          <a:xfrm>
            <a:off x="338328" y="319550"/>
            <a:ext cx="11538824" cy="594850"/>
          </a:xfrm>
        </p:spPr>
        <p:txBody>
          <a:bodyPr>
            <a:noAutofit/>
          </a:bodyPr>
          <a:lstStyle/>
          <a:p>
            <a:pPr>
              <a:lnSpc>
                <a:spcPct val="100000"/>
              </a:lnSpc>
            </a:pPr>
            <a:r>
              <a:rPr lang="en-GB" sz="2400" b="1" dirty="0">
                <a:solidFill>
                  <a:srgbClr val="E51F23"/>
                </a:solidFill>
                <a:latin typeface="Arial"/>
                <a:cs typeface="Arial"/>
              </a:rPr>
              <a:t>What could be done to make Islington a more equal borough for young people and support the most disadvantaged?</a:t>
            </a:r>
            <a:endParaRPr lang="en-US" sz="2400" dirty="0"/>
          </a:p>
        </p:txBody>
      </p:sp>
      <p:sp>
        <p:nvSpPr>
          <p:cNvPr id="2" name="Text Placeholder 1">
            <a:extLst>
              <a:ext uri="{FF2B5EF4-FFF2-40B4-BE49-F238E27FC236}">
                <a16:creationId xmlns:a16="http://schemas.microsoft.com/office/drawing/2014/main" id="{844C1278-CD69-C088-2973-963BD266E8A1}"/>
              </a:ext>
            </a:extLst>
          </p:cNvPr>
          <p:cNvSpPr>
            <a:spLocks noGrp="1"/>
          </p:cNvSpPr>
          <p:nvPr>
            <p:ph type="body" sz="quarter" idx="10"/>
          </p:nvPr>
        </p:nvSpPr>
        <p:spPr>
          <a:xfrm>
            <a:off x="338328" y="1353248"/>
            <a:ext cx="6755808" cy="4390972"/>
          </a:xfrm>
        </p:spPr>
        <p:txBody>
          <a:bodyPr>
            <a:noAutofit/>
          </a:bodyPr>
          <a:lstStyle/>
          <a:p>
            <a:pPr marL="285750" indent="-285750">
              <a:spcBef>
                <a:spcPts val="0"/>
              </a:spcBef>
              <a:spcAft>
                <a:spcPts val="1800"/>
              </a:spcAft>
              <a:buFont typeface="Arial"/>
              <a:buChar char="•"/>
            </a:pPr>
            <a:r>
              <a:rPr lang="en-GB" sz="1400" dirty="0">
                <a:latin typeface="Arial" panose="020B0604020202020204" pitchFamily="34" charset="0"/>
                <a:cs typeface="Arial" panose="020B0604020202020204" pitchFamily="34" charset="0"/>
              </a:rPr>
              <a:t>Provide </a:t>
            </a:r>
            <a:r>
              <a:rPr lang="en-GB" sz="1400" b="1" dirty="0">
                <a:latin typeface="Arial" panose="020B0604020202020204" pitchFamily="34" charset="0"/>
                <a:cs typeface="Arial" panose="020B0604020202020204" pitchFamily="34" charset="0"/>
              </a:rPr>
              <a:t>more services for young people </a:t>
            </a:r>
            <a:r>
              <a:rPr lang="en-GB" sz="1400" dirty="0">
                <a:latin typeface="Arial" panose="020B0604020202020204" pitchFamily="34" charset="0"/>
                <a:cs typeface="Arial" panose="020B0604020202020204" pitchFamily="34" charset="0"/>
              </a:rPr>
              <a:t>such as youth centres, drama, sport and arts activities for young people which are accessible for all, including those from a low-income background. Increase access to safe places.</a:t>
            </a:r>
          </a:p>
          <a:p>
            <a:pPr marL="285750" indent="-285750">
              <a:spcBef>
                <a:spcPts val="0"/>
              </a:spcBef>
              <a:spcAft>
                <a:spcPts val="1800"/>
              </a:spcAft>
              <a:buFont typeface="Arial"/>
              <a:buChar char="•"/>
            </a:pPr>
            <a:r>
              <a:rPr lang="en-GB" sz="1400" dirty="0">
                <a:latin typeface="Arial" panose="020B0604020202020204" pitchFamily="34" charset="0"/>
                <a:cs typeface="Arial" panose="020B0604020202020204" pitchFamily="34" charset="0"/>
              </a:rPr>
              <a:t>Ensure all young people have access to cultural capital, expose students to </a:t>
            </a:r>
            <a:r>
              <a:rPr lang="en-GB" sz="1400" b="1" dirty="0">
                <a:latin typeface="Arial" panose="020B0604020202020204" pitchFamily="34" charset="0"/>
                <a:cs typeface="Arial" panose="020B0604020202020204" pitchFamily="34" charset="0"/>
              </a:rPr>
              <a:t>more cultural experiences and opportunities.</a:t>
            </a:r>
          </a:p>
          <a:p>
            <a:pPr marL="285750" indent="-285750">
              <a:spcBef>
                <a:spcPts val="0"/>
              </a:spcBef>
              <a:spcAft>
                <a:spcPts val="1800"/>
              </a:spcAft>
              <a:buFont typeface="Arial"/>
              <a:buChar char="•"/>
            </a:pPr>
            <a:r>
              <a:rPr lang="en-GB" sz="1400" dirty="0">
                <a:latin typeface="Arial" panose="020B0604020202020204" pitchFamily="34" charset="0"/>
                <a:cs typeface="Arial" panose="020B0604020202020204" pitchFamily="34" charset="0"/>
              </a:rPr>
              <a:t>Invest in </a:t>
            </a:r>
            <a:r>
              <a:rPr lang="en-GB" sz="1400" b="1" dirty="0">
                <a:latin typeface="Arial" panose="020B0604020202020204" pitchFamily="34" charset="0"/>
                <a:cs typeface="Arial" panose="020B0604020202020204" pitchFamily="34" charset="0"/>
              </a:rPr>
              <a:t>early intervention and prevention</a:t>
            </a:r>
            <a:r>
              <a:rPr lang="en-GB" sz="1400" dirty="0">
                <a:latin typeface="Arial" panose="020B0604020202020204" pitchFamily="34" charset="0"/>
                <a:cs typeface="Arial" panose="020B0604020202020204" pitchFamily="34" charset="0"/>
              </a:rPr>
              <a:t>. Inequalities start antenatally and so early help support needs to be continued to a high quality.</a:t>
            </a:r>
          </a:p>
          <a:p>
            <a:pPr marL="285750" indent="-285750">
              <a:spcBef>
                <a:spcPts val="0"/>
              </a:spcBef>
              <a:spcAft>
                <a:spcPts val="1800"/>
              </a:spcAft>
              <a:buFont typeface="Arial"/>
              <a:buChar char="•"/>
            </a:pPr>
            <a:r>
              <a:rPr lang="en-GB" sz="1400" b="1" dirty="0">
                <a:latin typeface="Arial" panose="020B0604020202020204" pitchFamily="34" charset="0"/>
                <a:cs typeface="Arial" panose="020B0604020202020204" pitchFamily="34" charset="0"/>
              </a:rPr>
              <a:t>Offer </a:t>
            </a:r>
            <a:r>
              <a:rPr lang="en-GB" sz="1400" dirty="0">
                <a:latin typeface="Arial" panose="020B0604020202020204" pitchFamily="34" charset="0"/>
                <a:cs typeface="Arial" panose="020B0604020202020204" pitchFamily="34" charset="0"/>
              </a:rPr>
              <a:t>free school meals, breakfast clubs and holiday clubs; get rid of FSM stigma.</a:t>
            </a:r>
          </a:p>
          <a:p>
            <a:pPr marL="285750" indent="-285750">
              <a:spcBef>
                <a:spcPts val="0"/>
              </a:spcBef>
              <a:spcAft>
                <a:spcPts val="1800"/>
              </a:spcAft>
              <a:buFont typeface="Arial"/>
              <a:buChar char="•"/>
            </a:pPr>
            <a:r>
              <a:rPr lang="en-GB" sz="1400" dirty="0">
                <a:latin typeface="Arial" panose="020B0604020202020204" pitchFamily="34" charset="0"/>
                <a:cs typeface="Arial" panose="020B0604020202020204" pitchFamily="34" charset="0"/>
              </a:rPr>
              <a:t>Work together to </a:t>
            </a:r>
            <a:r>
              <a:rPr lang="en-GB" sz="1400" b="1" dirty="0">
                <a:latin typeface="Arial" panose="020B0604020202020204" pitchFamily="34" charset="0"/>
                <a:cs typeface="Arial" panose="020B0604020202020204" pitchFamily="34" charset="0"/>
              </a:rPr>
              <a:t>stop racism </a:t>
            </a:r>
            <a:r>
              <a:rPr lang="en-GB" sz="1400" dirty="0">
                <a:latin typeface="Arial" panose="020B0604020202020204" pitchFamily="34" charset="0"/>
                <a:cs typeface="Arial" panose="020B0604020202020204" pitchFamily="34" charset="0"/>
              </a:rPr>
              <a:t>within the education setting and create more diverse management teams.</a:t>
            </a:r>
          </a:p>
          <a:p>
            <a:pPr marL="285750" indent="-285750">
              <a:spcBef>
                <a:spcPts val="0"/>
              </a:spcBef>
              <a:spcAft>
                <a:spcPts val="1800"/>
              </a:spcAft>
              <a:buFont typeface="Arial"/>
              <a:buChar char="•"/>
            </a:pPr>
            <a:r>
              <a:rPr lang="en-GB" sz="1400" dirty="0">
                <a:latin typeface="Arial" panose="020B0604020202020204" pitchFamily="34" charset="0"/>
                <a:cs typeface="Arial" panose="020B0604020202020204" pitchFamily="34" charset="0"/>
              </a:rPr>
              <a:t>Proactively identify and support young carers and young people facing adverse situations</a:t>
            </a:r>
            <a:r>
              <a:rPr lang="en-GB" sz="1400" b="1" dirty="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 Ensure staff </a:t>
            </a:r>
            <a:r>
              <a:rPr lang="en-GB" sz="1400" b="1" dirty="0">
                <a:latin typeface="Arial" panose="020B0604020202020204" pitchFamily="34" charset="0"/>
                <a:cs typeface="Arial" panose="020B0604020202020204" pitchFamily="34" charset="0"/>
              </a:rPr>
              <a:t>understand the root causes of challenging behaviour.</a:t>
            </a:r>
            <a:endParaRPr lang="en-US" sz="1400" dirty="0">
              <a:latin typeface="Arial" panose="020B0604020202020204" pitchFamily="34" charset="0"/>
              <a:cs typeface="Arial" panose="020B0604020202020204" pitchFamily="34" charset="0"/>
            </a:endParaRPr>
          </a:p>
        </p:txBody>
      </p:sp>
      <p:sp>
        <p:nvSpPr>
          <p:cNvPr id="18" name="Rounded Rectangular Callout 11">
            <a:extLst>
              <a:ext uri="{FF2B5EF4-FFF2-40B4-BE49-F238E27FC236}">
                <a16:creationId xmlns:a16="http://schemas.microsoft.com/office/drawing/2014/main" id="{47822AFA-C495-4D21-0BD4-0D4D964BC302}"/>
              </a:ext>
              <a:ext uri="{C183D7F6-B498-43B3-948B-1728B52AA6E4}">
                <adec:decorative xmlns:adec="http://schemas.microsoft.com/office/drawing/2017/decorative" val="1"/>
              </a:ext>
            </a:extLst>
          </p:cNvPr>
          <p:cNvSpPr/>
          <p:nvPr/>
        </p:nvSpPr>
        <p:spPr>
          <a:xfrm>
            <a:off x="7829174" y="962198"/>
            <a:ext cx="3594394" cy="1293971"/>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p:txBody>
      </p:sp>
      <p:sp>
        <p:nvSpPr>
          <p:cNvPr id="3" name="Text Placeholder 2">
            <a:extLst>
              <a:ext uri="{FF2B5EF4-FFF2-40B4-BE49-F238E27FC236}">
                <a16:creationId xmlns:a16="http://schemas.microsoft.com/office/drawing/2014/main" id="{0003CE1C-3709-5B49-9C49-0F855A5C4031}"/>
              </a:ext>
            </a:extLst>
          </p:cNvPr>
          <p:cNvSpPr>
            <a:spLocks noGrp="1"/>
          </p:cNvSpPr>
          <p:nvPr>
            <p:ph type="body" sz="quarter" idx="11"/>
          </p:nvPr>
        </p:nvSpPr>
        <p:spPr>
          <a:xfrm>
            <a:off x="7831080" y="999095"/>
            <a:ext cx="3512934" cy="976913"/>
          </a:xfrm>
        </p:spPr>
        <p:txBody>
          <a:bodyPr>
            <a:noAutofit/>
          </a:bodyPr>
          <a:lstStyle/>
          <a:p>
            <a:pPr defTabSz="914377">
              <a:defRPr/>
            </a:pPr>
            <a:r>
              <a:rPr lang="en-US" dirty="0">
                <a:latin typeface="Arial"/>
                <a:cs typeface="Arial"/>
              </a:rPr>
              <a:t>"Expose students to more, </a:t>
            </a:r>
            <a:r>
              <a:rPr lang="en-US" b="1" dirty="0">
                <a:latin typeface="Arial"/>
                <a:cs typeface="Arial"/>
              </a:rPr>
              <a:t>more culture, more extra-curricular experiences</a:t>
            </a:r>
            <a:r>
              <a:rPr lang="en-US" dirty="0">
                <a:latin typeface="Arial"/>
                <a:cs typeface="Arial"/>
              </a:rPr>
              <a:t>, expose them to different kind of people and </a:t>
            </a:r>
            <a:r>
              <a:rPr lang="en-US" b="1" dirty="0">
                <a:latin typeface="Arial"/>
                <a:cs typeface="Arial"/>
              </a:rPr>
              <a:t>different routes for the future.</a:t>
            </a:r>
            <a:r>
              <a:rPr lang="en-US" dirty="0">
                <a:latin typeface="Arial"/>
                <a:cs typeface="Arial"/>
              </a:rPr>
              <a:t>"</a:t>
            </a:r>
            <a:endParaRPr lang="en-US" dirty="0">
              <a:latin typeface="Arial"/>
              <a:ea typeface="+mn-lt"/>
              <a:cs typeface="Arial"/>
            </a:endParaRPr>
          </a:p>
          <a:p>
            <a:pPr algn="r" defTabSz="914377">
              <a:defRPr/>
            </a:pPr>
            <a:r>
              <a:rPr lang="en-GB" dirty="0">
                <a:latin typeface="Arial"/>
                <a:cs typeface="Arial"/>
              </a:rPr>
              <a:t>(Secondary school staff member)</a:t>
            </a:r>
            <a:endParaRPr lang="en-US" dirty="0"/>
          </a:p>
        </p:txBody>
      </p:sp>
      <p:sp>
        <p:nvSpPr>
          <p:cNvPr id="19" name="Rounded Rectangular Callout 11">
            <a:extLst>
              <a:ext uri="{FF2B5EF4-FFF2-40B4-BE49-F238E27FC236}">
                <a16:creationId xmlns:a16="http://schemas.microsoft.com/office/drawing/2014/main" id="{0A87022F-3FC1-EB14-EFDC-69F3579E20EC}"/>
              </a:ext>
              <a:ext uri="{C183D7F6-B498-43B3-948B-1728B52AA6E4}">
                <adec:decorative xmlns:adec="http://schemas.microsoft.com/office/drawing/2017/decorative" val="1"/>
              </a:ext>
            </a:extLst>
          </p:cNvPr>
          <p:cNvSpPr/>
          <p:nvPr/>
        </p:nvSpPr>
        <p:spPr>
          <a:xfrm>
            <a:off x="8497270" y="2622098"/>
            <a:ext cx="3258724" cy="1770698"/>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p:txBody>
      </p:sp>
      <p:sp>
        <p:nvSpPr>
          <p:cNvPr id="5" name="Text Placeholder 4">
            <a:extLst>
              <a:ext uri="{FF2B5EF4-FFF2-40B4-BE49-F238E27FC236}">
                <a16:creationId xmlns:a16="http://schemas.microsoft.com/office/drawing/2014/main" id="{6A134BBB-81CB-0E67-42A5-4EC85F9AEF84}"/>
              </a:ext>
            </a:extLst>
          </p:cNvPr>
          <p:cNvSpPr>
            <a:spLocks noGrp="1"/>
          </p:cNvSpPr>
          <p:nvPr>
            <p:ph type="body" sz="quarter" idx="13"/>
          </p:nvPr>
        </p:nvSpPr>
        <p:spPr>
          <a:xfrm>
            <a:off x="8537200" y="2681995"/>
            <a:ext cx="3208745" cy="1608652"/>
          </a:xfrm>
        </p:spPr>
        <p:txBody>
          <a:bodyPr>
            <a:noAutofit/>
          </a:bodyPr>
          <a:lstStyle/>
          <a:p>
            <a:pPr marL="0" indent="0" defTabSz="914377">
              <a:lnSpc>
                <a:spcPct val="100000"/>
              </a:lnSpc>
              <a:buNone/>
              <a:defRPr/>
            </a:pPr>
            <a:r>
              <a:rPr lang="en-US" dirty="0">
                <a:latin typeface="Arial"/>
                <a:cs typeface="Arial"/>
              </a:rPr>
              <a:t>"</a:t>
            </a:r>
            <a:r>
              <a:rPr lang="en-US" b="1" dirty="0">
                <a:latin typeface="Arial"/>
                <a:cs typeface="Arial"/>
              </a:rPr>
              <a:t>Understand the difficult issues black children face</a:t>
            </a:r>
            <a:r>
              <a:rPr lang="en-US" dirty="0">
                <a:latin typeface="Arial"/>
                <a:cs typeface="Arial"/>
              </a:rPr>
              <a:t> especially black boys. </a:t>
            </a:r>
            <a:r>
              <a:rPr lang="en-US" b="1" dirty="0">
                <a:latin typeface="Arial"/>
                <a:cs typeface="Arial"/>
              </a:rPr>
              <a:t>Reduce school exclusions.</a:t>
            </a:r>
            <a:r>
              <a:rPr lang="en-US" dirty="0">
                <a:latin typeface="Arial"/>
                <a:cs typeface="Arial"/>
              </a:rPr>
              <a:t> We know that statistic[s] show that black students are more likely to be permanently excluded."</a:t>
            </a:r>
            <a:endParaRPr lang="en-US" dirty="0">
              <a:latin typeface="Arial"/>
              <a:ea typeface="+mn-lt"/>
              <a:cs typeface="Arial"/>
            </a:endParaRPr>
          </a:p>
          <a:p>
            <a:pPr marL="0" indent="0" algn="r" defTabSz="914377">
              <a:lnSpc>
                <a:spcPct val="100000"/>
              </a:lnSpc>
              <a:buNone/>
              <a:defRPr/>
            </a:pPr>
            <a:r>
              <a:rPr lang="en-GB" dirty="0">
                <a:latin typeface="Arial"/>
                <a:cs typeface="Arial"/>
              </a:rPr>
              <a:t>(Sixth Form staff member)</a:t>
            </a:r>
            <a:endParaRPr lang="en-US" dirty="0"/>
          </a:p>
        </p:txBody>
      </p:sp>
      <p:sp>
        <p:nvSpPr>
          <p:cNvPr id="20" name="Rounded Rectangular Callout 11">
            <a:extLst>
              <a:ext uri="{FF2B5EF4-FFF2-40B4-BE49-F238E27FC236}">
                <a16:creationId xmlns:a16="http://schemas.microsoft.com/office/drawing/2014/main" id="{14085E29-DCFF-1BD6-E8EA-0411A47F773C}"/>
              </a:ext>
              <a:ext uri="{C183D7F6-B498-43B3-948B-1728B52AA6E4}">
                <adec:decorative xmlns:adec="http://schemas.microsoft.com/office/drawing/2017/decorative" val="1"/>
              </a:ext>
            </a:extLst>
          </p:cNvPr>
          <p:cNvSpPr/>
          <p:nvPr/>
        </p:nvSpPr>
        <p:spPr>
          <a:xfrm>
            <a:off x="7502567" y="4755242"/>
            <a:ext cx="3156146" cy="1055608"/>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p:txBody>
      </p:sp>
      <p:sp>
        <p:nvSpPr>
          <p:cNvPr id="6" name="Text Placeholder 5">
            <a:extLst>
              <a:ext uri="{FF2B5EF4-FFF2-40B4-BE49-F238E27FC236}">
                <a16:creationId xmlns:a16="http://schemas.microsoft.com/office/drawing/2014/main" id="{D0E9464E-4D5D-24F7-3262-405C18B35C6F}"/>
              </a:ext>
            </a:extLst>
          </p:cNvPr>
          <p:cNvSpPr>
            <a:spLocks noGrp="1"/>
          </p:cNvSpPr>
          <p:nvPr>
            <p:ph type="body" sz="quarter" idx="14"/>
          </p:nvPr>
        </p:nvSpPr>
        <p:spPr>
          <a:xfrm>
            <a:off x="7527424" y="4743838"/>
            <a:ext cx="3053490" cy="960190"/>
          </a:xfrm>
        </p:spPr>
        <p:txBody>
          <a:bodyPr>
            <a:noAutofit/>
          </a:bodyPr>
          <a:lstStyle/>
          <a:p>
            <a:pPr marL="0" indent="0" defTabSz="914377">
              <a:lnSpc>
                <a:spcPct val="100000"/>
              </a:lnSpc>
              <a:buNone/>
              <a:defRPr/>
            </a:pPr>
            <a:r>
              <a:rPr lang="en-US" dirty="0">
                <a:latin typeface="Arial"/>
                <a:cs typeface="Arial"/>
              </a:rPr>
              <a:t>“It is important to continue the </a:t>
            </a:r>
            <a:r>
              <a:rPr lang="en-US" b="1" dirty="0">
                <a:latin typeface="Arial"/>
                <a:cs typeface="Arial"/>
              </a:rPr>
              <a:t>investment in prevention </a:t>
            </a:r>
            <a:r>
              <a:rPr lang="en-US" dirty="0">
                <a:latin typeface="Arial"/>
                <a:cs typeface="Arial"/>
              </a:rPr>
              <a:t>and in the early years of life"</a:t>
            </a:r>
          </a:p>
          <a:p>
            <a:pPr marL="0" indent="0" algn="r" defTabSz="914377">
              <a:lnSpc>
                <a:spcPct val="100000"/>
              </a:lnSpc>
              <a:buNone/>
              <a:defRPr/>
            </a:pPr>
            <a:r>
              <a:rPr lang="en-GB" dirty="0">
                <a:latin typeface="Arial"/>
                <a:cs typeface="Arial"/>
              </a:rPr>
              <a:t>(Early Help practitioner)</a:t>
            </a:r>
            <a:endParaRPr lang="en-US" dirty="0"/>
          </a:p>
        </p:txBody>
      </p:sp>
    </p:spTree>
    <p:extLst>
      <p:ext uri="{BB962C8B-B14F-4D97-AF65-F5344CB8AC3E}">
        <p14:creationId xmlns:p14="http://schemas.microsoft.com/office/powerpoint/2010/main" val="3335234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183F8E0-FC34-FFD6-6DF8-E8DF805A078C}"/>
              </a:ext>
            </a:extLst>
          </p:cNvPr>
          <p:cNvSpPr>
            <a:spLocks noGrp="1"/>
          </p:cNvSpPr>
          <p:nvPr>
            <p:ph type="title"/>
          </p:nvPr>
        </p:nvSpPr>
        <p:spPr>
          <a:xfrm>
            <a:off x="338327" y="319550"/>
            <a:ext cx="11116793" cy="645092"/>
          </a:xfrm>
        </p:spPr>
        <p:txBody>
          <a:bodyPr>
            <a:noAutofit/>
          </a:bodyPr>
          <a:lstStyle/>
          <a:p>
            <a:pPr>
              <a:lnSpc>
                <a:spcPct val="100000"/>
              </a:lnSpc>
            </a:pPr>
            <a:r>
              <a:rPr lang="en-GB" sz="2400" b="1" dirty="0">
                <a:solidFill>
                  <a:srgbClr val="E51F23"/>
                </a:solidFill>
                <a:latin typeface="Arial"/>
                <a:cs typeface="Arial"/>
              </a:rPr>
              <a:t>What do you think would help reduce persistent absence – what would make children and young people come to school every day?</a:t>
            </a:r>
            <a:endParaRPr lang="en-US" sz="2400" dirty="0"/>
          </a:p>
        </p:txBody>
      </p:sp>
      <p:sp>
        <p:nvSpPr>
          <p:cNvPr id="2" name="Text Placeholder 1">
            <a:extLst>
              <a:ext uri="{FF2B5EF4-FFF2-40B4-BE49-F238E27FC236}">
                <a16:creationId xmlns:a16="http://schemas.microsoft.com/office/drawing/2014/main" id="{F65BFCA8-10C5-07CC-50E5-9035B80941BB}"/>
              </a:ext>
            </a:extLst>
          </p:cNvPr>
          <p:cNvSpPr>
            <a:spLocks noGrp="1"/>
          </p:cNvSpPr>
          <p:nvPr>
            <p:ph type="body" sz="quarter" idx="10"/>
          </p:nvPr>
        </p:nvSpPr>
        <p:spPr>
          <a:xfrm>
            <a:off x="338327" y="1608835"/>
            <a:ext cx="4193480" cy="3890265"/>
          </a:xfrm>
        </p:spPr>
        <p:txBody>
          <a:bodyPr>
            <a:normAutofit/>
          </a:bodyPr>
          <a:lstStyle/>
          <a:p>
            <a:pPr>
              <a:spcBef>
                <a:spcPts val="1200"/>
              </a:spcBef>
            </a:pPr>
            <a:r>
              <a:rPr lang="en-GB" sz="1400" dirty="0">
                <a:latin typeface="Arial"/>
                <a:cs typeface="Arial"/>
              </a:rPr>
              <a:t>Staff spoke of the need to provide </a:t>
            </a:r>
            <a:r>
              <a:rPr lang="en-GB" sz="1400" b="1" dirty="0">
                <a:latin typeface="Arial"/>
                <a:cs typeface="Arial"/>
              </a:rPr>
              <a:t>sufficient support networks </a:t>
            </a:r>
            <a:r>
              <a:rPr lang="en-GB" sz="1400" dirty="0">
                <a:latin typeface="Arial"/>
                <a:cs typeface="Arial"/>
              </a:rPr>
              <a:t>for young people at school and extend those support systems to parents. </a:t>
            </a:r>
            <a:endParaRPr lang="en-US" sz="1400" dirty="0">
              <a:latin typeface="Arial"/>
              <a:cs typeface="Arial"/>
            </a:endParaRPr>
          </a:p>
          <a:p>
            <a:pPr>
              <a:spcBef>
                <a:spcPts val="1200"/>
              </a:spcBef>
            </a:pPr>
            <a:r>
              <a:rPr lang="en-GB" sz="1400" dirty="0">
                <a:latin typeface="Arial"/>
                <a:cs typeface="Arial"/>
              </a:rPr>
              <a:t>It was seen as important to create a</a:t>
            </a:r>
            <a:r>
              <a:rPr lang="en-GB" sz="1400" b="1" dirty="0">
                <a:latin typeface="Arial"/>
                <a:cs typeface="Arial"/>
              </a:rPr>
              <a:t> culture of understanding</a:t>
            </a:r>
            <a:r>
              <a:rPr lang="en-GB" sz="1400" dirty="0">
                <a:latin typeface="Arial"/>
                <a:cs typeface="Arial"/>
              </a:rPr>
              <a:t> around issues children face at home which influence attendance, including adverse childhood experiences and caring responsibilities. </a:t>
            </a:r>
            <a:endParaRPr lang="en-US" sz="1400" dirty="0">
              <a:latin typeface="Arial"/>
              <a:cs typeface="Arial"/>
            </a:endParaRPr>
          </a:p>
          <a:p>
            <a:pPr>
              <a:spcBef>
                <a:spcPts val="1200"/>
              </a:spcBef>
            </a:pPr>
            <a:r>
              <a:rPr lang="en-GB" sz="1400" dirty="0">
                <a:latin typeface="Arial"/>
                <a:cs typeface="Arial"/>
              </a:rPr>
              <a:t>Respondents also discussed the need to provide an </a:t>
            </a:r>
            <a:r>
              <a:rPr lang="en-GB" sz="1400" b="1" dirty="0">
                <a:latin typeface="Arial"/>
                <a:cs typeface="Arial"/>
              </a:rPr>
              <a:t>interesting curriculum </a:t>
            </a:r>
            <a:r>
              <a:rPr lang="en-GB" sz="1400" dirty="0">
                <a:latin typeface="Arial"/>
                <a:cs typeface="Arial"/>
              </a:rPr>
              <a:t>and to </a:t>
            </a:r>
            <a:r>
              <a:rPr lang="en-GB" sz="1400" b="1" dirty="0">
                <a:latin typeface="Arial"/>
                <a:cs typeface="Arial"/>
              </a:rPr>
              <a:t>encourage alternative pathways</a:t>
            </a:r>
            <a:r>
              <a:rPr lang="en-GB" sz="1400" dirty="0">
                <a:latin typeface="Arial"/>
                <a:cs typeface="Arial"/>
              </a:rPr>
              <a:t>. </a:t>
            </a:r>
            <a:endParaRPr lang="en-US" sz="1400" dirty="0">
              <a:latin typeface="Arial"/>
              <a:cs typeface="Arial"/>
            </a:endParaRPr>
          </a:p>
          <a:p>
            <a:pPr>
              <a:spcBef>
                <a:spcPts val="1200"/>
              </a:spcBef>
            </a:pPr>
            <a:r>
              <a:rPr lang="en-GB" sz="1400" dirty="0">
                <a:latin typeface="Arial"/>
                <a:cs typeface="Arial"/>
              </a:rPr>
              <a:t>Other solutions to absence included smaller classrooms, setting goals for young people, better support for young people with SEN, access to free meals in school.</a:t>
            </a:r>
            <a:endParaRPr lang="en-US" sz="1400" dirty="0">
              <a:latin typeface="Arial" panose="020B0604020202020204" pitchFamily="34" charset="0"/>
              <a:cs typeface="Arial" panose="020B0604020202020204" pitchFamily="34" charset="0"/>
            </a:endParaRPr>
          </a:p>
        </p:txBody>
      </p:sp>
      <p:sp>
        <p:nvSpPr>
          <p:cNvPr id="20" name="Rounded Rectangular Callout 11">
            <a:extLst>
              <a:ext uri="{FF2B5EF4-FFF2-40B4-BE49-F238E27FC236}">
                <a16:creationId xmlns:a16="http://schemas.microsoft.com/office/drawing/2014/main" id="{E14C1A59-7BF1-B74E-9AAA-9F17FDBA70BC}"/>
              </a:ext>
              <a:ext uri="{C183D7F6-B498-43B3-948B-1728B52AA6E4}">
                <adec:decorative xmlns:adec="http://schemas.microsoft.com/office/drawing/2017/decorative" val="1"/>
              </a:ext>
            </a:extLst>
          </p:cNvPr>
          <p:cNvSpPr/>
          <p:nvPr/>
        </p:nvSpPr>
        <p:spPr>
          <a:xfrm>
            <a:off x="6479177" y="1255389"/>
            <a:ext cx="5278635" cy="1770698"/>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p:txBody>
      </p:sp>
      <p:sp>
        <p:nvSpPr>
          <p:cNvPr id="3" name="Text Placeholder 2">
            <a:extLst>
              <a:ext uri="{FF2B5EF4-FFF2-40B4-BE49-F238E27FC236}">
                <a16:creationId xmlns:a16="http://schemas.microsoft.com/office/drawing/2014/main" id="{4A545067-3750-10DB-EE96-04D85D06DC65}"/>
              </a:ext>
            </a:extLst>
          </p:cNvPr>
          <p:cNvSpPr>
            <a:spLocks noGrp="1"/>
          </p:cNvSpPr>
          <p:nvPr>
            <p:ph type="body" sz="quarter" idx="11"/>
          </p:nvPr>
        </p:nvSpPr>
        <p:spPr>
          <a:xfrm>
            <a:off x="6556495" y="1325118"/>
            <a:ext cx="5123998" cy="1476894"/>
          </a:xfrm>
        </p:spPr>
        <p:txBody>
          <a:bodyPr>
            <a:noAutofit/>
          </a:bodyPr>
          <a:lstStyle/>
          <a:p>
            <a:pPr defTabSz="914377">
              <a:defRPr/>
            </a:pPr>
            <a:r>
              <a:rPr lang="en-US" dirty="0">
                <a:latin typeface="Arial"/>
                <a:cs typeface="Arial"/>
              </a:rPr>
              <a:t>"</a:t>
            </a:r>
            <a:r>
              <a:rPr lang="en-GB" dirty="0">
                <a:latin typeface="Arial"/>
                <a:cs typeface="Arial"/>
              </a:rPr>
              <a:t>If they had encouraging parents/staff/colleagues/peers, that made them see multiple </a:t>
            </a:r>
            <a:r>
              <a:rPr lang="en-GB" b="1" dirty="0">
                <a:latin typeface="Arial"/>
                <a:cs typeface="Arial"/>
              </a:rPr>
              <a:t>opportunities schooling and education opens up for them</a:t>
            </a:r>
            <a:r>
              <a:rPr lang="en-GB" dirty="0">
                <a:latin typeface="Arial"/>
                <a:cs typeface="Arial"/>
              </a:rPr>
              <a:t>. </a:t>
            </a:r>
          </a:p>
          <a:p>
            <a:pPr defTabSz="914377">
              <a:defRPr/>
            </a:pPr>
            <a:r>
              <a:rPr lang="en-GB" dirty="0">
                <a:latin typeface="Arial"/>
                <a:cs typeface="Arial"/>
              </a:rPr>
              <a:t>Creating a </a:t>
            </a:r>
            <a:r>
              <a:rPr lang="en-GB" b="1" dirty="0">
                <a:latin typeface="Arial"/>
                <a:cs typeface="Arial"/>
              </a:rPr>
              <a:t>more interesting curriculum</a:t>
            </a:r>
            <a:r>
              <a:rPr lang="en-GB" dirty="0">
                <a:latin typeface="Arial"/>
                <a:cs typeface="Arial"/>
              </a:rPr>
              <a:t>. EBacc is not for every child. We need to appeal to what is of interest to them.</a:t>
            </a:r>
            <a:r>
              <a:rPr lang="en-US" dirty="0">
                <a:latin typeface="Arial"/>
                <a:cs typeface="Arial"/>
              </a:rPr>
              <a:t>"</a:t>
            </a:r>
          </a:p>
          <a:p>
            <a:pPr algn="r" defTabSz="914377">
              <a:defRPr/>
            </a:pPr>
            <a:r>
              <a:rPr lang="en-GB" dirty="0">
                <a:latin typeface="Arial"/>
                <a:cs typeface="Arial"/>
              </a:rPr>
              <a:t>(Secondary school staff member)</a:t>
            </a:r>
            <a:endParaRPr lang="en-US" dirty="0"/>
          </a:p>
        </p:txBody>
      </p:sp>
      <p:sp>
        <p:nvSpPr>
          <p:cNvPr id="21" name="Rounded Rectangular Callout 11">
            <a:extLst>
              <a:ext uri="{FF2B5EF4-FFF2-40B4-BE49-F238E27FC236}">
                <a16:creationId xmlns:a16="http://schemas.microsoft.com/office/drawing/2014/main" id="{E68ED188-9A67-A247-C780-A6E66256F225}"/>
              </a:ext>
              <a:ext uri="{C183D7F6-B498-43B3-948B-1728B52AA6E4}">
                <adec:decorative xmlns:adec="http://schemas.microsoft.com/office/drawing/2017/decorative" val="1"/>
              </a:ext>
            </a:extLst>
          </p:cNvPr>
          <p:cNvSpPr/>
          <p:nvPr/>
        </p:nvSpPr>
        <p:spPr>
          <a:xfrm>
            <a:off x="4632325" y="3189971"/>
            <a:ext cx="3124948" cy="1055608"/>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p:txBody>
      </p:sp>
      <p:sp>
        <p:nvSpPr>
          <p:cNvPr id="5" name="Text Placeholder 4">
            <a:extLst>
              <a:ext uri="{FF2B5EF4-FFF2-40B4-BE49-F238E27FC236}">
                <a16:creationId xmlns:a16="http://schemas.microsoft.com/office/drawing/2014/main" id="{5188ADF1-F121-FB6C-40A7-D2ACFAE96E94}"/>
              </a:ext>
            </a:extLst>
          </p:cNvPr>
          <p:cNvSpPr>
            <a:spLocks noGrp="1"/>
          </p:cNvSpPr>
          <p:nvPr>
            <p:ph type="body" sz="quarter" idx="13"/>
          </p:nvPr>
        </p:nvSpPr>
        <p:spPr>
          <a:xfrm>
            <a:off x="4694960" y="3162341"/>
            <a:ext cx="3062313" cy="960790"/>
          </a:xfrm>
        </p:spPr>
        <p:txBody>
          <a:bodyPr>
            <a:noAutofit/>
          </a:bodyPr>
          <a:lstStyle/>
          <a:p>
            <a:pPr marL="0" indent="0" defTabSz="914377">
              <a:lnSpc>
                <a:spcPct val="100000"/>
              </a:lnSpc>
              <a:buNone/>
              <a:defRPr/>
            </a:pPr>
            <a:r>
              <a:rPr lang="en-US" b="1" dirty="0">
                <a:latin typeface="Arial"/>
                <a:cs typeface="Arial"/>
              </a:rPr>
              <a:t>"Access to breakfast in school.</a:t>
            </a:r>
            <a:r>
              <a:rPr lang="en-US" dirty="0">
                <a:latin typeface="Arial"/>
                <a:cs typeface="Arial"/>
              </a:rPr>
              <a:t> Parents being able to freely discuss issues and have </a:t>
            </a:r>
            <a:r>
              <a:rPr lang="en-US" b="1" dirty="0">
                <a:latin typeface="Arial"/>
                <a:cs typeface="Arial"/>
              </a:rPr>
              <a:t>home support</a:t>
            </a:r>
            <a:r>
              <a:rPr lang="en-US" dirty="0">
                <a:latin typeface="Arial"/>
                <a:cs typeface="Arial"/>
              </a:rPr>
              <a:t>." </a:t>
            </a:r>
            <a:endParaRPr lang="en-GB" dirty="0">
              <a:latin typeface="Arial"/>
              <a:cs typeface="Arial"/>
            </a:endParaRPr>
          </a:p>
          <a:p>
            <a:pPr marL="0" indent="0" algn="r" defTabSz="914377">
              <a:lnSpc>
                <a:spcPct val="100000"/>
              </a:lnSpc>
              <a:buNone/>
              <a:defRPr/>
            </a:pPr>
            <a:r>
              <a:rPr lang="en-GB" dirty="0">
                <a:latin typeface="Arial"/>
                <a:cs typeface="Arial"/>
              </a:rPr>
              <a:t>(Primary school staff member)</a:t>
            </a:r>
            <a:endParaRPr lang="en-US" dirty="0"/>
          </a:p>
        </p:txBody>
      </p:sp>
      <p:sp>
        <p:nvSpPr>
          <p:cNvPr id="19" name="Rounded Rectangular Callout 11">
            <a:extLst>
              <a:ext uri="{FF2B5EF4-FFF2-40B4-BE49-F238E27FC236}">
                <a16:creationId xmlns:a16="http://schemas.microsoft.com/office/drawing/2014/main" id="{089BA4A6-B705-B349-F2B8-63318018E013}"/>
              </a:ext>
              <a:ext uri="{C183D7F6-B498-43B3-948B-1728B52AA6E4}">
                <adec:decorative xmlns:adec="http://schemas.microsoft.com/office/drawing/2017/decorative" val="1"/>
              </a:ext>
            </a:extLst>
          </p:cNvPr>
          <p:cNvSpPr/>
          <p:nvPr/>
        </p:nvSpPr>
        <p:spPr>
          <a:xfrm>
            <a:off x="5115340" y="4657775"/>
            <a:ext cx="3527308" cy="817245"/>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p:txBody>
      </p:sp>
      <p:sp>
        <p:nvSpPr>
          <p:cNvPr id="6" name="Text Placeholder 5">
            <a:extLst>
              <a:ext uri="{FF2B5EF4-FFF2-40B4-BE49-F238E27FC236}">
                <a16:creationId xmlns:a16="http://schemas.microsoft.com/office/drawing/2014/main" id="{469F56C8-7E4B-67E8-EC79-3D3737CD84F9}"/>
              </a:ext>
            </a:extLst>
          </p:cNvPr>
          <p:cNvSpPr>
            <a:spLocks noGrp="1"/>
          </p:cNvSpPr>
          <p:nvPr>
            <p:ph type="body" sz="quarter" idx="14"/>
          </p:nvPr>
        </p:nvSpPr>
        <p:spPr>
          <a:xfrm>
            <a:off x="5164004" y="4665714"/>
            <a:ext cx="3367046" cy="759063"/>
          </a:xfrm>
        </p:spPr>
        <p:txBody>
          <a:bodyPr>
            <a:noAutofit/>
          </a:bodyPr>
          <a:lstStyle/>
          <a:p>
            <a:pPr marL="0" indent="0" defTabSz="914377">
              <a:lnSpc>
                <a:spcPct val="100000"/>
              </a:lnSpc>
              <a:buNone/>
              <a:defRPr/>
            </a:pPr>
            <a:r>
              <a:rPr lang="en-US" dirty="0">
                <a:latin typeface="Arial"/>
                <a:cs typeface="Arial"/>
              </a:rPr>
              <a:t>"The first step is </a:t>
            </a:r>
            <a:r>
              <a:rPr lang="en-US" b="1" dirty="0">
                <a:latin typeface="Arial"/>
                <a:cs typeface="Arial"/>
              </a:rPr>
              <a:t>understanding what is the root cause of the absence</a:t>
            </a:r>
            <a:r>
              <a:rPr lang="en-US" dirty="0">
                <a:latin typeface="Arial"/>
                <a:cs typeface="Arial"/>
              </a:rPr>
              <a:t>."</a:t>
            </a:r>
            <a:endParaRPr lang="en-GB" dirty="0">
              <a:latin typeface="Arial"/>
              <a:cs typeface="Arial"/>
            </a:endParaRPr>
          </a:p>
          <a:p>
            <a:pPr marL="0" indent="0" algn="r" defTabSz="914377">
              <a:lnSpc>
                <a:spcPct val="100000"/>
              </a:lnSpc>
              <a:spcBef>
                <a:spcPts val="600"/>
              </a:spcBef>
              <a:buNone/>
              <a:defRPr/>
            </a:pPr>
            <a:r>
              <a:rPr lang="en-GB" dirty="0">
                <a:latin typeface="Arial"/>
                <a:cs typeface="Arial"/>
              </a:rPr>
              <a:t>(Young carer support worker)</a:t>
            </a:r>
            <a:endParaRPr lang="en-US" dirty="0"/>
          </a:p>
        </p:txBody>
      </p:sp>
      <p:sp>
        <p:nvSpPr>
          <p:cNvPr id="18" name="Rounded Rectangular Callout 11">
            <a:extLst>
              <a:ext uri="{FF2B5EF4-FFF2-40B4-BE49-F238E27FC236}">
                <a16:creationId xmlns:a16="http://schemas.microsoft.com/office/drawing/2014/main" id="{D5987824-810C-46E3-0F9F-C0A6DA7A0A46}"/>
              </a:ext>
              <a:ext uri="{C183D7F6-B498-43B3-948B-1728B52AA6E4}">
                <adec:decorative xmlns:adec="http://schemas.microsoft.com/office/drawing/2017/decorative" val="1"/>
              </a:ext>
            </a:extLst>
          </p:cNvPr>
          <p:cNvSpPr/>
          <p:nvPr/>
        </p:nvSpPr>
        <p:spPr>
          <a:xfrm>
            <a:off x="9018233" y="4203515"/>
            <a:ext cx="3093975" cy="1293971"/>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p:txBody>
      </p:sp>
      <p:sp>
        <p:nvSpPr>
          <p:cNvPr id="7" name="Text Placeholder 6">
            <a:extLst>
              <a:ext uri="{FF2B5EF4-FFF2-40B4-BE49-F238E27FC236}">
                <a16:creationId xmlns:a16="http://schemas.microsoft.com/office/drawing/2014/main" id="{0A316923-8995-227F-ECAC-28826DACF81A}"/>
              </a:ext>
            </a:extLst>
          </p:cNvPr>
          <p:cNvSpPr>
            <a:spLocks noGrp="1"/>
          </p:cNvSpPr>
          <p:nvPr>
            <p:ph type="body" sz="quarter" idx="15"/>
          </p:nvPr>
        </p:nvSpPr>
        <p:spPr>
          <a:xfrm>
            <a:off x="9062932" y="4225483"/>
            <a:ext cx="3019132" cy="1179198"/>
          </a:xfrm>
        </p:spPr>
        <p:txBody>
          <a:bodyPr>
            <a:noAutofit/>
          </a:bodyPr>
          <a:lstStyle/>
          <a:p>
            <a:pPr marL="0" indent="0" defTabSz="914377">
              <a:lnSpc>
                <a:spcPct val="100000"/>
              </a:lnSpc>
              <a:buNone/>
              <a:defRPr/>
            </a:pPr>
            <a:r>
              <a:rPr lang="en-US" dirty="0">
                <a:latin typeface="Arial"/>
                <a:cs typeface="Arial"/>
              </a:rPr>
              <a:t>"Give them a named person to check in with and</a:t>
            </a:r>
            <a:r>
              <a:rPr lang="en-US" b="1" dirty="0">
                <a:latin typeface="Arial"/>
                <a:cs typeface="Arial"/>
              </a:rPr>
              <a:t> allow them to talk</a:t>
            </a:r>
            <a:r>
              <a:rPr lang="en-US" dirty="0">
                <a:latin typeface="Arial"/>
                <a:cs typeface="Arial"/>
              </a:rPr>
              <a:t> </a:t>
            </a:r>
            <a:r>
              <a:rPr lang="en-US" b="1" dirty="0">
                <a:latin typeface="Arial"/>
                <a:cs typeface="Arial"/>
              </a:rPr>
              <a:t>about why </a:t>
            </a:r>
            <a:r>
              <a:rPr lang="en-US" dirty="0">
                <a:latin typeface="Arial"/>
                <a:cs typeface="Arial"/>
              </a:rPr>
              <a:t>they are not attending as much as they should."</a:t>
            </a:r>
          </a:p>
          <a:p>
            <a:pPr marL="0" indent="0" algn="r" defTabSz="914377">
              <a:lnSpc>
                <a:spcPct val="100000"/>
              </a:lnSpc>
              <a:buNone/>
              <a:defRPr/>
            </a:pPr>
            <a:r>
              <a:rPr lang="en-GB" dirty="0">
                <a:latin typeface="Arial"/>
                <a:cs typeface="Arial"/>
              </a:rPr>
              <a:t>(Secondary school staff member)</a:t>
            </a:r>
            <a:endParaRPr lang="en-US" dirty="0"/>
          </a:p>
        </p:txBody>
      </p:sp>
    </p:spTree>
    <p:extLst>
      <p:ext uri="{BB962C8B-B14F-4D97-AF65-F5344CB8AC3E}">
        <p14:creationId xmlns:p14="http://schemas.microsoft.com/office/powerpoint/2010/main" val="6489078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C85D369-A266-5249-A20C-9E92F21F40F7}"/>
              </a:ext>
            </a:extLst>
          </p:cNvPr>
          <p:cNvSpPr>
            <a:spLocks noGrp="1"/>
          </p:cNvSpPr>
          <p:nvPr>
            <p:ph type="title"/>
          </p:nvPr>
        </p:nvSpPr>
        <p:spPr>
          <a:xfrm>
            <a:off x="338327" y="319550"/>
            <a:ext cx="11750039" cy="665188"/>
          </a:xfrm>
        </p:spPr>
        <p:txBody>
          <a:bodyPr>
            <a:noAutofit/>
          </a:bodyPr>
          <a:lstStyle/>
          <a:p>
            <a:pPr>
              <a:lnSpc>
                <a:spcPct val="100000"/>
              </a:lnSpc>
            </a:pPr>
            <a:r>
              <a:rPr lang="en-GB" sz="2400" b="1" dirty="0">
                <a:solidFill>
                  <a:srgbClr val="E51F23"/>
                </a:solidFill>
                <a:latin typeface="Arial"/>
                <a:cs typeface="Arial"/>
              </a:rPr>
              <a:t>The increased demand of children with special educational needs remains a significant factor – what could we do to support schools manage this better?</a:t>
            </a:r>
            <a:endParaRPr lang="en-US" sz="2400" dirty="0"/>
          </a:p>
        </p:txBody>
      </p:sp>
      <p:sp>
        <p:nvSpPr>
          <p:cNvPr id="2" name="Text Placeholder 1">
            <a:extLst>
              <a:ext uri="{FF2B5EF4-FFF2-40B4-BE49-F238E27FC236}">
                <a16:creationId xmlns:a16="http://schemas.microsoft.com/office/drawing/2014/main" id="{51BB6A99-6523-92ED-8CF4-7436CA11EBC3}"/>
              </a:ext>
            </a:extLst>
          </p:cNvPr>
          <p:cNvSpPr>
            <a:spLocks noGrp="1"/>
          </p:cNvSpPr>
          <p:nvPr>
            <p:ph type="body" sz="quarter" idx="10"/>
          </p:nvPr>
        </p:nvSpPr>
        <p:spPr>
          <a:xfrm>
            <a:off x="338326" y="1230314"/>
            <a:ext cx="11217277" cy="511176"/>
          </a:xfrm>
        </p:spPr>
        <p:txBody>
          <a:bodyPr>
            <a:noAutofit/>
          </a:bodyPr>
          <a:lstStyle/>
          <a:p>
            <a:r>
              <a:rPr lang="en-GB" sz="1400" b="1" dirty="0">
                <a:latin typeface="Arial"/>
                <a:cs typeface="Arial"/>
              </a:rPr>
              <a:t>86%</a:t>
            </a:r>
            <a:r>
              <a:rPr lang="en-GB" sz="1400" dirty="0">
                <a:latin typeface="Arial"/>
                <a:cs typeface="Arial"/>
              </a:rPr>
              <a:t> of respondents worked with students with special educational needs. They suggested increased training, funding, classroom support and specialised services, and working more with parents and other agencies.</a:t>
            </a:r>
            <a:endParaRPr lang="en-US" sz="1400" dirty="0"/>
          </a:p>
        </p:txBody>
      </p:sp>
      <p:sp>
        <p:nvSpPr>
          <p:cNvPr id="25" name="Rounded Rectangular Callout 11">
            <a:extLst>
              <a:ext uri="{FF2B5EF4-FFF2-40B4-BE49-F238E27FC236}">
                <a16:creationId xmlns:a16="http://schemas.microsoft.com/office/drawing/2014/main" id="{A0FBA680-310A-6486-E4A1-4904381914A6}"/>
              </a:ext>
              <a:ext uri="{C183D7F6-B498-43B3-948B-1728B52AA6E4}">
                <adec:decorative xmlns:adec="http://schemas.microsoft.com/office/drawing/2017/decorative" val="1"/>
              </a:ext>
            </a:extLst>
          </p:cNvPr>
          <p:cNvSpPr/>
          <p:nvPr/>
        </p:nvSpPr>
        <p:spPr>
          <a:xfrm>
            <a:off x="214635" y="2127335"/>
            <a:ext cx="4130942" cy="2485787"/>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p:txBody>
      </p:sp>
      <p:sp>
        <p:nvSpPr>
          <p:cNvPr id="3" name="Text Placeholder 2">
            <a:extLst>
              <a:ext uri="{FF2B5EF4-FFF2-40B4-BE49-F238E27FC236}">
                <a16:creationId xmlns:a16="http://schemas.microsoft.com/office/drawing/2014/main" id="{93166755-9647-70B6-E575-79E6116A710C}"/>
              </a:ext>
            </a:extLst>
          </p:cNvPr>
          <p:cNvSpPr>
            <a:spLocks noGrp="1"/>
          </p:cNvSpPr>
          <p:nvPr>
            <p:ph type="body" sz="quarter" idx="11"/>
          </p:nvPr>
        </p:nvSpPr>
        <p:spPr>
          <a:xfrm>
            <a:off x="338325" y="2229664"/>
            <a:ext cx="3851837" cy="2282046"/>
          </a:xfrm>
        </p:spPr>
        <p:txBody>
          <a:bodyPr>
            <a:noAutofit/>
          </a:bodyPr>
          <a:lstStyle/>
          <a:p>
            <a:pPr defTabSz="914377">
              <a:defRPr/>
            </a:pPr>
            <a:r>
              <a:rPr lang="en-US" dirty="0">
                <a:latin typeface="Arial"/>
                <a:cs typeface="Arial"/>
              </a:rPr>
              <a:t>"Teachers should have </a:t>
            </a:r>
            <a:r>
              <a:rPr lang="en-US" b="1" dirty="0">
                <a:latin typeface="Arial"/>
                <a:cs typeface="Arial"/>
              </a:rPr>
              <a:t>training </a:t>
            </a:r>
            <a:r>
              <a:rPr lang="en-US" dirty="0">
                <a:latin typeface="Arial"/>
                <a:cs typeface="Arial"/>
              </a:rPr>
              <a:t>around this area</a:t>
            </a:r>
            <a:r>
              <a:rPr lang="en-US" b="1" dirty="0">
                <a:latin typeface="Arial"/>
                <a:cs typeface="Arial"/>
              </a:rPr>
              <a:t> </a:t>
            </a:r>
            <a:r>
              <a:rPr lang="en-US" dirty="0">
                <a:latin typeface="Arial"/>
                <a:cs typeface="Arial"/>
              </a:rPr>
              <a:t>SEN as part has their degrees as this affects a large amount of children.</a:t>
            </a:r>
            <a:r>
              <a:rPr lang="en-US" b="1" dirty="0">
                <a:latin typeface="Arial"/>
                <a:cs typeface="Arial"/>
              </a:rPr>
              <a:t> Listening and working with the parents </a:t>
            </a:r>
            <a:r>
              <a:rPr lang="en-US" dirty="0">
                <a:latin typeface="Arial"/>
                <a:cs typeface="Arial"/>
              </a:rPr>
              <a:t>who know their child's needs better than anyone. </a:t>
            </a:r>
            <a:r>
              <a:rPr lang="en-US" b="1" dirty="0">
                <a:latin typeface="Arial"/>
                <a:cs typeface="Arial"/>
              </a:rPr>
              <a:t>Recognizing that race and culture </a:t>
            </a:r>
            <a:r>
              <a:rPr lang="en-US" dirty="0">
                <a:latin typeface="Arial"/>
                <a:cs typeface="Arial"/>
              </a:rPr>
              <a:t>can also have an impact on how children are treated as certain races and culture would do things differently.” </a:t>
            </a:r>
          </a:p>
          <a:p>
            <a:pPr algn="r" defTabSz="914377">
              <a:defRPr/>
            </a:pPr>
            <a:r>
              <a:rPr lang="en-GB" dirty="0">
                <a:latin typeface="Arial"/>
                <a:cs typeface="Arial"/>
              </a:rPr>
              <a:t>(Sixth form staff member)</a:t>
            </a:r>
            <a:endParaRPr lang="en-US" dirty="0"/>
          </a:p>
        </p:txBody>
      </p:sp>
      <p:sp>
        <p:nvSpPr>
          <p:cNvPr id="23" name="Rounded Rectangular Callout 11">
            <a:extLst>
              <a:ext uri="{FF2B5EF4-FFF2-40B4-BE49-F238E27FC236}">
                <a16:creationId xmlns:a16="http://schemas.microsoft.com/office/drawing/2014/main" id="{3B193D8A-4EC9-ADBF-FB4B-6844438C486A}"/>
              </a:ext>
              <a:ext uri="{C183D7F6-B498-43B3-948B-1728B52AA6E4}">
                <adec:decorative xmlns:adec="http://schemas.microsoft.com/office/drawing/2017/decorative" val="1"/>
              </a:ext>
            </a:extLst>
          </p:cNvPr>
          <p:cNvSpPr/>
          <p:nvPr/>
        </p:nvSpPr>
        <p:spPr>
          <a:xfrm>
            <a:off x="4800103" y="2028120"/>
            <a:ext cx="1896006" cy="1532334"/>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p:txBody>
      </p:sp>
      <p:sp>
        <p:nvSpPr>
          <p:cNvPr id="5" name="Text Placeholder 4">
            <a:extLst>
              <a:ext uri="{FF2B5EF4-FFF2-40B4-BE49-F238E27FC236}">
                <a16:creationId xmlns:a16="http://schemas.microsoft.com/office/drawing/2014/main" id="{E595F51E-89FD-AB78-23AD-C27931AFED55}"/>
              </a:ext>
            </a:extLst>
          </p:cNvPr>
          <p:cNvSpPr>
            <a:spLocks noGrp="1"/>
          </p:cNvSpPr>
          <p:nvPr>
            <p:ph type="body" sz="quarter" idx="13"/>
          </p:nvPr>
        </p:nvSpPr>
        <p:spPr>
          <a:xfrm>
            <a:off x="4868035" y="2051934"/>
            <a:ext cx="1733731" cy="1326825"/>
          </a:xfrm>
        </p:spPr>
        <p:txBody>
          <a:bodyPr>
            <a:noAutofit/>
          </a:bodyPr>
          <a:lstStyle/>
          <a:p>
            <a:pPr marL="0" indent="0" defTabSz="914377">
              <a:lnSpc>
                <a:spcPct val="100000"/>
              </a:lnSpc>
              <a:buNone/>
              <a:defRPr/>
            </a:pPr>
            <a:r>
              <a:rPr lang="en-US" dirty="0">
                <a:latin typeface="Arial"/>
                <a:cs typeface="Arial"/>
              </a:rPr>
              <a:t>"</a:t>
            </a:r>
            <a:r>
              <a:rPr lang="en-US" b="1" dirty="0">
                <a:latin typeface="Arial"/>
                <a:cs typeface="Arial"/>
              </a:rPr>
              <a:t>Reach out to families</a:t>
            </a:r>
            <a:r>
              <a:rPr lang="en-US" dirty="0">
                <a:latin typeface="Arial"/>
                <a:cs typeface="Arial"/>
              </a:rPr>
              <a:t> to see if we can better meet their needs."</a:t>
            </a:r>
          </a:p>
          <a:p>
            <a:pPr marL="0" indent="0" algn="r" defTabSz="914377">
              <a:lnSpc>
                <a:spcPct val="100000"/>
              </a:lnSpc>
              <a:buNone/>
              <a:defRPr/>
            </a:pPr>
            <a:r>
              <a:rPr lang="en-GB" dirty="0">
                <a:latin typeface="Arial"/>
                <a:cs typeface="Arial"/>
              </a:rPr>
              <a:t>(Secondary school staff member)</a:t>
            </a:r>
            <a:endParaRPr lang="en-US" dirty="0"/>
          </a:p>
        </p:txBody>
      </p:sp>
      <p:sp>
        <p:nvSpPr>
          <p:cNvPr id="26" name="Rounded Rectangular Callout 11">
            <a:extLst>
              <a:ext uri="{FF2B5EF4-FFF2-40B4-BE49-F238E27FC236}">
                <a16:creationId xmlns:a16="http://schemas.microsoft.com/office/drawing/2014/main" id="{B404D3C0-50E5-D17C-E143-01376518EA03}"/>
              </a:ext>
              <a:ext uri="{C183D7F6-B498-43B3-948B-1728B52AA6E4}">
                <adec:decorative xmlns:adec="http://schemas.microsoft.com/office/drawing/2017/decorative" val="1"/>
              </a:ext>
            </a:extLst>
          </p:cNvPr>
          <p:cNvSpPr/>
          <p:nvPr/>
        </p:nvSpPr>
        <p:spPr>
          <a:xfrm>
            <a:off x="8064137" y="1822288"/>
            <a:ext cx="3422468" cy="1532334"/>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p:txBody>
      </p:sp>
      <p:sp>
        <p:nvSpPr>
          <p:cNvPr id="6" name="Text Placeholder 5">
            <a:extLst>
              <a:ext uri="{FF2B5EF4-FFF2-40B4-BE49-F238E27FC236}">
                <a16:creationId xmlns:a16="http://schemas.microsoft.com/office/drawing/2014/main" id="{B5386C99-42CC-6F2C-3DFE-4B09900C87E6}"/>
              </a:ext>
            </a:extLst>
          </p:cNvPr>
          <p:cNvSpPr>
            <a:spLocks noGrp="1"/>
          </p:cNvSpPr>
          <p:nvPr>
            <p:ph type="body" sz="quarter" idx="14"/>
          </p:nvPr>
        </p:nvSpPr>
        <p:spPr>
          <a:xfrm>
            <a:off x="8142637" y="1891044"/>
            <a:ext cx="3272289" cy="1366073"/>
          </a:xfrm>
        </p:spPr>
        <p:txBody>
          <a:bodyPr>
            <a:noAutofit/>
          </a:bodyPr>
          <a:lstStyle/>
          <a:p>
            <a:pPr marL="0" indent="0" defTabSz="914377">
              <a:lnSpc>
                <a:spcPct val="100000"/>
              </a:lnSpc>
              <a:buNone/>
              <a:defRPr/>
            </a:pPr>
            <a:r>
              <a:rPr lang="en-US" dirty="0">
                <a:latin typeface="Arial"/>
                <a:cs typeface="Arial"/>
              </a:rPr>
              <a:t>“</a:t>
            </a:r>
            <a:r>
              <a:rPr lang="en-US" b="1" dirty="0">
                <a:latin typeface="Arial"/>
                <a:cs typeface="Arial"/>
              </a:rPr>
              <a:t>Improved awareness of conditions</a:t>
            </a:r>
            <a:r>
              <a:rPr lang="en-US" dirty="0">
                <a:latin typeface="Arial"/>
                <a:cs typeface="Arial"/>
              </a:rPr>
              <a:t>.  Support from health colleagues.  Supervision, </a:t>
            </a:r>
            <a:r>
              <a:rPr lang="en-US" b="1" dirty="0">
                <a:latin typeface="Arial"/>
                <a:cs typeface="Arial"/>
              </a:rPr>
              <a:t>multi-agency conversations</a:t>
            </a:r>
            <a:r>
              <a:rPr lang="en-US" dirty="0">
                <a:latin typeface="Arial"/>
                <a:cs typeface="Arial"/>
              </a:rPr>
              <a:t>. Resources. </a:t>
            </a:r>
            <a:r>
              <a:rPr lang="en-US" b="1" dirty="0">
                <a:latin typeface="Arial"/>
                <a:cs typeface="Arial"/>
              </a:rPr>
              <a:t>Parents, volunteers as a possible resource</a:t>
            </a:r>
            <a:r>
              <a:rPr lang="en-US" dirty="0">
                <a:latin typeface="Arial"/>
                <a:cs typeface="Arial"/>
              </a:rPr>
              <a:t>."</a:t>
            </a:r>
          </a:p>
          <a:p>
            <a:pPr marL="0" indent="0" algn="r" defTabSz="914377">
              <a:lnSpc>
                <a:spcPct val="100000"/>
              </a:lnSpc>
              <a:buNone/>
              <a:defRPr/>
            </a:pPr>
            <a:r>
              <a:rPr lang="en-GB" dirty="0">
                <a:latin typeface="Arial"/>
                <a:cs typeface="Arial"/>
              </a:rPr>
              <a:t>(Early Years, Early Help practitioner)</a:t>
            </a:r>
            <a:endParaRPr lang="en-US" dirty="0"/>
          </a:p>
        </p:txBody>
      </p:sp>
      <p:sp>
        <p:nvSpPr>
          <p:cNvPr id="22" name="Rounded Rectangular Callout 11">
            <a:extLst>
              <a:ext uri="{FF2B5EF4-FFF2-40B4-BE49-F238E27FC236}">
                <a16:creationId xmlns:a16="http://schemas.microsoft.com/office/drawing/2014/main" id="{47FD6C1E-A724-D1F0-1E41-B22E071D8FBF}"/>
              </a:ext>
              <a:ext uri="{C183D7F6-B498-43B3-948B-1728B52AA6E4}">
                <adec:decorative xmlns:adec="http://schemas.microsoft.com/office/drawing/2017/decorative" val="1"/>
              </a:ext>
            </a:extLst>
          </p:cNvPr>
          <p:cNvSpPr/>
          <p:nvPr/>
        </p:nvSpPr>
        <p:spPr>
          <a:xfrm>
            <a:off x="2135452" y="4890469"/>
            <a:ext cx="2924484" cy="817245"/>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p:txBody>
      </p:sp>
      <p:sp>
        <p:nvSpPr>
          <p:cNvPr id="7" name="Text Placeholder 6">
            <a:extLst>
              <a:ext uri="{FF2B5EF4-FFF2-40B4-BE49-F238E27FC236}">
                <a16:creationId xmlns:a16="http://schemas.microsoft.com/office/drawing/2014/main" id="{C0618E7C-E215-ADD2-BF8C-F84B3898ECCE}"/>
              </a:ext>
            </a:extLst>
          </p:cNvPr>
          <p:cNvSpPr>
            <a:spLocks noGrp="1"/>
          </p:cNvSpPr>
          <p:nvPr>
            <p:ph type="body" sz="quarter" idx="15"/>
          </p:nvPr>
        </p:nvSpPr>
        <p:spPr>
          <a:xfrm>
            <a:off x="2135452" y="4890469"/>
            <a:ext cx="2848530" cy="817244"/>
          </a:xfrm>
        </p:spPr>
        <p:txBody>
          <a:bodyPr>
            <a:noAutofit/>
          </a:bodyPr>
          <a:lstStyle/>
          <a:p>
            <a:pPr marL="0" indent="0" defTabSz="914377">
              <a:lnSpc>
                <a:spcPct val="100000"/>
              </a:lnSpc>
              <a:buNone/>
              <a:defRPr/>
            </a:pPr>
            <a:r>
              <a:rPr lang="en-US" dirty="0">
                <a:latin typeface="Arial"/>
                <a:cs typeface="Arial"/>
              </a:rPr>
              <a:t>“Much </a:t>
            </a:r>
            <a:r>
              <a:rPr lang="en-US" dirty="0" err="1">
                <a:latin typeface="Arial"/>
                <a:cs typeface="Arial"/>
              </a:rPr>
              <a:t>much</a:t>
            </a:r>
            <a:r>
              <a:rPr lang="en-US" dirty="0">
                <a:latin typeface="Arial"/>
                <a:cs typeface="Arial"/>
              </a:rPr>
              <a:t> more </a:t>
            </a:r>
            <a:r>
              <a:rPr lang="en-US" b="1" dirty="0">
                <a:latin typeface="Arial"/>
                <a:cs typeface="Arial"/>
              </a:rPr>
              <a:t>in class support and one to one aids</a:t>
            </a:r>
            <a:r>
              <a:rPr lang="en-US" dirty="0">
                <a:latin typeface="Arial"/>
                <a:cs typeface="Arial"/>
              </a:rPr>
              <a:t>."</a:t>
            </a:r>
          </a:p>
          <a:p>
            <a:pPr marL="0" indent="0" algn="r" defTabSz="914377">
              <a:lnSpc>
                <a:spcPct val="100000"/>
              </a:lnSpc>
              <a:buNone/>
              <a:defRPr/>
            </a:pPr>
            <a:r>
              <a:rPr lang="en-GB" dirty="0">
                <a:latin typeface="Arial"/>
                <a:cs typeface="Arial"/>
              </a:rPr>
              <a:t>(Secondary school staff member)</a:t>
            </a:r>
            <a:endParaRPr lang="en-US" dirty="0"/>
          </a:p>
        </p:txBody>
      </p:sp>
      <p:sp>
        <p:nvSpPr>
          <p:cNvPr id="24" name="Rounded Rectangular Callout 11">
            <a:extLst>
              <a:ext uri="{FF2B5EF4-FFF2-40B4-BE49-F238E27FC236}">
                <a16:creationId xmlns:a16="http://schemas.microsoft.com/office/drawing/2014/main" id="{23DA6698-6056-609E-7212-F7F508ACD4F1}"/>
              </a:ext>
              <a:ext uri="{C183D7F6-B498-43B3-948B-1728B52AA6E4}">
                <adec:decorative xmlns:adec="http://schemas.microsoft.com/office/drawing/2017/decorative" val="1"/>
              </a:ext>
            </a:extLst>
          </p:cNvPr>
          <p:cNvSpPr/>
          <p:nvPr/>
        </p:nvSpPr>
        <p:spPr>
          <a:xfrm>
            <a:off x="6443895" y="3821518"/>
            <a:ext cx="5362028" cy="1770698"/>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p:txBody>
      </p:sp>
      <p:sp>
        <p:nvSpPr>
          <p:cNvPr id="9" name="Text Placeholder 8">
            <a:extLst>
              <a:ext uri="{FF2B5EF4-FFF2-40B4-BE49-F238E27FC236}">
                <a16:creationId xmlns:a16="http://schemas.microsoft.com/office/drawing/2014/main" id="{77F62DEC-466E-9F2A-9586-FEE06042A404}"/>
              </a:ext>
            </a:extLst>
          </p:cNvPr>
          <p:cNvSpPr>
            <a:spLocks noGrp="1"/>
          </p:cNvSpPr>
          <p:nvPr>
            <p:ph type="body" sz="quarter" idx="17"/>
          </p:nvPr>
        </p:nvSpPr>
        <p:spPr>
          <a:xfrm>
            <a:off x="6521572" y="3865334"/>
            <a:ext cx="5184757" cy="1633765"/>
          </a:xfrm>
        </p:spPr>
        <p:txBody>
          <a:bodyPr>
            <a:noAutofit/>
          </a:bodyPr>
          <a:lstStyle/>
          <a:p>
            <a:pPr marL="0" indent="0" defTabSz="914377">
              <a:lnSpc>
                <a:spcPct val="100000"/>
              </a:lnSpc>
              <a:buNone/>
              <a:defRPr/>
            </a:pPr>
            <a:r>
              <a:rPr lang="en-US" b="1" dirty="0">
                <a:latin typeface="Arial"/>
                <a:cs typeface="Arial"/>
              </a:rPr>
              <a:t>Increased availability for services</a:t>
            </a:r>
            <a:r>
              <a:rPr lang="en-US" dirty="0">
                <a:latin typeface="Arial"/>
                <a:cs typeface="Arial"/>
              </a:rPr>
              <a:t> such as Educational Psychology Service, </a:t>
            </a:r>
            <a:r>
              <a:rPr lang="en-GB" dirty="0">
                <a:latin typeface="Arial"/>
                <a:cs typeface="Arial"/>
              </a:rPr>
              <a:t>Child and Adolescent Mental Health Service</a:t>
            </a:r>
            <a:r>
              <a:rPr lang="en-US" dirty="0">
                <a:latin typeface="Arial"/>
                <a:cs typeface="Arial"/>
              </a:rPr>
              <a:t>, and Speech and Language Therapy, allowing for larger caseloads and</a:t>
            </a:r>
            <a:r>
              <a:rPr lang="en-US" b="1" dirty="0">
                <a:latin typeface="Arial"/>
                <a:cs typeface="Arial"/>
              </a:rPr>
              <a:t> impactful assessment </a:t>
            </a:r>
            <a:r>
              <a:rPr lang="en-US" dirty="0">
                <a:latin typeface="Arial"/>
                <a:cs typeface="Arial"/>
              </a:rPr>
              <a:t>of those students who do not have Education, Health and Care Plans as this is an increasing concern."</a:t>
            </a:r>
            <a:endParaRPr lang="en-GB" dirty="0">
              <a:latin typeface="Arial"/>
              <a:cs typeface="Arial"/>
            </a:endParaRPr>
          </a:p>
          <a:p>
            <a:pPr marL="0" indent="0" algn="r" defTabSz="914377">
              <a:lnSpc>
                <a:spcPct val="100000"/>
              </a:lnSpc>
              <a:buNone/>
              <a:defRPr/>
            </a:pPr>
            <a:r>
              <a:rPr lang="en-GB" dirty="0">
                <a:latin typeface="Arial"/>
                <a:cs typeface="Arial"/>
              </a:rPr>
              <a:t>(Secondary school staff member)</a:t>
            </a:r>
            <a:endParaRPr lang="en-US" dirty="0"/>
          </a:p>
        </p:txBody>
      </p:sp>
    </p:spTree>
    <p:extLst>
      <p:ext uri="{BB962C8B-B14F-4D97-AF65-F5344CB8AC3E}">
        <p14:creationId xmlns:p14="http://schemas.microsoft.com/office/powerpoint/2010/main" val="7812768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9141CFC-DC0C-C6CF-C117-CE7F96867FA1}"/>
              </a:ext>
            </a:extLst>
          </p:cNvPr>
          <p:cNvSpPr>
            <a:spLocks noGrp="1"/>
          </p:cNvSpPr>
          <p:nvPr>
            <p:ph type="title"/>
          </p:nvPr>
        </p:nvSpPr>
        <p:spPr/>
        <p:txBody>
          <a:bodyPr>
            <a:normAutofit/>
          </a:bodyPr>
          <a:lstStyle/>
          <a:p>
            <a:r>
              <a:rPr lang="en-GB" sz="2600" b="1" dirty="0">
                <a:solidFill>
                  <a:srgbClr val="E51F23"/>
                </a:solidFill>
                <a:latin typeface="Arial"/>
                <a:cs typeface="Arial"/>
              </a:rPr>
              <a:t>What would be a solution to fixed term exclusion?</a:t>
            </a:r>
            <a:endParaRPr lang="en-US" sz="2600" dirty="0"/>
          </a:p>
        </p:txBody>
      </p:sp>
      <p:sp>
        <p:nvSpPr>
          <p:cNvPr id="2" name="Text Placeholder 1">
            <a:extLst>
              <a:ext uri="{FF2B5EF4-FFF2-40B4-BE49-F238E27FC236}">
                <a16:creationId xmlns:a16="http://schemas.microsoft.com/office/drawing/2014/main" id="{CFEE9E75-D65E-D9CE-AA4A-729AC94A188C}"/>
              </a:ext>
            </a:extLst>
          </p:cNvPr>
          <p:cNvSpPr>
            <a:spLocks noGrp="1"/>
          </p:cNvSpPr>
          <p:nvPr>
            <p:ph type="body" sz="quarter" idx="10"/>
          </p:nvPr>
        </p:nvSpPr>
        <p:spPr>
          <a:xfrm>
            <a:off x="338328" y="914400"/>
            <a:ext cx="11287615" cy="523220"/>
          </a:xfrm>
        </p:spPr>
        <p:txBody>
          <a:bodyPr wrap="square">
            <a:spAutoFit/>
          </a:bodyPr>
          <a:lstStyle/>
          <a:p>
            <a:r>
              <a:rPr lang="en-GB" sz="1400" dirty="0">
                <a:latin typeface="Arial"/>
                <a:cs typeface="Arial"/>
              </a:rPr>
              <a:t>Staff spoke about the importance of increased prevention and behaviour support in schools.  They had different perspectives on the effectiveness of trauma-informed approaches in practice.</a:t>
            </a:r>
            <a:endParaRPr lang="en-US" sz="1400" dirty="0">
              <a:latin typeface="Arial" panose="020B0604020202020204" pitchFamily="34" charset="0"/>
              <a:cs typeface="Arial" panose="020B0604020202020204" pitchFamily="34" charset="0"/>
            </a:endParaRPr>
          </a:p>
        </p:txBody>
      </p:sp>
      <p:sp>
        <p:nvSpPr>
          <p:cNvPr id="31" name="Rounded Rectangular Callout 11">
            <a:extLst>
              <a:ext uri="{FF2B5EF4-FFF2-40B4-BE49-F238E27FC236}">
                <a16:creationId xmlns:a16="http://schemas.microsoft.com/office/drawing/2014/main" id="{CA37CE1E-8DA5-B70B-C59C-E7CBC11C2491}"/>
              </a:ext>
              <a:ext uri="{C183D7F6-B498-43B3-948B-1728B52AA6E4}">
                <adec:decorative xmlns:adec="http://schemas.microsoft.com/office/drawing/2017/decorative" val="1"/>
              </a:ext>
            </a:extLst>
          </p:cNvPr>
          <p:cNvSpPr/>
          <p:nvPr/>
        </p:nvSpPr>
        <p:spPr>
          <a:xfrm>
            <a:off x="270191" y="1526519"/>
            <a:ext cx="4597901" cy="2247424"/>
          </a:xfrm>
          <a:prstGeom prst="wedgeRoundRectCallout">
            <a:avLst/>
          </a:prstGeom>
          <a:solidFill>
            <a:schemeClr val="bg2"/>
          </a:solidFill>
        </p:spPr>
        <p:txBody>
          <a:bodyPr wrap="square" lIns="91440" tIns="45720" rIns="91440" bIns="45720" anchor="t">
            <a:spAutoFit/>
          </a:bodyPr>
          <a:lstStyle/>
          <a:p>
            <a:endParaRPr lang="en-GB" sz="1400" dirty="0">
              <a:latin typeface="Arial" panose="020B0604020202020204" pitchFamily="34" charset="0"/>
              <a:ea typeface="+mn-lt"/>
              <a:cs typeface="Arial" panose="020B0604020202020204" pitchFamily="34" charset="0"/>
            </a:endParaRPr>
          </a:p>
          <a:p>
            <a:endParaRPr lang="en-GB" sz="1400" dirty="0">
              <a:latin typeface="Arial" panose="020B0604020202020204" pitchFamily="34" charset="0"/>
              <a:ea typeface="+mn-lt"/>
              <a:cs typeface="Arial" panose="020B0604020202020204" pitchFamily="34" charset="0"/>
            </a:endParaRPr>
          </a:p>
          <a:p>
            <a:endParaRPr lang="en-GB" sz="1400" dirty="0">
              <a:latin typeface="Arial" panose="020B0604020202020204" pitchFamily="34" charset="0"/>
              <a:ea typeface="+mn-lt"/>
              <a:cs typeface="Arial" panose="020B0604020202020204" pitchFamily="34" charset="0"/>
            </a:endParaRPr>
          </a:p>
          <a:p>
            <a:endParaRPr lang="en-GB" sz="1400" dirty="0">
              <a:latin typeface="Arial" panose="020B0604020202020204" pitchFamily="34" charset="0"/>
              <a:ea typeface="+mn-lt"/>
              <a:cs typeface="Arial" panose="020B0604020202020204" pitchFamily="34" charset="0"/>
            </a:endParaRPr>
          </a:p>
          <a:p>
            <a:endParaRPr lang="en-GB" sz="1400" dirty="0">
              <a:latin typeface="Arial" panose="020B0604020202020204" pitchFamily="34" charset="0"/>
              <a:ea typeface="+mn-lt"/>
              <a:cs typeface="Arial" panose="020B0604020202020204" pitchFamily="34" charset="0"/>
            </a:endParaRPr>
          </a:p>
          <a:p>
            <a:endParaRPr lang="en-GB" sz="1400" dirty="0">
              <a:latin typeface="Arial" panose="020B0604020202020204" pitchFamily="34" charset="0"/>
              <a:ea typeface="+mn-lt"/>
              <a:cs typeface="Arial" panose="020B0604020202020204" pitchFamily="34" charset="0"/>
            </a:endParaRPr>
          </a:p>
          <a:p>
            <a:endParaRPr lang="en-GB" sz="1400" dirty="0">
              <a:latin typeface="Arial" panose="020B0604020202020204" pitchFamily="34" charset="0"/>
              <a:ea typeface="+mn-lt"/>
              <a:cs typeface="Arial" panose="020B0604020202020204" pitchFamily="34" charset="0"/>
            </a:endParaRPr>
          </a:p>
          <a:p>
            <a:endParaRPr lang="en-GB" sz="1400" dirty="0">
              <a:latin typeface="Arial" panose="020B0604020202020204" pitchFamily="34" charset="0"/>
              <a:ea typeface="+mn-lt"/>
              <a:cs typeface="Arial" panose="020B0604020202020204" pitchFamily="34" charset="0"/>
            </a:endParaRPr>
          </a:p>
          <a:p>
            <a:endParaRPr lang="en-GB" sz="1400" dirty="0">
              <a:latin typeface="Arial" panose="020B0604020202020204" pitchFamily="34" charset="0"/>
              <a:ea typeface="+mn-lt"/>
              <a:cs typeface="Arial" panose="020B0604020202020204" pitchFamily="34" charset="0"/>
            </a:endParaRPr>
          </a:p>
        </p:txBody>
      </p:sp>
      <p:sp>
        <p:nvSpPr>
          <p:cNvPr id="3" name="Text Placeholder 2">
            <a:extLst>
              <a:ext uri="{FF2B5EF4-FFF2-40B4-BE49-F238E27FC236}">
                <a16:creationId xmlns:a16="http://schemas.microsoft.com/office/drawing/2014/main" id="{07100EA5-E000-7A02-448E-AC7A405E65E0}"/>
              </a:ext>
            </a:extLst>
          </p:cNvPr>
          <p:cNvSpPr>
            <a:spLocks noGrp="1"/>
          </p:cNvSpPr>
          <p:nvPr>
            <p:ph type="body" sz="quarter" idx="11"/>
          </p:nvPr>
        </p:nvSpPr>
        <p:spPr>
          <a:xfrm>
            <a:off x="361733" y="1549983"/>
            <a:ext cx="4381089" cy="2136611"/>
          </a:xfrm>
        </p:spPr>
        <p:txBody>
          <a:bodyPr>
            <a:noAutofit/>
          </a:bodyPr>
          <a:lstStyle/>
          <a:p>
            <a:r>
              <a:rPr lang="en-US" dirty="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Not sure how you know you are a trauma informed borough and </a:t>
            </a:r>
            <a:r>
              <a:rPr lang="en-GB" b="1" dirty="0">
                <a:latin typeface="Arial" panose="020B0604020202020204" pitchFamily="34" charset="0"/>
                <a:cs typeface="Arial" panose="020B0604020202020204" pitchFamily="34" charset="0"/>
              </a:rPr>
              <a:t>how even with the training it lands for those on the receiving end </a:t>
            </a:r>
            <a:r>
              <a:rPr lang="en-GB" dirty="0">
                <a:latin typeface="Arial" panose="020B0604020202020204" pitchFamily="34" charset="0"/>
                <a:cs typeface="Arial" panose="020B0604020202020204" pitchFamily="34" charset="0"/>
              </a:rPr>
              <a:t>of an experience, so more training, education, opportunity to reflect as a multi-agency forum, young people feedback.  Understand that it doesn't stop with one off training but a </a:t>
            </a:r>
            <a:r>
              <a:rPr lang="en-GB" b="1" dirty="0">
                <a:latin typeface="Arial" panose="020B0604020202020204" pitchFamily="34" charset="0"/>
                <a:cs typeface="Arial" panose="020B0604020202020204" pitchFamily="34" charset="0"/>
              </a:rPr>
              <a:t>constant effort to change the culture </a:t>
            </a:r>
            <a:r>
              <a:rPr lang="en-GB" dirty="0">
                <a:latin typeface="Arial" panose="020B0604020202020204" pitchFamily="34" charset="0"/>
                <a:cs typeface="Arial" panose="020B0604020202020204" pitchFamily="34" charset="0"/>
              </a:rPr>
              <a:t>of any organisation</a:t>
            </a:r>
            <a:r>
              <a:rPr lang="en-US"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pPr algn="r" defTabSz="914377">
              <a:defRPr/>
            </a:pPr>
            <a:r>
              <a:rPr lang="en-GB" dirty="0">
                <a:latin typeface="Arial" panose="020B0604020202020204" pitchFamily="34" charset="0"/>
                <a:cs typeface="Arial" panose="020B0604020202020204" pitchFamily="34" charset="0"/>
              </a:rPr>
              <a:t>(Early Years, Early Help practitioner)</a:t>
            </a:r>
            <a:endParaRPr lang="en-US" dirty="0"/>
          </a:p>
        </p:txBody>
      </p:sp>
      <p:sp>
        <p:nvSpPr>
          <p:cNvPr id="30" name="Rounded Rectangular Callout 11">
            <a:extLst>
              <a:ext uri="{FF2B5EF4-FFF2-40B4-BE49-F238E27FC236}">
                <a16:creationId xmlns:a16="http://schemas.microsoft.com/office/drawing/2014/main" id="{DD6B7F1E-1FB2-B245-E582-48EC61774EC5}"/>
              </a:ext>
              <a:ext uri="{C183D7F6-B498-43B3-948B-1728B52AA6E4}">
                <adec:decorative xmlns:adec="http://schemas.microsoft.com/office/drawing/2017/decorative" val="1"/>
              </a:ext>
            </a:extLst>
          </p:cNvPr>
          <p:cNvSpPr/>
          <p:nvPr/>
        </p:nvSpPr>
        <p:spPr>
          <a:xfrm>
            <a:off x="5084724" y="1510702"/>
            <a:ext cx="2624288" cy="2247424"/>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p:txBody>
      </p:sp>
      <p:sp>
        <p:nvSpPr>
          <p:cNvPr id="5" name="Text Placeholder 4">
            <a:extLst>
              <a:ext uri="{FF2B5EF4-FFF2-40B4-BE49-F238E27FC236}">
                <a16:creationId xmlns:a16="http://schemas.microsoft.com/office/drawing/2014/main" id="{99F29DB3-F7C8-E434-27D8-945945FEE3E9}"/>
              </a:ext>
            </a:extLst>
          </p:cNvPr>
          <p:cNvSpPr>
            <a:spLocks noGrp="1"/>
          </p:cNvSpPr>
          <p:nvPr>
            <p:ph type="body" sz="quarter" idx="13"/>
          </p:nvPr>
        </p:nvSpPr>
        <p:spPr>
          <a:xfrm>
            <a:off x="5151506" y="1601019"/>
            <a:ext cx="2499475" cy="2039613"/>
          </a:xfrm>
        </p:spPr>
        <p:txBody>
          <a:bodyPr>
            <a:noAutofit/>
          </a:bodyPr>
          <a:lstStyle/>
          <a:p>
            <a:pPr marL="0" indent="0" defTabSz="914377">
              <a:lnSpc>
                <a:spcPct val="100000"/>
              </a:lnSpc>
              <a:buNone/>
              <a:defRPr/>
            </a:pPr>
            <a:r>
              <a:rPr lang="en-US" dirty="0">
                <a:latin typeface="Arial"/>
                <a:cs typeface="Arial"/>
              </a:rPr>
              <a:t>“</a:t>
            </a:r>
            <a:r>
              <a:rPr lang="en-GB" b="1" dirty="0">
                <a:latin typeface="Arial"/>
                <a:cs typeface="Arial"/>
              </a:rPr>
              <a:t>Education of parents and children in relation to trauma </a:t>
            </a:r>
            <a:r>
              <a:rPr lang="en-GB" dirty="0">
                <a:latin typeface="Arial"/>
                <a:cs typeface="Arial"/>
              </a:rPr>
              <a:t>and its impact. …Increased training in relation to trauma informed approach to behaviour and what this means.</a:t>
            </a:r>
            <a:r>
              <a:rPr lang="en-US" dirty="0">
                <a:latin typeface="Arial"/>
                <a:cs typeface="Arial"/>
              </a:rPr>
              <a:t>"</a:t>
            </a:r>
          </a:p>
          <a:p>
            <a:pPr marL="0" indent="0" algn="r" defTabSz="914377">
              <a:lnSpc>
                <a:spcPct val="100000"/>
              </a:lnSpc>
              <a:buNone/>
              <a:defRPr/>
            </a:pPr>
            <a:r>
              <a:rPr lang="en-GB" dirty="0">
                <a:latin typeface="Arial"/>
                <a:cs typeface="Arial"/>
              </a:rPr>
              <a:t>(Secondary school staff member)</a:t>
            </a:r>
            <a:endParaRPr lang="en-US" dirty="0"/>
          </a:p>
        </p:txBody>
      </p:sp>
      <p:sp>
        <p:nvSpPr>
          <p:cNvPr id="27" name="Rounded Rectangular Callout 11">
            <a:extLst>
              <a:ext uri="{FF2B5EF4-FFF2-40B4-BE49-F238E27FC236}">
                <a16:creationId xmlns:a16="http://schemas.microsoft.com/office/drawing/2014/main" id="{50CA49F6-7B24-C9CA-E37B-79756A38504E}"/>
              </a:ext>
              <a:ext uri="{C183D7F6-B498-43B3-948B-1728B52AA6E4}">
                <adec:decorative xmlns:adec="http://schemas.microsoft.com/office/drawing/2017/decorative" val="1"/>
              </a:ext>
            </a:extLst>
          </p:cNvPr>
          <p:cNvSpPr/>
          <p:nvPr/>
        </p:nvSpPr>
        <p:spPr>
          <a:xfrm>
            <a:off x="7925644" y="1312185"/>
            <a:ext cx="3527308" cy="2724150"/>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p:txBody>
      </p:sp>
      <p:sp>
        <p:nvSpPr>
          <p:cNvPr id="6" name="Text Placeholder 5">
            <a:extLst>
              <a:ext uri="{FF2B5EF4-FFF2-40B4-BE49-F238E27FC236}">
                <a16:creationId xmlns:a16="http://schemas.microsoft.com/office/drawing/2014/main" id="{07CD1BFC-D704-8DF5-8489-90BEA65C19D6}"/>
              </a:ext>
            </a:extLst>
          </p:cNvPr>
          <p:cNvSpPr>
            <a:spLocks noGrp="1"/>
          </p:cNvSpPr>
          <p:nvPr>
            <p:ph type="body" sz="quarter" idx="14"/>
          </p:nvPr>
        </p:nvSpPr>
        <p:spPr>
          <a:xfrm>
            <a:off x="8068233" y="1407156"/>
            <a:ext cx="3266308" cy="2478674"/>
          </a:xfrm>
        </p:spPr>
        <p:txBody>
          <a:bodyPr>
            <a:noAutofit/>
          </a:bodyPr>
          <a:lstStyle/>
          <a:p>
            <a:pPr marL="0" indent="0" defTabSz="914377">
              <a:lnSpc>
                <a:spcPct val="100000"/>
              </a:lnSpc>
              <a:buNone/>
              <a:defRPr/>
            </a:pPr>
            <a:r>
              <a:rPr lang="en-US" dirty="0">
                <a:latin typeface="Arial"/>
                <a:cs typeface="Arial"/>
              </a:rPr>
              <a:t>"</a:t>
            </a:r>
            <a:r>
              <a:rPr lang="en-GB" dirty="0">
                <a:latin typeface="Arial"/>
                <a:cs typeface="Arial"/>
              </a:rPr>
              <a:t>There is </a:t>
            </a:r>
            <a:r>
              <a:rPr lang="en-GB" b="1" dirty="0">
                <a:latin typeface="Arial"/>
                <a:cs typeface="Arial"/>
              </a:rPr>
              <a:t>a lot of sense in the theory behind a trauma-informed approach; however, in practice</a:t>
            </a:r>
            <a:r>
              <a:rPr lang="en-GB" dirty="0">
                <a:latin typeface="Arial"/>
                <a:cs typeface="Arial"/>
              </a:rPr>
              <a:t>, it often becomes a system whereby students are </a:t>
            </a:r>
            <a:r>
              <a:rPr lang="en-GB" b="1" dirty="0">
                <a:latin typeface="Arial"/>
                <a:cs typeface="Arial"/>
              </a:rPr>
              <a:t>allowed to get away with appalling behaviour. </a:t>
            </a:r>
            <a:r>
              <a:rPr lang="en-GB" dirty="0">
                <a:latin typeface="Arial"/>
                <a:cs typeface="Arial"/>
              </a:rPr>
              <a:t>This in turn traumatises other children (often the ones with SEND) and there is a sense of unfairness that appalling behaviour is not being dealt with.</a:t>
            </a:r>
            <a:r>
              <a:rPr lang="en-US" dirty="0">
                <a:latin typeface="Arial"/>
                <a:cs typeface="Arial"/>
              </a:rPr>
              <a:t>"</a:t>
            </a:r>
            <a:endParaRPr lang="en-GB" dirty="0">
              <a:latin typeface="Arial"/>
              <a:cs typeface="Arial"/>
            </a:endParaRPr>
          </a:p>
          <a:p>
            <a:pPr marL="0" indent="0" algn="r" defTabSz="914377">
              <a:lnSpc>
                <a:spcPct val="100000"/>
              </a:lnSpc>
              <a:spcBef>
                <a:spcPts val="1000"/>
              </a:spcBef>
              <a:buNone/>
              <a:defRPr/>
            </a:pPr>
            <a:r>
              <a:rPr lang="en-GB" dirty="0">
                <a:latin typeface="Arial"/>
                <a:cs typeface="Arial"/>
              </a:rPr>
              <a:t>(Secondary school staff member)</a:t>
            </a:r>
            <a:endParaRPr lang="en-US" dirty="0"/>
          </a:p>
        </p:txBody>
      </p:sp>
      <p:sp>
        <p:nvSpPr>
          <p:cNvPr id="26" name="Rounded Rectangular Callout 11">
            <a:extLst>
              <a:ext uri="{FF2B5EF4-FFF2-40B4-BE49-F238E27FC236}">
                <a16:creationId xmlns:a16="http://schemas.microsoft.com/office/drawing/2014/main" id="{C1AA714D-26D6-6A18-72ED-686350264572}"/>
              </a:ext>
              <a:ext uri="{C183D7F6-B498-43B3-948B-1728B52AA6E4}">
                <adec:decorative xmlns:adec="http://schemas.microsoft.com/office/drawing/2017/decorative" val="1"/>
              </a:ext>
            </a:extLst>
          </p:cNvPr>
          <p:cNvSpPr/>
          <p:nvPr/>
        </p:nvSpPr>
        <p:spPr>
          <a:xfrm>
            <a:off x="175308" y="4265087"/>
            <a:ext cx="2080212" cy="1532334"/>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p:txBody>
      </p:sp>
      <p:sp>
        <p:nvSpPr>
          <p:cNvPr id="7" name="Text Placeholder 6">
            <a:extLst>
              <a:ext uri="{FF2B5EF4-FFF2-40B4-BE49-F238E27FC236}">
                <a16:creationId xmlns:a16="http://schemas.microsoft.com/office/drawing/2014/main" id="{91EF07A6-0EAB-7386-DEF8-8CC59E404D3D}"/>
              </a:ext>
            </a:extLst>
          </p:cNvPr>
          <p:cNvSpPr>
            <a:spLocks noGrp="1"/>
          </p:cNvSpPr>
          <p:nvPr>
            <p:ph type="body" sz="quarter" idx="15"/>
          </p:nvPr>
        </p:nvSpPr>
        <p:spPr>
          <a:xfrm>
            <a:off x="221863" y="4293997"/>
            <a:ext cx="1908387" cy="1443136"/>
          </a:xfrm>
        </p:spPr>
        <p:txBody>
          <a:bodyPr>
            <a:noAutofit/>
          </a:bodyPr>
          <a:lstStyle/>
          <a:p>
            <a:pPr marL="0" indent="0" defTabSz="914377">
              <a:lnSpc>
                <a:spcPct val="100000"/>
              </a:lnSpc>
              <a:buNone/>
              <a:defRPr/>
            </a:pPr>
            <a:r>
              <a:rPr lang="en-US" dirty="0">
                <a:latin typeface="Arial"/>
                <a:cs typeface="Arial"/>
              </a:rPr>
              <a:t>“</a:t>
            </a:r>
            <a:r>
              <a:rPr lang="en-US" b="1" dirty="0">
                <a:latin typeface="Arial"/>
                <a:cs typeface="Arial"/>
              </a:rPr>
              <a:t>Rules need to be followed</a:t>
            </a:r>
            <a:r>
              <a:rPr lang="en-US" dirty="0">
                <a:latin typeface="Arial"/>
                <a:cs typeface="Arial"/>
              </a:rPr>
              <a:t>. Sometimes fixed exclusions happen."</a:t>
            </a:r>
          </a:p>
          <a:p>
            <a:pPr marL="0" indent="0" algn="r" defTabSz="914377">
              <a:lnSpc>
                <a:spcPct val="100000"/>
              </a:lnSpc>
              <a:buNone/>
              <a:defRPr/>
            </a:pPr>
            <a:r>
              <a:rPr lang="en-GB" dirty="0">
                <a:latin typeface="Arial"/>
                <a:cs typeface="Arial"/>
              </a:rPr>
              <a:t>(Secondary school staff member)</a:t>
            </a:r>
            <a:endParaRPr lang="en-US" dirty="0"/>
          </a:p>
        </p:txBody>
      </p:sp>
      <p:sp>
        <p:nvSpPr>
          <p:cNvPr id="29" name="Rounded Rectangular Callout 11">
            <a:extLst>
              <a:ext uri="{FF2B5EF4-FFF2-40B4-BE49-F238E27FC236}">
                <a16:creationId xmlns:a16="http://schemas.microsoft.com/office/drawing/2014/main" id="{1654E9B2-207D-73E4-E3E0-7C01272A3053}"/>
              </a:ext>
              <a:ext uri="{C183D7F6-B498-43B3-948B-1728B52AA6E4}">
                <adec:decorative xmlns:adec="http://schemas.microsoft.com/office/drawing/2017/decorative" val="1"/>
              </a:ext>
            </a:extLst>
          </p:cNvPr>
          <p:cNvSpPr/>
          <p:nvPr/>
        </p:nvSpPr>
        <p:spPr>
          <a:xfrm>
            <a:off x="2692984" y="4185126"/>
            <a:ext cx="3757397" cy="2247424"/>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p:txBody>
      </p:sp>
      <p:sp>
        <p:nvSpPr>
          <p:cNvPr id="9" name="Text Placeholder 8">
            <a:extLst>
              <a:ext uri="{FF2B5EF4-FFF2-40B4-BE49-F238E27FC236}">
                <a16:creationId xmlns:a16="http://schemas.microsoft.com/office/drawing/2014/main" id="{DC2EB21C-671B-C323-D6D6-01AFF49A7876}"/>
              </a:ext>
            </a:extLst>
          </p:cNvPr>
          <p:cNvSpPr>
            <a:spLocks noGrp="1"/>
          </p:cNvSpPr>
          <p:nvPr>
            <p:ph type="body" sz="quarter" idx="17"/>
          </p:nvPr>
        </p:nvSpPr>
        <p:spPr>
          <a:xfrm>
            <a:off x="2797124" y="4259903"/>
            <a:ext cx="3523570" cy="2020317"/>
          </a:xfrm>
        </p:spPr>
        <p:txBody>
          <a:bodyPr>
            <a:noAutofit/>
          </a:bodyPr>
          <a:lstStyle/>
          <a:p>
            <a:pPr marL="0" indent="0" defTabSz="914377">
              <a:lnSpc>
                <a:spcPct val="100000"/>
              </a:lnSpc>
              <a:buNone/>
              <a:defRPr/>
            </a:pPr>
            <a:r>
              <a:rPr lang="en-US" dirty="0">
                <a:latin typeface="Arial"/>
                <a:cs typeface="Arial"/>
              </a:rPr>
              <a:t>"</a:t>
            </a:r>
            <a:r>
              <a:rPr lang="en-GB" dirty="0">
                <a:latin typeface="Arial"/>
                <a:cs typeface="Arial"/>
              </a:rPr>
              <a:t>The </a:t>
            </a:r>
            <a:r>
              <a:rPr lang="en-GB" b="1" dirty="0">
                <a:latin typeface="Arial"/>
                <a:cs typeface="Arial"/>
              </a:rPr>
              <a:t>schools, parents, social care and youth offending team </a:t>
            </a:r>
            <a:r>
              <a:rPr lang="en-GB" dirty="0">
                <a:latin typeface="Arial"/>
                <a:cs typeface="Arial"/>
              </a:rPr>
              <a:t>if they are involved need to all </a:t>
            </a:r>
            <a:r>
              <a:rPr lang="en-GB" b="1" dirty="0">
                <a:latin typeface="Arial"/>
                <a:cs typeface="Arial"/>
              </a:rPr>
              <a:t>work together </a:t>
            </a:r>
            <a:r>
              <a:rPr lang="en-GB" dirty="0">
                <a:latin typeface="Arial"/>
                <a:cs typeface="Arial"/>
              </a:rPr>
              <a:t>to keep the individual in mainstream school. …Majority of children that are excluded are at a </a:t>
            </a:r>
            <a:r>
              <a:rPr lang="en-GB" b="1" dirty="0">
                <a:latin typeface="Arial"/>
                <a:cs typeface="Arial"/>
              </a:rPr>
              <a:t>greater risk of being exploited </a:t>
            </a:r>
            <a:r>
              <a:rPr lang="en-GB" dirty="0">
                <a:latin typeface="Arial"/>
                <a:cs typeface="Arial"/>
              </a:rPr>
              <a:t>and groomed and possibly end up in the criminal justice system</a:t>
            </a:r>
            <a:r>
              <a:rPr lang="en-US" dirty="0">
                <a:latin typeface="Arial"/>
                <a:cs typeface="Arial"/>
              </a:rPr>
              <a:t>." </a:t>
            </a:r>
            <a:endParaRPr lang="en-GB" dirty="0">
              <a:latin typeface="Arial"/>
              <a:cs typeface="Arial"/>
            </a:endParaRPr>
          </a:p>
          <a:p>
            <a:pPr marL="0" indent="0" algn="r" defTabSz="914377">
              <a:lnSpc>
                <a:spcPct val="100000"/>
              </a:lnSpc>
              <a:buNone/>
              <a:defRPr/>
            </a:pPr>
            <a:r>
              <a:rPr lang="en-GB" dirty="0">
                <a:latin typeface="Arial"/>
                <a:cs typeface="Arial"/>
              </a:rPr>
              <a:t>(Sixth form staff member)</a:t>
            </a:r>
            <a:endParaRPr lang="en-US" dirty="0"/>
          </a:p>
        </p:txBody>
      </p:sp>
      <p:sp>
        <p:nvSpPr>
          <p:cNvPr id="28" name="Rounded Rectangular Callout 11">
            <a:extLst>
              <a:ext uri="{FF2B5EF4-FFF2-40B4-BE49-F238E27FC236}">
                <a16:creationId xmlns:a16="http://schemas.microsoft.com/office/drawing/2014/main" id="{A31ECB39-4BF6-2CF9-63F0-53CC7F54E210}"/>
              </a:ext>
              <a:ext uri="{C183D7F6-B498-43B3-948B-1728B52AA6E4}">
                <adec:decorative xmlns:adec="http://schemas.microsoft.com/office/drawing/2017/decorative" val="1"/>
              </a:ext>
            </a:extLst>
          </p:cNvPr>
          <p:cNvSpPr/>
          <p:nvPr/>
        </p:nvSpPr>
        <p:spPr>
          <a:xfrm>
            <a:off x="7117255" y="4534523"/>
            <a:ext cx="4779834" cy="1293971"/>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p:txBody>
      </p:sp>
      <p:sp>
        <p:nvSpPr>
          <p:cNvPr id="8" name="Text Placeholder 7">
            <a:extLst>
              <a:ext uri="{FF2B5EF4-FFF2-40B4-BE49-F238E27FC236}">
                <a16:creationId xmlns:a16="http://schemas.microsoft.com/office/drawing/2014/main" id="{99D43CF8-17B5-473D-A3AF-E88172E506BD}"/>
              </a:ext>
            </a:extLst>
          </p:cNvPr>
          <p:cNvSpPr>
            <a:spLocks noGrp="1"/>
          </p:cNvSpPr>
          <p:nvPr>
            <p:ph type="body" sz="quarter" idx="16"/>
          </p:nvPr>
        </p:nvSpPr>
        <p:spPr>
          <a:xfrm>
            <a:off x="7116574" y="4580722"/>
            <a:ext cx="4700288" cy="1202810"/>
          </a:xfrm>
        </p:spPr>
        <p:txBody>
          <a:bodyPr>
            <a:noAutofit/>
          </a:bodyPr>
          <a:lstStyle/>
          <a:p>
            <a:pPr marL="0" indent="0">
              <a:lnSpc>
                <a:spcPct val="100000"/>
              </a:lnSpc>
              <a:buNone/>
            </a:pPr>
            <a:r>
              <a:rPr lang="en-US" dirty="0">
                <a:latin typeface="Arial"/>
                <a:cs typeface="Arial"/>
              </a:rPr>
              <a:t>"</a:t>
            </a:r>
            <a:r>
              <a:rPr lang="en-GB" dirty="0">
                <a:latin typeface="Arial"/>
                <a:cs typeface="Arial"/>
              </a:rPr>
              <a:t>I believe </a:t>
            </a:r>
            <a:r>
              <a:rPr lang="en-GB" b="1" dirty="0">
                <a:latin typeface="Arial"/>
                <a:cs typeface="Arial"/>
              </a:rPr>
              <a:t>social media </a:t>
            </a:r>
            <a:r>
              <a:rPr lang="en-GB" dirty="0">
                <a:latin typeface="Arial"/>
                <a:cs typeface="Arial"/>
              </a:rPr>
              <a:t>has a strong influence. More student guidance on safe use. And </a:t>
            </a:r>
            <a:r>
              <a:rPr lang="en-GB" b="1" dirty="0">
                <a:latin typeface="Arial"/>
                <a:cs typeface="Arial"/>
              </a:rPr>
              <a:t>workshops on sexual health</a:t>
            </a:r>
            <a:r>
              <a:rPr lang="en-GB" dirty="0">
                <a:latin typeface="Arial"/>
                <a:cs typeface="Arial"/>
              </a:rPr>
              <a:t>. [This] would have an in-turn effect on many of issues which lead to exclusions and the behaviour involved.</a:t>
            </a:r>
            <a:r>
              <a:rPr lang="en-US" dirty="0">
                <a:latin typeface="Arial"/>
                <a:cs typeface="Arial"/>
              </a:rPr>
              <a:t>“   </a:t>
            </a:r>
            <a:r>
              <a:rPr lang="en-GB" dirty="0">
                <a:latin typeface="Arial"/>
                <a:cs typeface="Arial"/>
              </a:rPr>
              <a:t>(Secondary school staff member)</a:t>
            </a:r>
            <a:endParaRPr lang="en-US" dirty="0"/>
          </a:p>
        </p:txBody>
      </p:sp>
    </p:spTree>
    <p:extLst>
      <p:ext uri="{BB962C8B-B14F-4D97-AF65-F5344CB8AC3E}">
        <p14:creationId xmlns:p14="http://schemas.microsoft.com/office/powerpoint/2010/main" val="4424784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3363A5F-FD7D-F637-1875-FD30B002205E}"/>
              </a:ext>
            </a:extLst>
          </p:cNvPr>
          <p:cNvSpPr>
            <a:spLocks noGrp="1"/>
          </p:cNvSpPr>
          <p:nvPr>
            <p:ph type="title"/>
          </p:nvPr>
        </p:nvSpPr>
        <p:spPr>
          <a:xfrm>
            <a:off x="338328" y="112987"/>
            <a:ext cx="10515600" cy="892552"/>
          </a:xfrm>
        </p:spPr>
        <p:txBody>
          <a:bodyPr>
            <a:spAutoFit/>
          </a:bodyPr>
          <a:lstStyle/>
          <a:p>
            <a:pPr>
              <a:lnSpc>
                <a:spcPct val="100000"/>
              </a:lnSpc>
            </a:pPr>
            <a:r>
              <a:rPr lang="en-GB" sz="2600" b="1" dirty="0">
                <a:solidFill>
                  <a:srgbClr val="E51F23"/>
                </a:solidFill>
                <a:latin typeface="Arial"/>
                <a:cs typeface="Arial"/>
              </a:rPr>
              <a:t>What can we do to improve support for those at risk of becoming not in education, experience or training (NEET)?</a:t>
            </a:r>
            <a:endParaRPr lang="en-US" sz="2600" dirty="0"/>
          </a:p>
        </p:txBody>
      </p:sp>
      <p:sp>
        <p:nvSpPr>
          <p:cNvPr id="2" name="Text Placeholder 1">
            <a:extLst>
              <a:ext uri="{FF2B5EF4-FFF2-40B4-BE49-F238E27FC236}">
                <a16:creationId xmlns:a16="http://schemas.microsoft.com/office/drawing/2014/main" id="{964921AA-67B6-E7AF-B8B7-AF6980AD6168}"/>
              </a:ext>
            </a:extLst>
          </p:cNvPr>
          <p:cNvSpPr>
            <a:spLocks noGrp="1"/>
          </p:cNvSpPr>
          <p:nvPr>
            <p:ph type="body" sz="quarter" idx="10"/>
          </p:nvPr>
        </p:nvSpPr>
        <p:spPr>
          <a:xfrm>
            <a:off x="338328" y="1005539"/>
            <a:ext cx="11750040" cy="523220"/>
          </a:xfrm>
        </p:spPr>
        <p:txBody>
          <a:bodyPr>
            <a:spAutoFit/>
          </a:bodyPr>
          <a:lstStyle/>
          <a:p>
            <a:r>
              <a:rPr lang="en-GB" sz="1400" dirty="0">
                <a:latin typeface="Arial" panose="020B0604020202020204" pitchFamily="34" charset="0"/>
                <a:cs typeface="Arial" panose="020B0604020202020204" pitchFamily="34" charset="0"/>
              </a:rPr>
              <a:t>Staff highlighted the importance of providing young people with different pathways, practical and life skills training, and emotional support and encouragement.</a:t>
            </a:r>
            <a:endParaRPr lang="en-US" sz="1400" dirty="0">
              <a:latin typeface="Arial" panose="020B0604020202020204" pitchFamily="34" charset="0"/>
              <a:cs typeface="Arial" panose="020B0604020202020204" pitchFamily="34" charset="0"/>
            </a:endParaRPr>
          </a:p>
        </p:txBody>
      </p:sp>
      <p:sp>
        <p:nvSpPr>
          <p:cNvPr id="20" name="Rounded Rectangular Callout 11">
            <a:extLst>
              <a:ext uri="{FF2B5EF4-FFF2-40B4-BE49-F238E27FC236}">
                <a16:creationId xmlns:a16="http://schemas.microsoft.com/office/drawing/2014/main" id="{A6E05347-735E-D38D-FAA8-F1145397B03A}"/>
              </a:ext>
              <a:ext uri="{C183D7F6-B498-43B3-948B-1728B52AA6E4}">
                <adec:decorative xmlns:adec="http://schemas.microsoft.com/office/drawing/2017/decorative" val="1"/>
              </a:ext>
            </a:extLst>
          </p:cNvPr>
          <p:cNvSpPr/>
          <p:nvPr/>
        </p:nvSpPr>
        <p:spPr>
          <a:xfrm>
            <a:off x="180871" y="1864361"/>
            <a:ext cx="3974507" cy="1770698"/>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p:txBody>
      </p:sp>
      <p:sp>
        <p:nvSpPr>
          <p:cNvPr id="3" name="Text Placeholder 2">
            <a:extLst>
              <a:ext uri="{FF2B5EF4-FFF2-40B4-BE49-F238E27FC236}">
                <a16:creationId xmlns:a16="http://schemas.microsoft.com/office/drawing/2014/main" id="{84D92A53-5408-4CDD-72F6-9ADA3EA5534C}"/>
              </a:ext>
            </a:extLst>
          </p:cNvPr>
          <p:cNvSpPr>
            <a:spLocks noGrp="1"/>
          </p:cNvSpPr>
          <p:nvPr>
            <p:ph type="body" sz="quarter" idx="11"/>
          </p:nvPr>
        </p:nvSpPr>
        <p:spPr>
          <a:xfrm>
            <a:off x="252383" y="1935004"/>
            <a:ext cx="3807152" cy="1591968"/>
          </a:xfrm>
        </p:spPr>
        <p:txBody>
          <a:bodyPr>
            <a:noAutofit/>
          </a:bodyPr>
          <a:lstStyle/>
          <a:p>
            <a:pPr defTabSz="914377">
              <a:defRPr/>
            </a:pPr>
            <a:r>
              <a:rPr lang="en-US" dirty="0">
                <a:latin typeface="Arial"/>
                <a:cs typeface="Arial"/>
              </a:rPr>
              <a:t>"Allow them to </a:t>
            </a:r>
            <a:r>
              <a:rPr lang="en-US" b="1" dirty="0">
                <a:latin typeface="Arial"/>
                <a:cs typeface="Arial"/>
              </a:rPr>
              <a:t>explore different routes </a:t>
            </a:r>
            <a:r>
              <a:rPr lang="en-US" dirty="0">
                <a:latin typeface="Arial"/>
                <a:cs typeface="Arial"/>
              </a:rPr>
              <a:t>that are aimed at different prospects. They need to make the decisions and choices that are made in their lives so </a:t>
            </a:r>
            <a:r>
              <a:rPr lang="en-US" b="1" dirty="0">
                <a:latin typeface="Arial"/>
                <a:cs typeface="Arial"/>
              </a:rPr>
              <a:t>more exposure and communication</a:t>
            </a:r>
            <a:r>
              <a:rPr lang="en-US" dirty="0">
                <a:latin typeface="Arial"/>
                <a:cs typeface="Arial"/>
              </a:rPr>
              <a:t> could possibly help these students. "</a:t>
            </a:r>
            <a:endParaRPr lang="en-GB" dirty="0">
              <a:latin typeface="Arial"/>
              <a:cs typeface="Arial"/>
            </a:endParaRPr>
          </a:p>
          <a:p>
            <a:pPr algn="r" defTabSz="914377">
              <a:defRPr/>
            </a:pPr>
            <a:r>
              <a:rPr lang="en-GB" dirty="0">
                <a:latin typeface="Arial"/>
                <a:cs typeface="Arial"/>
              </a:rPr>
              <a:t>(Secondary school staff member)</a:t>
            </a:r>
            <a:endParaRPr lang="en-US" dirty="0"/>
          </a:p>
        </p:txBody>
      </p:sp>
      <p:sp>
        <p:nvSpPr>
          <p:cNvPr id="22" name="Rounded Rectangular Callout 11">
            <a:extLst>
              <a:ext uri="{FF2B5EF4-FFF2-40B4-BE49-F238E27FC236}">
                <a16:creationId xmlns:a16="http://schemas.microsoft.com/office/drawing/2014/main" id="{94D7F159-9A72-ACF8-3CA4-3C34F85FA960}"/>
              </a:ext>
              <a:ext uri="{C183D7F6-B498-43B3-948B-1728B52AA6E4}">
                <adec:decorative xmlns:adec="http://schemas.microsoft.com/office/drawing/2017/decorative" val="1"/>
              </a:ext>
            </a:extLst>
          </p:cNvPr>
          <p:cNvSpPr/>
          <p:nvPr/>
        </p:nvSpPr>
        <p:spPr>
          <a:xfrm>
            <a:off x="5894963" y="1786299"/>
            <a:ext cx="5857198" cy="1293971"/>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p:txBody>
      </p:sp>
      <p:sp>
        <p:nvSpPr>
          <p:cNvPr id="5" name="Text Placeholder 4">
            <a:extLst>
              <a:ext uri="{FF2B5EF4-FFF2-40B4-BE49-F238E27FC236}">
                <a16:creationId xmlns:a16="http://schemas.microsoft.com/office/drawing/2014/main" id="{851FCB55-72F7-D272-AC18-99FDEE734FCF}"/>
              </a:ext>
            </a:extLst>
          </p:cNvPr>
          <p:cNvSpPr>
            <a:spLocks noGrp="1"/>
          </p:cNvSpPr>
          <p:nvPr>
            <p:ph type="body" sz="quarter" idx="13"/>
          </p:nvPr>
        </p:nvSpPr>
        <p:spPr>
          <a:xfrm>
            <a:off x="5894962" y="1799730"/>
            <a:ext cx="5857197" cy="1289370"/>
          </a:xfrm>
        </p:spPr>
        <p:txBody>
          <a:bodyPr>
            <a:noAutofit/>
          </a:bodyPr>
          <a:lstStyle/>
          <a:p>
            <a:pPr marL="0" indent="0" defTabSz="914377">
              <a:lnSpc>
                <a:spcPct val="100000"/>
              </a:lnSpc>
              <a:buNone/>
              <a:defRPr/>
            </a:pPr>
            <a:r>
              <a:rPr lang="en-US" dirty="0">
                <a:latin typeface="Arial"/>
                <a:cs typeface="Arial"/>
              </a:rPr>
              <a:t>"</a:t>
            </a:r>
            <a:r>
              <a:rPr lang="en-US" b="1" dirty="0">
                <a:latin typeface="Arial"/>
                <a:cs typeface="Arial"/>
              </a:rPr>
              <a:t>Widening of opportunities</a:t>
            </a:r>
            <a:r>
              <a:rPr lang="en-US" dirty="0">
                <a:latin typeface="Arial"/>
                <a:cs typeface="Arial"/>
              </a:rPr>
              <a:t> in relation to skills-based subjects, practical offers which schools can take part in for example running hospitality and catering BTEC from year 10 in a commercial environment with part time academic provision in mainstream school.”</a:t>
            </a:r>
          </a:p>
          <a:p>
            <a:pPr marL="0" indent="0" algn="r" defTabSz="914377">
              <a:lnSpc>
                <a:spcPct val="100000"/>
              </a:lnSpc>
              <a:buNone/>
              <a:defRPr/>
            </a:pPr>
            <a:r>
              <a:rPr lang="en-GB" dirty="0">
                <a:latin typeface="Arial"/>
                <a:cs typeface="Arial"/>
              </a:rPr>
              <a:t>(Secondary school staff member)</a:t>
            </a:r>
            <a:endParaRPr lang="en-US" dirty="0"/>
          </a:p>
        </p:txBody>
      </p:sp>
      <p:sp>
        <p:nvSpPr>
          <p:cNvPr id="19" name="Rounded Rectangular Callout 11">
            <a:extLst>
              <a:ext uri="{FF2B5EF4-FFF2-40B4-BE49-F238E27FC236}">
                <a16:creationId xmlns:a16="http://schemas.microsoft.com/office/drawing/2014/main" id="{9D02D0B3-43B6-53D7-E764-64082B94964B}"/>
              </a:ext>
              <a:ext uri="{C183D7F6-B498-43B3-948B-1728B52AA6E4}">
                <adec:decorative xmlns:adec="http://schemas.microsoft.com/office/drawing/2017/decorative" val="1"/>
              </a:ext>
            </a:extLst>
          </p:cNvPr>
          <p:cNvSpPr/>
          <p:nvPr/>
        </p:nvSpPr>
        <p:spPr>
          <a:xfrm>
            <a:off x="262431" y="4418354"/>
            <a:ext cx="3974507" cy="1293971"/>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a:p>
            <a:pPr defTabSz="914377">
              <a:defRPr/>
            </a:pPr>
            <a:endParaRPr lang="en-GB" sz="1400" dirty="0">
              <a:latin typeface="Arial"/>
              <a:cs typeface="Arial"/>
            </a:endParaRPr>
          </a:p>
        </p:txBody>
      </p:sp>
      <p:sp>
        <p:nvSpPr>
          <p:cNvPr id="6" name="Text Placeholder 5">
            <a:extLst>
              <a:ext uri="{FF2B5EF4-FFF2-40B4-BE49-F238E27FC236}">
                <a16:creationId xmlns:a16="http://schemas.microsoft.com/office/drawing/2014/main" id="{5214FBA5-6C9F-BA97-AECD-DD880060A4FD}"/>
              </a:ext>
            </a:extLst>
          </p:cNvPr>
          <p:cNvSpPr>
            <a:spLocks noGrp="1"/>
          </p:cNvSpPr>
          <p:nvPr>
            <p:ph type="body" sz="quarter" idx="14"/>
          </p:nvPr>
        </p:nvSpPr>
        <p:spPr>
          <a:xfrm>
            <a:off x="338328" y="4495412"/>
            <a:ext cx="3817050" cy="1216913"/>
          </a:xfrm>
        </p:spPr>
        <p:txBody>
          <a:bodyPr>
            <a:noAutofit/>
          </a:bodyPr>
          <a:lstStyle/>
          <a:p>
            <a:pPr marL="0" indent="0" defTabSz="914377">
              <a:lnSpc>
                <a:spcPct val="100000"/>
              </a:lnSpc>
              <a:buNone/>
              <a:defRPr/>
            </a:pPr>
            <a:r>
              <a:rPr lang="en-GB" dirty="0">
                <a:latin typeface="Arial"/>
                <a:cs typeface="Arial"/>
              </a:rPr>
              <a:t> "Begin the process at aged 14 and potentially bring </a:t>
            </a:r>
            <a:r>
              <a:rPr lang="en-GB" b="1" dirty="0">
                <a:latin typeface="Arial"/>
                <a:cs typeface="Arial"/>
              </a:rPr>
              <a:t>more pre and post support</a:t>
            </a:r>
            <a:r>
              <a:rPr lang="en-GB" dirty="0">
                <a:latin typeface="Arial"/>
                <a:cs typeface="Arial"/>
              </a:rPr>
              <a:t> into schools.  Research shows that students do need a lot of </a:t>
            </a:r>
            <a:r>
              <a:rPr lang="en-GB" b="1" dirty="0">
                <a:latin typeface="Arial"/>
                <a:cs typeface="Arial"/>
              </a:rPr>
              <a:t>support from staff</a:t>
            </a:r>
            <a:r>
              <a:rPr lang="en-GB" dirty="0">
                <a:latin typeface="Arial"/>
                <a:cs typeface="Arial"/>
              </a:rPr>
              <a:t> " </a:t>
            </a:r>
            <a:endParaRPr lang="en-US" dirty="0">
              <a:latin typeface="Arial"/>
              <a:cs typeface="Arial"/>
            </a:endParaRPr>
          </a:p>
          <a:p>
            <a:pPr marL="0" indent="0" algn="r" defTabSz="914377">
              <a:lnSpc>
                <a:spcPct val="100000"/>
              </a:lnSpc>
              <a:buNone/>
              <a:defRPr/>
            </a:pPr>
            <a:r>
              <a:rPr lang="en-GB" dirty="0">
                <a:latin typeface="Arial"/>
                <a:cs typeface="Arial"/>
              </a:rPr>
              <a:t>(Early Years staff member)</a:t>
            </a:r>
            <a:endParaRPr lang="en-US" dirty="0"/>
          </a:p>
        </p:txBody>
      </p:sp>
      <p:sp>
        <p:nvSpPr>
          <p:cNvPr id="21" name="Rounded Rectangular Callout 11">
            <a:extLst>
              <a:ext uri="{FF2B5EF4-FFF2-40B4-BE49-F238E27FC236}">
                <a16:creationId xmlns:a16="http://schemas.microsoft.com/office/drawing/2014/main" id="{893BB566-186A-6B3A-0BD1-EACAC67CC4F1}"/>
              </a:ext>
              <a:ext uri="{C183D7F6-B498-43B3-948B-1728B52AA6E4}">
                <adec:decorative xmlns:adec="http://schemas.microsoft.com/office/drawing/2017/decorative" val="1"/>
              </a:ext>
            </a:extLst>
          </p:cNvPr>
          <p:cNvSpPr/>
          <p:nvPr/>
        </p:nvSpPr>
        <p:spPr>
          <a:xfrm>
            <a:off x="4632325" y="3429000"/>
            <a:ext cx="4051648" cy="2009061"/>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p:txBody>
      </p:sp>
      <p:sp>
        <p:nvSpPr>
          <p:cNvPr id="7" name="Text Placeholder 6">
            <a:extLst>
              <a:ext uri="{FF2B5EF4-FFF2-40B4-BE49-F238E27FC236}">
                <a16:creationId xmlns:a16="http://schemas.microsoft.com/office/drawing/2014/main" id="{2B09F1F8-2F42-AEE8-0E87-276EE4B71B0B}"/>
              </a:ext>
            </a:extLst>
          </p:cNvPr>
          <p:cNvSpPr>
            <a:spLocks noGrp="1"/>
          </p:cNvSpPr>
          <p:nvPr>
            <p:ph type="body" sz="quarter" idx="15"/>
          </p:nvPr>
        </p:nvSpPr>
        <p:spPr>
          <a:xfrm>
            <a:off x="4715439" y="3476731"/>
            <a:ext cx="3855806" cy="1763485"/>
          </a:xfrm>
        </p:spPr>
        <p:txBody>
          <a:bodyPr>
            <a:noAutofit/>
          </a:bodyPr>
          <a:lstStyle/>
          <a:p>
            <a:pPr marL="0" indent="0" defTabSz="914377">
              <a:lnSpc>
                <a:spcPct val="100000"/>
              </a:lnSpc>
              <a:buNone/>
              <a:defRPr/>
            </a:pPr>
            <a:r>
              <a:rPr lang="en-US" dirty="0">
                <a:latin typeface="Arial"/>
                <a:cs typeface="Arial"/>
              </a:rPr>
              <a:t>"Some children are not very academic and are made to feel excluded if they are not. They feel that if they don't fit into the norm of being able to access the national curriculum in the standard way, they will not achieve great things.</a:t>
            </a:r>
            <a:r>
              <a:rPr lang="en-US" b="1" dirty="0">
                <a:latin typeface="Arial"/>
                <a:cs typeface="Arial"/>
              </a:rPr>
              <a:t> This needs to change, we need to change the narrative". </a:t>
            </a:r>
          </a:p>
          <a:p>
            <a:pPr marL="0" indent="0" algn="r" defTabSz="914377">
              <a:lnSpc>
                <a:spcPct val="100000"/>
              </a:lnSpc>
              <a:buNone/>
              <a:defRPr/>
            </a:pPr>
            <a:r>
              <a:rPr lang="en-GB" dirty="0">
                <a:latin typeface="Arial"/>
                <a:cs typeface="Arial"/>
              </a:rPr>
              <a:t>(Sixth Form staff member)</a:t>
            </a:r>
            <a:endParaRPr lang="en-US" dirty="0"/>
          </a:p>
        </p:txBody>
      </p:sp>
      <p:sp>
        <p:nvSpPr>
          <p:cNvPr id="18" name="Rounded Rectangular Callout 11">
            <a:extLst>
              <a:ext uri="{FF2B5EF4-FFF2-40B4-BE49-F238E27FC236}">
                <a16:creationId xmlns:a16="http://schemas.microsoft.com/office/drawing/2014/main" id="{2EA8C1A4-DAF9-064B-6FAC-6F785BC6CCFA}"/>
              </a:ext>
              <a:ext uri="{C183D7F6-B498-43B3-948B-1728B52AA6E4}">
                <adec:decorative xmlns:adec="http://schemas.microsoft.com/office/drawing/2017/decorative" val="1"/>
              </a:ext>
            </a:extLst>
          </p:cNvPr>
          <p:cNvSpPr/>
          <p:nvPr/>
        </p:nvSpPr>
        <p:spPr>
          <a:xfrm>
            <a:off x="8939225" y="3947392"/>
            <a:ext cx="3173587" cy="1532334"/>
          </a:xfrm>
          <a:prstGeom prst="wedgeRoundRectCallout">
            <a:avLst/>
          </a:prstGeom>
          <a:solidFill>
            <a:schemeClr val="bg2"/>
          </a:solidFill>
        </p:spPr>
        <p:txBody>
          <a:bodyPr wrap="square" lIns="91440" tIns="45720" rIns="91440" bIns="45720" anchor="t">
            <a:spAutoFit/>
          </a:bodyPr>
          <a:lstStyle/>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a:p>
            <a:pPr defTabSz="914377">
              <a:defRPr/>
            </a:pPr>
            <a:endParaRPr lang="en-GB" sz="1400" dirty="0">
              <a:latin typeface="Arial"/>
              <a:ea typeface="+mn-lt"/>
              <a:cs typeface="Arial"/>
            </a:endParaRPr>
          </a:p>
        </p:txBody>
      </p:sp>
      <p:sp>
        <p:nvSpPr>
          <p:cNvPr id="9" name="Text Placeholder 8">
            <a:extLst>
              <a:ext uri="{FF2B5EF4-FFF2-40B4-BE49-F238E27FC236}">
                <a16:creationId xmlns:a16="http://schemas.microsoft.com/office/drawing/2014/main" id="{0368C226-6899-9B79-B953-2F3C7075E696}"/>
              </a:ext>
            </a:extLst>
          </p:cNvPr>
          <p:cNvSpPr>
            <a:spLocks noGrp="1"/>
          </p:cNvSpPr>
          <p:nvPr>
            <p:ph type="body" sz="quarter" idx="17"/>
          </p:nvPr>
        </p:nvSpPr>
        <p:spPr>
          <a:xfrm>
            <a:off x="8949272" y="3956221"/>
            <a:ext cx="3149143" cy="1415751"/>
          </a:xfrm>
        </p:spPr>
        <p:txBody>
          <a:bodyPr>
            <a:noAutofit/>
          </a:bodyPr>
          <a:lstStyle/>
          <a:p>
            <a:pPr marL="0" indent="0" defTabSz="914377">
              <a:lnSpc>
                <a:spcPct val="100000"/>
              </a:lnSpc>
              <a:buNone/>
              <a:defRPr/>
            </a:pPr>
            <a:r>
              <a:rPr lang="en-US" dirty="0">
                <a:latin typeface="Arial"/>
                <a:cs typeface="Arial"/>
              </a:rPr>
              <a:t>"Have more </a:t>
            </a:r>
            <a:r>
              <a:rPr lang="en-US" b="1" dirty="0">
                <a:latin typeface="Arial"/>
                <a:cs typeface="Arial"/>
              </a:rPr>
              <a:t>open access youth provision</a:t>
            </a:r>
            <a:r>
              <a:rPr lang="en-US" dirty="0">
                <a:latin typeface="Arial"/>
                <a:cs typeface="Arial"/>
              </a:rPr>
              <a:t> across the borough and aim times at 16+ groups where they can get </a:t>
            </a:r>
            <a:r>
              <a:rPr lang="en-US" b="1" dirty="0">
                <a:latin typeface="Arial"/>
                <a:cs typeface="Arial"/>
              </a:rPr>
              <a:t>support with emotional issues, housing and life skills. </a:t>
            </a:r>
            <a:r>
              <a:rPr lang="en-US" dirty="0">
                <a:latin typeface="Arial"/>
                <a:cs typeface="Arial"/>
              </a:rPr>
              <a:t> </a:t>
            </a:r>
          </a:p>
          <a:p>
            <a:pPr marL="0" indent="0" algn="r" defTabSz="914377">
              <a:lnSpc>
                <a:spcPct val="100000"/>
              </a:lnSpc>
              <a:buNone/>
              <a:defRPr/>
            </a:pPr>
            <a:r>
              <a:rPr lang="en-GB" dirty="0">
                <a:latin typeface="Arial"/>
                <a:cs typeface="Arial"/>
              </a:rPr>
              <a:t>(Secondary school staff member)</a:t>
            </a:r>
            <a:endParaRPr lang="en-US" dirty="0"/>
          </a:p>
        </p:txBody>
      </p:sp>
    </p:spTree>
    <p:extLst>
      <p:ext uri="{BB962C8B-B14F-4D97-AF65-F5344CB8AC3E}">
        <p14:creationId xmlns:p14="http://schemas.microsoft.com/office/powerpoint/2010/main" val="1474928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3EB49-5FB0-60E6-F5EC-141B2328A57F}"/>
              </a:ext>
            </a:extLst>
          </p:cNvPr>
          <p:cNvSpPr>
            <a:spLocks noGrp="1"/>
          </p:cNvSpPr>
          <p:nvPr>
            <p:ph type="title"/>
          </p:nvPr>
        </p:nvSpPr>
        <p:spPr>
          <a:xfrm>
            <a:off x="338328" y="329184"/>
            <a:ext cx="11750040" cy="480131"/>
          </a:xfrm>
        </p:spPr>
        <p:txBody>
          <a:bodyPr>
            <a:normAutofit/>
          </a:bodyPr>
          <a:lstStyle/>
          <a:p>
            <a:r>
              <a:rPr lang="en-GB" sz="2800" b="1" dirty="0">
                <a:solidFill>
                  <a:srgbClr val="FE143C"/>
                </a:solidFill>
                <a:latin typeface="Arial" panose="020B0604020202020204" pitchFamily="34" charset="0"/>
                <a:cs typeface="Arial" panose="020B0604020202020204" pitchFamily="34" charset="0"/>
              </a:rPr>
              <a:t>Engagement and participation workstreams</a:t>
            </a:r>
            <a:endParaRPr lang="en-US" sz="2800" dirty="0"/>
          </a:p>
        </p:txBody>
      </p:sp>
      <p:sp>
        <p:nvSpPr>
          <p:cNvPr id="3" name="Content Placeholder 2">
            <a:extLst>
              <a:ext uri="{FF2B5EF4-FFF2-40B4-BE49-F238E27FC236}">
                <a16:creationId xmlns:a16="http://schemas.microsoft.com/office/drawing/2014/main" id="{EDED9213-4386-3809-1317-68B0113DF5BA}"/>
              </a:ext>
            </a:extLst>
          </p:cNvPr>
          <p:cNvSpPr>
            <a:spLocks noGrp="1"/>
          </p:cNvSpPr>
          <p:nvPr>
            <p:ph type="body" sz="quarter" idx="10"/>
          </p:nvPr>
        </p:nvSpPr>
        <p:spPr/>
        <p:txBody>
          <a:bodyPr>
            <a:normAutofit/>
          </a:bodyPr>
          <a:lstStyle/>
          <a:p>
            <a:pPr marL="0" indent="0">
              <a:buNone/>
            </a:pPr>
            <a:r>
              <a:rPr lang="en-GB" sz="1400" b="1" dirty="0">
                <a:latin typeface="Arial"/>
                <a:cs typeface="Arial"/>
              </a:rPr>
              <a:t>This pyramid shows the breadth and depth of engagement</a:t>
            </a:r>
            <a:r>
              <a:rPr lang="en-GB" sz="1400" dirty="0">
                <a:latin typeface="Arial"/>
                <a:cs typeface="Arial"/>
              </a:rPr>
              <a:t> between November 2021-August 2022.  These activities aimed to provide a range of opportunities and formats for residents to share their perspectives and priorities.  Our targeted engagement sought to better understand the experiences of residents who are more likely to be living in poverty (young people, older people), for whom we have less local evidence (LGBTQ+ residents, overcrowded tenants) and those with complex needs. </a:t>
            </a:r>
            <a:endParaRPr lang="en-US" sz="1400" dirty="0"/>
          </a:p>
        </p:txBody>
      </p:sp>
      <p:pic>
        <p:nvPicPr>
          <p:cNvPr id="9" name="Picture Placeholder 8" descr="A pyramid shows the engagement work stream in four levels. The base level of the pyramid reads built on foundations of learning from previous and current wider engagement. The second level reads mass, the third level reads school-based, and the fourth level reads targeted.  The volume of reach includes the steps from the second through the fourth levels.  ">
            <a:extLst>
              <a:ext uri="{FF2B5EF4-FFF2-40B4-BE49-F238E27FC236}">
                <a16:creationId xmlns:a16="http://schemas.microsoft.com/office/drawing/2014/main" id="{2BA1FA7E-9578-F39F-54F7-4645C8BD24E6}"/>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9016" r="9016"/>
          <a:stretch>
            <a:fillRect/>
          </a:stretch>
        </p:blipFill>
        <p:spPr>
          <a:xfrm>
            <a:off x="1016000" y="1674813"/>
            <a:ext cx="9482667" cy="4148187"/>
          </a:xfrm>
        </p:spPr>
      </p:pic>
    </p:spTree>
    <p:extLst>
      <p:ext uri="{BB962C8B-B14F-4D97-AF65-F5344CB8AC3E}">
        <p14:creationId xmlns:p14="http://schemas.microsoft.com/office/powerpoint/2010/main" val="35001862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AECB920F-657D-0926-D381-2436197DB973}"/>
              </a:ext>
            </a:extLst>
          </p:cNvPr>
          <p:cNvSpPr>
            <a:spLocks noGrp="1"/>
          </p:cNvSpPr>
          <p:nvPr>
            <p:ph type="title"/>
          </p:nvPr>
        </p:nvSpPr>
        <p:spPr/>
        <p:txBody>
          <a:bodyPr>
            <a:noAutofit/>
          </a:bodyPr>
          <a:lstStyle/>
          <a:p>
            <a:r>
              <a:rPr lang="en-GB" sz="5600" b="1" dirty="0">
                <a:solidFill>
                  <a:schemeClr val="bg1"/>
                </a:solidFill>
                <a:latin typeface="Arial"/>
                <a:cs typeface="Arial"/>
              </a:rPr>
              <a:t>Workshops with VCS organisations</a:t>
            </a:r>
            <a:endParaRPr lang="en-US" sz="5600" dirty="0"/>
          </a:p>
        </p:txBody>
      </p:sp>
    </p:spTree>
    <p:extLst>
      <p:ext uri="{BB962C8B-B14F-4D97-AF65-F5344CB8AC3E}">
        <p14:creationId xmlns:p14="http://schemas.microsoft.com/office/powerpoint/2010/main" val="34645512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1533F13-D531-FAA9-6336-ABBAFD875A6C}"/>
              </a:ext>
            </a:extLst>
          </p:cNvPr>
          <p:cNvSpPr>
            <a:spLocks noGrp="1"/>
          </p:cNvSpPr>
          <p:nvPr>
            <p:ph type="title"/>
          </p:nvPr>
        </p:nvSpPr>
        <p:spPr/>
        <p:txBody>
          <a:bodyPr>
            <a:normAutofit/>
          </a:bodyPr>
          <a:lstStyle/>
          <a:p>
            <a:r>
              <a:rPr lang="en-GB" sz="2600" b="1" dirty="0">
                <a:solidFill>
                  <a:srgbClr val="FF0000"/>
                </a:solidFill>
                <a:latin typeface="Arial"/>
                <a:cs typeface="Arial"/>
              </a:rPr>
              <a:t>Workshop methods</a:t>
            </a:r>
            <a:endParaRPr lang="en-US" sz="2600" dirty="0"/>
          </a:p>
        </p:txBody>
      </p:sp>
      <p:sp>
        <p:nvSpPr>
          <p:cNvPr id="2" name="Text Placeholder 1">
            <a:extLst>
              <a:ext uri="{FF2B5EF4-FFF2-40B4-BE49-F238E27FC236}">
                <a16:creationId xmlns:a16="http://schemas.microsoft.com/office/drawing/2014/main" id="{EF28847B-74D7-585F-083F-6FF92F432C2F}"/>
              </a:ext>
            </a:extLst>
          </p:cNvPr>
          <p:cNvSpPr>
            <a:spLocks noGrp="1"/>
          </p:cNvSpPr>
          <p:nvPr>
            <p:ph type="body" sz="quarter" idx="10"/>
          </p:nvPr>
        </p:nvSpPr>
        <p:spPr>
          <a:xfrm>
            <a:off x="338328" y="914401"/>
            <a:ext cx="10765101" cy="523220"/>
          </a:xfrm>
        </p:spPr>
        <p:txBody>
          <a:bodyPr wrap="square">
            <a:spAutoFit/>
          </a:bodyPr>
          <a:lstStyle/>
          <a:p>
            <a:r>
              <a:rPr lang="en-GB" sz="1400" dirty="0">
                <a:solidFill>
                  <a:srgbClr val="000000"/>
                </a:solidFill>
                <a:latin typeface="Arial"/>
                <a:cs typeface="Arial"/>
              </a:rPr>
              <a:t>From </a:t>
            </a:r>
            <a:r>
              <a:rPr lang="en-GB" sz="1400" kern="0" dirty="0">
                <a:solidFill>
                  <a:srgbClr val="000000"/>
                </a:solidFill>
                <a:latin typeface="Arial"/>
                <a:cs typeface="Arial"/>
              </a:rPr>
              <a:t>December – May 2022, LBI and VCS staff facilitated small group discussions of 2-14 people online, in person and using a hybrid approach.  The host organisation recruited people to take part.</a:t>
            </a:r>
            <a:endParaRPr lang="en-US" sz="1400" dirty="0"/>
          </a:p>
        </p:txBody>
      </p:sp>
      <p:sp>
        <p:nvSpPr>
          <p:cNvPr id="35" name="Rectangle: Rounded Corners 20">
            <a:extLst>
              <a:ext uri="{FF2B5EF4-FFF2-40B4-BE49-F238E27FC236}">
                <a16:creationId xmlns:a16="http://schemas.microsoft.com/office/drawing/2014/main" id="{D083F697-2D05-2675-E3DF-A442552EF10D}"/>
              </a:ext>
              <a:ext uri="{C183D7F6-B498-43B3-948B-1728B52AA6E4}">
                <adec:decorative xmlns:adec="http://schemas.microsoft.com/office/drawing/2017/decorative" val="1"/>
              </a:ext>
            </a:extLst>
          </p:cNvPr>
          <p:cNvSpPr/>
          <p:nvPr/>
        </p:nvSpPr>
        <p:spPr>
          <a:xfrm>
            <a:off x="267387" y="1899724"/>
            <a:ext cx="6115896" cy="4084922"/>
          </a:xfrm>
          <a:custGeom>
            <a:avLst>
              <a:gd name="f0" fmla="val 1928"/>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E7E6E6"/>
          </a:solidFill>
          <a:ln cap="flat">
            <a:noFill/>
            <a:prstDash val="solid"/>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 Placeholder 2">
            <a:extLst>
              <a:ext uri="{FF2B5EF4-FFF2-40B4-BE49-F238E27FC236}">
                <a16:creationId xmlns:a16="http://schemas.microsoft.com/office/drawing/2014/main" id="{18C08AB6-75C3-2D00-8F3E-9A7368D589A7}"/>
              </a:ext>
            </a:extLst>
          </p:cNvPr>
          <p:cNvSpPr>
            <a:spLocks noGrp="1"/>
          </p:cNvSpPr>
          <p:nvPr>
            <p:ph type="body" sz="quarter" idx="11"/>
          </p:nvPr>
        </p:nvSpPr>
        <p:spPr>
          <a:xfrm>
            <a:off x="466820" y="1929868"/>
            <a:ext cx="3937053" cy="651395"/>
          </a:xfrm>
        </p:spPr>
        <p:txBody>
          <a:bodyPr>
            <a:noAutofit/>
          </a:bodyPr>
          <a:lstStyle/>
          <a:p>
            <a:pPr>
              <a:defRPr sz="1800" b="0" i="0" u="none" strike="noStrike" kern="0" cap="none" spc="0" baseline="0">
                <a:solidFill>
                  <a:srgbClr val="000000"/>
                </a:solidFill>
                <a:uFillTx/>
              </a:defRPr>
            </a:pPr>
            <a:r>
              <a:rPr kumimoji="0" lang="en-GB" sz="1350" b="1" i="0" u="none" strike="noStrike" kern="1200" cap="none" spc="0" normalizeH="0" baseline="0" noProof="0" dirty="0">
                <a:ln>
                  <a:noFill/>
                </a:ln>
                <a:solidFill>
                  <a:srgbClr val="000000"/>
                </a:solidFill>
                <a:effectLst/>
                <a:uLnTx/>
                <a:uFillTx/>
                <a:latin typeface="Arial"/>
                <a:cs typeface="Arial"/>
              </a:rPr>
              <a:t>“</a:t>
            </a:r>
            <a:r>
              <a:rPr kumimoji="0" lang="en-GB" sz="1350" b="1" i="0" u="none" strike="noStrike" kern="0" cap="none" spc="0" normalizeH="0" baseline="0" noProof="0" dirty="0">
                <a:ln>
                  <a:noFill/>
                </a:ln>
                <a:solidFill>
                  <a:srgbClr val="000000"/>
                </a:solidFill>
                <a:effectLst/>
                <a:uLnTx/>
                <a:uFillTx/>
                <a:latin typeface="Arial"/>
                <a:cs typeface="Arial"/>
              </a:rPr>
              <a:t>Inequality in Islington</a:t>
            </a:r>
            <a:r>
              <a:rPr lang="en-GB" sz="1350" b="1" kern="0" dirty="0">
                <a:solidFill>
                  <a:srgbClr val="000000"/>
                </a:solidFill>
                <a:latin typeface="Arial"/>
                <a:cs typeface="Arial"/>
              </a:rPr>
              <a:t> – VCS workshops</a:t>
            </a:r>
            <a:r>
              <a:rPr lang="en-GB" sz="1350" b="1" dirty="0">
                <a:solidFill>
                  <a:srgbClr val="000000"/>
                </a:solidFill>
                <a:latin typeface="Arial"/>
                <a:cs typeface="Arial"/>
              </a:rPr>
              <a:t>”</a:t>
            </a:r>
          </a:p>
          <a:p>
            <a:pPr>
              <a:spcBef>
                <a:spcPts val="0"/>
              </a:spcBef>
              <a:defRPr sz="1800" b="0" i="0" u="none" strike="noStrike" kern="0" cap="none" spc="0" baseline="0">
                <a:solidFill>
                  <a:srgbClr val="000000"/>
                </a:solidFill>
                <a:uFillTx/>
              </a:defRPr>
            </a:pPr>
            <a:r>
              <a:rPr lang="en-GB" sz="1150" b="1" i="1" kern="0" dirty="0">
                <a:solidFill>
                  <a:srgbClr val="000000"/>
                </a:solidFill>
                <a:latin typeface="Arial"/>
                <a:cs typeface="Arial"/>
              </a:rPr>
              <a:t>12 workshops involving 77 people in total </a:t>
            </a:r>
            <a:endParaRPr lang="en-US" sz="1150" dirty="0"/>
          </a:p>
        </p:txBody>
      </p:sp>
      <p:sp>
        <p:nvSpPr>
          <p:cNvPr id="5" name="Text Placeholder 4">
            <a:extLst>
              <a:ext uri="{FF2B5EF4-FFF2-40B4-BE49-F238E27FC236}">
                <a16:creationId xmlns:a16="http://schemas.microsoft.com/office/drawing/2014/main" id="{D38BFA5E-0488-8788-E0EC-8189EAB10062}"/>
              </a:ext>
            </a:extLst>
          </p:cNvPr>
          <p:cNvSpPr>
            <a:spLocks noGrp="1"/>
          </p:cNvSpPr>
          <p:nvPr>
            <p:ph type="body" sz="quarter" idx="13"/>
          </p:nvPr>
        </p:nvSpPr>
        <p:spPr>
          <a:xfrm>
            <a:off x="466819" y="2461767"/>
            <a:ext cx="5270790" cy="866751"/>
          </a:xfrm>
        </p:spPr>
        <p:txBody>
          <a:bodyPr>
            <a:noAutofit/>
          </a:bodyPr>
          <a:lstStyle/>
          <a:p>
            <a:pPr marL="0" indent="0">
              <a:buNone/>
              <a:defRPr sz="1800" b="0" i="0" u="none" strike="noStrike" kern="0" cap="none" spc="0" baseline="0">
                <a:solidFill>
                  <a:srgbClr val="000000"/>
                </a:solidFill>
                <a:uFillTx/>
              </a:defRPr>
            </a:pPr>
            <a:r>
              <a:rPr lang="en-GB" sz="1100" b="1" dirty="0">
                <a:latin typeface="Arial"/>
                <a:cs typeface="Arial"/>
              </a:rPr>
              <a:t>What do you like about working or studying in Islington?</a:t>
            </a:r>
            <a:endParaRPr lang="en-US" sz="1100" dirty="0">
              <a:cs typeface="Calibri" panose="020F0502020204030204"/>
            </a:endParaRPr>
          </a:p>
          <a:p>
            <a:pPr marL="0" indent="0">
              <a:buNone/>
              <a:defRPr sz="1800" b="0" i="0" u="none" strike="noStrike" kern="0" cap="none" spc="0" baseline="0">
                <a:solidFill>
                  <a:srgbClr val="000000"/>
                </a:solidFill>
                <a:uFillTx/>
              </a:defRPr>
            </a:pPr>
            <a:r>
              <a:rPr lang="en-GB" sz="1100" b="1" dirty="0">
                <a:latin typeface="Arial"/>
                <a:cs typeface="Arial"/>
              </a:rPr>
              <a:t>What could make it better?</a:t>
            </a:r>
          </a:p>
          <a:p>
            <a:pPr marL="0" indent="0">
              <a:buNone/>
              <a:defRPr sz="1800" b="0" i="0" u="none" strike="noStrike" kern="0" cap="none" spc="0" baseline="0">
                <a:solidFill>
                  <a:srgbClr val="000000"/>
                </a:solidFill>
                <a:uFillTx/>
              </a:defRPr>
            </a:pPr>
            <a:r>
              <a:rPr lang="en-GB" sz="1100" b="1" dirty="0">
                <a:latin typeface="Arial"/>
                <a:cs typeface="Arial"/>
              </a:rPr>
              <a:t>From the following list of 10 topics, which are the 3 most important to you?</a:t>
            </a:r>
            <a:endParaRPr lang="en-US" sz="1350" dirty="0"/>
          </a:p>
        </p:txBody>
      </p:sp>
      <p:sp>
        <p:nvSpPr>
          <p:cNvPr id="6" name="Text Placeholder 5">
            <a:extLst>
              <a:ext uri="{FF2B5EF4-FFF2-40B4-BE49-F238E27FC236}">
                <a16:creationId xmlns:a16="http://schemas.microsoft.com/office/drawing/2014/main" id="{C0D9D08B-FB4E-B92A-7C66-75028B6B8B77}"/>
              </a:ext>
            </a:extLst>
          </p:cNvPr>
          <p:cNvSpPr>
            <a:spLocks noGrp="1"/>
          </p:cNvSpPr>
          <p:nvPr>
            <p:ph type="body" sz="quarter" idx="14"/>
          </p:nvPr>
        </p:nvSpPr>
        <p:spPr>
          <a:xfrm>
            <a:off x="466818" y="3294454"/>
            <a:ext cx="2597930" cy="1151757"/>
          </a:xfrm>
        </p:spPr>
        <p:txBody>
          <a:bodyPr>
            <a:noAutofit/>
          </a:bodyPr>
          <a:lstStyle/>
          <a:p>
            <a:pPr marL="171450" indent="-171450">
              <a:lnSpc>
                <a:spcPct val="100000"/>
              </a:lnSpc>
              <a:spcBef>
                <a:spcPts val="300"/>
              </a:spcBef>
              <a:buFont typeface="Arial" panose="020B0604020202020204" pitchFamily="34" charset="0"/>
              <a:buChar char="•"/>
              <a:defRPr sz="1800" b="0" i="0" u="none" strike="noStrike" kern="0" cap="none" spc="0" baseline="0">
                <a:solidFill>
                  <a:srgbClr val="000000"/>
                </a:solidFill>
                <a:uFillTx/>
              </a:defRPr>
            </a:pPr>
            <a:r>
              <a:rPr lang="en-GB" sz="1100" dirty="0">
                <a:latin typeface="Arial"/>
                <a:cs typeface="Arial"/>
              </a:rPr>
              <a:t>Air pollution and noise</a:t>
            </a:r>
          </a:p>
          <a:p>
            <a:pPr marL="171450" indent="-171450">
              <a:lnSpc>
                <a:spcPct val="100000"/>
              </a:lnSpc>
              <a:spcBef>
                <a:spcPts val="300"/>
              </a:spcBef>
              <a:buFont typeface="Arial" panose="020B0604020202020204" pitchFamily="34" charset="0"/>
              <a:buChar char="•"/>
              <a:defRPr sz="1800" b="0" i="0" u="none" strike="noStrike" kern="0" cap="none" spc="0" baseline="0">
                <a:solidFill>
                  <a:srgbClr val="000000"/>
                </a:solidFill>
                <a:uFillTx/>
              </a:defRPr>
            </a:pPr>
            <a:r>
              <a:rPr lang="en-GB" sz="1100" dirty="0">
                <a:latin typeface="Arial"/>
                <a:cs typeface="Arial"/>
              </a:rPr>
              <a:t>Green spaces and parks</a:t>
            </a:r>
          </a:p>
          <a:p>
            <a:pPr marL="171450" indent="-171450">
              <a:lnSpc>
                <a:spcPct val="100000"/>
              </a:lnSpc>
              <a:spcBef>
                <a:spcPts val="300"/>
              </a:spcBef>
              <a:buFont typeface="Arial" panose="020B0604020202020204" pitchFamily="34" charset="0"/>
              <a:buChar char="•"/>
              <a:defRPr sz="1800" b="0" i="0" u="none" strike="noStrike" kern="0" cap="none" spc="0" baseline="0">
                <a:solidFill>
                  <a:srgbClr val="000000"/>
                </a:solidFill>
                <a:uFillTx/>
              </a:defRPr>
            </a:pPr>
            <a:r>
              <a:rPr lang="en-GB" sz="1100" dirty="0">
                <a:latin typeface="Arial"/>
                <a:cs typeface="Arial"/>
              </a:rPr>
              <a:t>Crime and safety</a:t>
            </a:r>
          </a:p>
          <a:p>
            <a:pPr marL="171450" indent="-171450">
              <a:lnSpc>
                <a:spcPct val="100000"/>
              </a:lnSpc>
              <a:spcBef>
                <a:spcPts val="300"/>
              </a:spcBef>
              <a:buFont typeface="Arial" panose="020B0604020202020204" pitchFamily="34" charset="0"/>
              <a:buChar char="•"/>
              <a:defRPr sz="1800" b="0" i="0" u="none" strike="noStrike" kern="0" cap="none" spc="0" baseline="0">
                <a:solidFill>
                  <a:srgbClr val="000000"/>
                </a:solidFill>
                <a:uFillTx/>
              </a:defRPr>
            </a:pPr>
            <a:r>
              <a:rPr lang="en-GB" sz="1100" dirty="0">
                <a:latin typeface="Arial"/>
                <a:cs typeface="Arial"/>
              </a:rPr>
              <a:t>Inequality based on who you are</a:t>
            </a:r>
          </a:p>
          <a:p>
            <a:pPr marL="171450" indent="-171450">
              <a:lnSpc>
                <a:spcPct val="100000"/>
              </a:lnSpc>
              <a:spcBef>
                <a:spcPts val="300"/>
              </a:spcBef>
              <a:buFont typeface="Arial" panose="020B0604020202020204" pitchFamily="34" charset="0"/>
              <a:buChar char="•"/>
              <a:defRPr sz="1800" b="0" i="0" u="none" strike="noStrike" kern="0" cap="none" spc="0" baseline="0">
                <a:solidFill>
                  <a:srgbClr val="000000"/>
                </a:solidFill>
                <a:uFillTx/>
              </a:defRPr>
            </a:pPr>
            <a:r>
              <a:rPr lang="en-GB" sz="1100" dirty="0">
                <a:latin typeface="Arial"/>
                <a:cs typeface="Arial"/>
              </a:rPr>
              <a:t>Opportunities for young people</a:t>
            </a:r>
            <a:endParaRPr lang="en-US" sz="1100" dirty="0"/>
          </a:p>
        </p:txBody>
      </p:sp>
      <p:sp>
        <p:nvSpPr>
          <p:cNvPr id="7" name="Text Placeholder 6">
            <a:extLst>
              <a:ext uri="{FF2B5EF4-FFF2-40B4-BE49-F238E27FC236}">
                <a16:creationId xmlns:a16="http://schemas.microsoft.com/office/drawing/2014/main" id="{63373283-BF28-52D3-48A9-5D53367DE43A}"/>
              </a:ext>
            </a:extLst>
          </p:cNvPr>
          <p:cNvSpPr>
            <a:spLocks noGrp="1"/>
          </p:cNvSpPr>
          <p:nvPr>
            <p:ph type="body" sz="quarter" idx="15"/>
          </p:nvPr>
        </p:nvSpPr>
        <p:spPr>
          <a:xfrm>
            <a:off x="3246691" y="3294454"/>
            <a:ext cx="2944429" cy="1037305"/>
          </a:xfrm>
        </p:spPr>
        <p:txBody>
          <a:bodyPr>
            <a:noAutofit/>
          </a:bodyPr>
          <a:lstStyle/>
          <a:p>
            <a:pPr marL="171450" indent="-171450">
              <a:lnSpc>
                <a:spcPct val="100000"/>
              </a:lnSpc>
              <a:spcBef>
                <a:spcPts val="300"/>
              </a:spcBef>
              <a:buFont typeface="Arial" panose="020B0604020202020204" pitchFamily="34" charset="0"/>
              <a:buChar char="•"/>
              <a:defRPr sz="1800" b="0" i="0" u="none" strike="noStrike" kern="0" cap="none" spc="0" baseline="0">
                <a:solidFill>
                  <a:srgbClr val="000000"/>
                </a:solidFill>
                <a:uFillTx/>
              </a:defRPr>
            </a:pPr>
            <a:r>
              <a:rPr lang="en-GB" sz="1100" dirty="0">
                <a:latin typeface="Arial"/>
                <a:cs typeface="Arial"/>
              </a:rPr>
              <a:t>Local employment opportunities</a:t>
            </a:r>
          </a:p>
          <a:p>
            <a:pPr marL="171450" indent="-171450">
              <a:lnSpc>
                <a:spcPct val="100000"/>
              </a:lnSpc>
              <a:spcBef>
                <a:spcPts val="300"/>
              </a:spcBef>
              <a:buFont typeface="Arial" panose="020B0604020202020204" pitchFamily="34" charset="0"/>
              <a:buChar char="•"/>
              <a:defRPr sz="1800" b="0" i="0" u="none" strike="noStrike" kern="0" cap="none" spc="0" baseline="0">
                <a:solidFill>
                  <a:srgbClr val="000000"/>
                </a:solidFill>
                <a:uFillTx/>
              </a:defRPr>
            </a:pPr>
            <a:r>
              <a:rPr lang="en-GB" sz="1100" dirty="0">
                <a:latin typeface="Arial"/>
                <a:cs typeface="Arial"/>
              </a:rPr>
              <a:t>Housing</a:t>
            </a:r>
          </a:p>
          <a:p>
            <a:pPr marL="171450" indent="-171450">
              <a:lnSpc>
                <a:spcPct val="100000"/>
              </a:lnSpc>
              <a:spcBef>
                <a:spcPts val="300"/>
              </a:spcBef>
              <a:buFont typeface="Arial" panose="020B0604020202020204" pitchFamily="34" charset="0"/>
              <a:buChar char="•"/>
              <a:defRPr sz="1800" b="0" i="0" u="none" strike="noStrike" kern="0" cap="none" spc="0" baseline="0">
                <a:solidFill>
                  <a:srgbClr val="000000"/>
                </a:solidFill>
                <a:uFillTx/>
              </a:defRPr>
            </a:pPr>
            <a:r>
              <a:rPr lang="en-GB" sz="1100" dirty="0">
                <a:latin typeface="Arial"/>
                <a:cs typeface="Arial"/>
              </a:rPr>
              <a:t>Community activities and social networks</a:t>
            </a:r>
          </a:p>
          <a:p>
            <a:pPr marL="171450" indent="-171450">
              <a:lnSpc>
                <a:spcPct val="100000"/>
              </a:lnSpc>
              <a:spcBef>
                <a:spcPts val="300"/>
              </a:spcBef>
              <a:buFont typeface="Arial" panose="020B0604020202020204" pitchFamily="34" charset="0"/>
              <a:buChar char="•"/>
              <a:defRPr sz="1800" b="0" i="0" u="none" strike="noStrike" kern="0" cap="none" spc="0" baseline="0">
                <a:solidFill>
                  <a:srgbClr val="000000"/>
                </a:solidFill>
                <a:uFillTx/>
              </a:defRPr>
            </a:pPr>
            <a:r>
              <a:rPr lang="en-GB" sz="1100" dirty="0">
                <a:latin typeface="Arial"/>
                <a:cs typeface="Arial"/>
              </a:rPr>
              <a:t>Good quality services for residents</a:t>
            </a:r>
          </a:p>
          <a:p>
            <a:pPr marL="171450" indent="-171450">
              <a:lnSpc>
                <a:spcPct val="100000"/>
              </a:lnSpc>
              <a:spcBef>
                <a:spcPts val="300"/>
              </a:spcBef>
              <a:buFont typeface="Arial" panose="020B0604020202020204" pitchFamily="34" charset="0"/>
              <a:buChar char="•"/>
              <a:defRPr sz="1800" b="0" i="0" u="none" strike="noStrike" kern="0" cap="none" spc="0" baseline="0">
                <a:solidFill>
                  <a:srgbClr val="000000"/>
                </a:solidFill>
                <a:uFillTx/>
              </a:defRPr>
            </a:pPr>
            <a:r>
              <a:rPr lang="en-GB" sz="1100" dirty="0">
                <a:latin typeface="Arial"/>
                <a:cs typeface="Arial"/>
              </a:rPr>
              <a:t>Mental health and wellbeing </a:t>
            </a:r>
            <a:endParaRPr lang="en-US" sz="1100" dirty="0"/>
          </a:p>
        </p:txBody>
      </p:sp>
      <p:sp>
        <p:nvSpPr>
          <p:cNvPr id="9" name="Text Placeholder 8">
            <a:extLst>
              <a:ext uri="{FF2B5EF4-FFF2-40B4-BE49-F238E27FC236}">
                <a16:creationId xmlns:a16="http://schemas.microsoft.com/office/drawing/2014/main" id="{61CC0810-8242-D87F-7104-B3B3E742EE0E}"/>
              </a:ext>
            </a:extLst>
          </p:cNvPr>
          <p:cNvSpPr>
            <a:spLocks noGrp="1"/>
          </p:cNvSpPr>
          <p:nvPr>
            <p:ph type="body" sz="quarter" idx="17"/>
          </p:nvPr>
        </p:nvSpPr>
        <p:spPr>
          <a:xfrm>
            <a:off x="466818" y="4403892"/>
            <a:ext cx="5833498" cy="1480272"/>
          </a:xfrm>
        </p:spPr>
        <p:txBody>
          <a:bodyPr>
            <a:noAutofit/>
          </a:bodyPr>
          <a:lstStyle/>
          <a:p>
            <a:pPr marL="0" indent="0">
              <a:buNone/>
              <a:defRPr sz="1800" b="0" i="0" u="none" strike="noStrike" kern="0" cap="none" spc="0" baseline="0">
                <a:solidFill>
                  <a:srgbClr val="000000"/>
                </a:solidFill>
                <a:uFillTx/>
              </a:defRPr>
            </a:pPr>
            <a:r>
              <a:rPr lang="en-GB" sz="1100" b="1" dirty="0">
                <a:latin typeface="Arial"/>
                <a:cs typeface="Arial"/>
              </a:rPr>
              <a:t>How do these issues make you or your community feel? What are the effects on your life?</a:t>
            </a:r>
          </a:p>
          <a:p>
            <a:pPr marL="0" indent="0">
              <a:buNone/>
              <a:defRPr sz="1800" b="0" i="0" u="none" strike="noStrike" kern="0" cap="none" spc="0" baseline="0">
                <a:solidFill>
                  <a:srgbClr val="000000"/>
                </a:solidFill>
                <a:uFillTx/>
              </a:defRPr>
            </a:pPr>
            <a:r>
              <a:rPr lang="en-GB" sz="1100" b="1" dirty="0">
                <a:latin typeface="Arial"/>
                <a:cs typeface="Arial"/>
              </a:rPr>
              <a:t>What are the 3 most important changes we could make to reduce inequality in Islington?</a:t>
            </a:r>
          </a:p>
          <a:p>
            <a:pPr marL="0" indent="0">
              <a:buNone/>
              <a:defRPr sz="1800" b="0" i="0" u="none" strike="noStrike" kern="0" cap="none" spc="0" baseline="0">
                <a:solidFill>
                  <a:srgbClr val="000000"/>
                </a:solidFill>
                <a:uFillTx/>
              </a:defRPr>
            </a:pPr>
            <a:r>
              <a:rPr lang="en-GB" sz="1100" b="1" dirty="0">
                <a:latin typeface="Arial"/>
                <a:cs typeface="Arial"/>
              </a:rPr>
              <a:t>Why? What difference would these changes make to your life or the lives of people in your community?</a:t>
            </a:r>
          </a:p>
          <a:p>
            <a:pPr marL="0" indent="0">
              <a:buNone/>
              <a:defRPr sz="1800" b="0" i="0" u="none" strike="noStrike" kern="0" cap="none" spc="0" baseline="0">
                <a:solidFill>
                  <a:srgbClr val="000000"/>
                </a:solidFill>
                <a:uFillTx/>
              </a:defRPr>
            </a:pPr>
            <a:r>
              <a:rPr lang="en-GB" sz="1100" b="1" dirty="0">
                <a:latin typeface="Arial"/>
                <a:cs typeface="Arial"/>
              </a:rPr>
              <a:t>Any other comments?</a:t>
            </a:r>
            <a:endParaRPr lang="en-US" sz="1100" dirty="0"/>
          </a:p>
        </p:txBody>
      </p:sp>
      <p:sp>
        <p:nvSpPr>
          <p:cNvPr id="39" name="Rectangle: Rounded Corners 9">
            <a:extLst>
              <a:ext uri="{FF2B5EF4-FFF2-40B4-BE49-F238E27FC236}">
                <a16:creationId xmlns:a16="http://schemas.microsoft.com/office/drawing/2014/main" id="{23F313D7-4D3D-149E-A118-385C37A01DBC}"/>
              </a:ext>
              <a:ext uri="{C183D7F6-B498-43B3-948B-1728B52AA6E4}">
                <adec:decorative xmlns:adec="http://schemas.microsoft.com/office/drawing/2017/decorative" val="1"/>
              </a:ext>
            </a:extLst>
          </p:cNvPr>
          <p:cNvSpPr/>
          <p:nvPr/>
        </p:nvSpPr>
        <p:spPr>
          <a:xfrm>
            <a:off x="6602055" y="1885623"/>
            <a:ext cx="5385726" cy="4101282"/>
          </a:xfrm>
          <a:custGeom>
            <a:avLst>
              <a:gd name="f0" fmla="val 192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6B4B6"/>
          </a:solidFill>
          <a:ln w="12701" cap="flat">
            <a:solidFill>
              <a:srgbClr val="F6B4B6"/>
            </a:solidFill>
            <a:prstDash val="solid"/>
            <a:miter/>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a:ln>
                <a:noFill/>
              </a:ln>
              <a:solidFill>
                <a:srgbClr val="FFFFFF"/>
              </a:solidFill>
              <a:effectLst/>
              <a:uLnTx/>
              <a:uFillTx/>
              <a:latin typeface="Arial" pitchFamily="34"/>
              <a:ea typeface="+mn-ea"/>
              <a:cs typeface="Arial" pitchFamily="34"/>
            </a:endParaRPr>
          </a:p>
        </p:txBody>
      </p:sp>
      <p:sp>
        <p:nvSpPr>
          <p:cNvPr id="8" name="Text Placeholder 7">
            <a:extLst>
              <a:ext uri="{FF2B5EF4-FFF2-40B4-BE49-F238E27FC236}">
                <a16:creationId xmlns:a16="http://schemas.microsoft.com/office/drawing/2014/main" id="{00D9D03C-6D60-EF6B-224F-A3A64E3BBA1B}"/>
              </a:ext>
            </a:extLst>
          </p:cNvPr>
          <p:cNvSpPr>
            <a:spLocks noGrp="1"/>
          </p:cNvSpPr>
          <p:nvPr>
            <p:ph type="body" sz="quarter" idx="16"/>
          </p:nvPr>
        </p:nvSpPr>
        <p:spPr>
          <a:xfrm>
            <a:off x="6830122" y="1983935"/>
            <a:ext cx="4293912" cy="349590"/>
          </a:xfrm>
        </p:spPr>
        <p:txBody>
          <a:bodyPr>
            <a:noAutofit/>
          </a:bodyPr>
          <a:lstStyle/>
          <a:p>
            <a:pPr marL="0" indent="0">
              <a:buNone/>
            </a:pPr>
            <a:r>
              <a:rPr kumimoji="0" lang="en-GB" b="1" i="0" u="none" strike="noStrike" kern="1200" cap="none" spc="0" normalizeH="0" baseline="0" noProof="0" dirty="0">
                <a:ln>
                  <a:noFill/>
                </a:ln>
                <a:solidFill>
                  <a:srgbClr val="000000"/>
                </a:solidFill>
                <a:effectLst/>
                <a:uLnTx/>
                <a:uFillTx/>
                <a:latin typeface="Arial" pitchFamily="34"/>
                <a:ea typeface="+mn-ea"/>
                <a:cs typeface="Arial" pitchFamily="34"/>
              </a:rPr>
              <a:t>Profile of participating</a:t>
            </a:r>
            <a:r>
              <a:rPr kumimoji="0" lang="en-GB" b="1" i="0" u="none" strike="noStrike" kern="1200" cap="none" spc="0" normalizeH="0" noProof="0" dirty="0">
                <a:ln>
                  <a:noFill/>
                </a:ln>
                <a:solidFill>
                  <a:srgbClr val="000000"/>
                </a:solidFill>
                <a:effectLst/>
                <a:uLnTx/>
                <a:uFillTx/>
                <a:latin typeface="Arial" pitchFamily="34"/>
                <a:ea typeface="+mn-ea"/>
                <a:cs typeface="Arial" pitchFamily="34"/>
              </a:rPr>
              <a:t> organisations</a:t>
            </a:r>
            <a:endParaRPr lang="en-US" dirty="0"/>
          </a:p>
        </p:txBody>
      </p:sp>
      <p:sp>
        <p:nvSpPr>
          <p:cNvPr id="10" name="Text Placeholder 9">
            <a:extLst>
              <a:ext uri="{FF2B5EF4-FFF2-40B4-BE49-F238E27FC236}">
                <a16:creationId xmlns:a16="http://schemas.microsoft.com/office/drawing/2014/main" id="{A560DC1C-60DD-1BF1-F137-485BD69AFE87}"/>
              </a:ext>
            </a:extLst>
          </p:cNvPr>
          <p:cNvSpPr>
            <a:spLocks noGrp="1"/>
          </p:cNvSpPr>
          <p:nvPr>
            <p:ph type="body" sz="quarter" idx="18"/>
          </p:nvPr>
        </p:nvSpPr>
        <p:spPr>
          <a:xfrm>
            <a:off x="6774316" y="2251116"/>
            <a:ext cx="5022450" cy="3542614"/>
          </a:xfrm>
        </p:spPr>
        <p:txBody>
          <a:bodyPr>
            <a:noAutofit/>
          </a:bodyPr>
          <a:lstStyle/>
          <a:p>
            <a:pPr marL="0" indent="0" fontAlgn="base">
              <a:lnSpc>
                <a:spcPct val="100000"/>
              </a:lnSpc>
              <a:buNone/>
              <a:defRPr/>
            </a:pPr>
            <a:r>
              <a:rPr kumimoji="0" lang="en-GB" sz="1100" b="1" i="0" u="none" strike="noStrike" kern="1200" cap="none" spc="0" normalizeH="0" baseline="0" noProof="0" dirty="0">
                <a:ln>
                  <a:noFill/>
                </a:ln>
                <a:solidFill>
                  <a:srgbClr val="000000"/>
                </a:solidFill>
                <a:effectLst/>
                <a:uLnTx/>
                <a:uFillTx/>
                <a:latin typeface="Arial"/>
                <a:cs typeface="Arial"/>
              </a:rPr>
              <a:t>We held workshops with </a:t>
            </a:r>
            <a:r>
              <a:rPr lang="en-GB" sz="1100" b="1" dirty="0">
                <a:solidFill>
                  <a:srgbClr val="000000"/>
                </a:solidFill>
                <a:latin typeface="Arial"/>
                <a:cs typeface="Arial"/>
              </a:rPr>
              <a:t>residents in partnership with </a:t>
            </a:r>
            <a:r>
              <a:rPr kumimoji="0" lang="en-GB" sz="1100" b="1" i="0" u="none" strike="noStrike" kern="1200" cap="none" spc="0" normalizeH="0" baseline="0" noProof="0" dirty="0">
                <a:ln>
                  <a:noFill/>
                </a:ln>
                <a:solidFill>
                  <a:srgbClr val="000000"/>
                </a:solidFill>
                <a:effectLst/>
                <a:uLnTx/>
                <a:uFillTx/>
                <a:latin typeface="Arial"/>
                <a:cs typeface="Arial"/>
              </a:rPr>
              <a:t>the following </a:t>
            </a:r>
            <a:r>
              <a:rPr lang="en-GB" sz="1100" b="1" dirty="0">
                <a:solidFill>
                  <a:srgbClr val="000000"/>
                </a:solidFill>
                <a:latin typeface="Arial"/>
                <a:cs typeface="Arial"/>
              </a:rPr>
              <a:t>groups</a:t>
            </a:r>
            <a:r>
              <a:rPr kumimoji="0" lang="en-GB" sz="1100" b="1" i="0" u="none" strike="noStrike" kern="1200" cap="none" spc="0" normalizeH="0" baseline="0" noProof="0" dirty="0">
                <a:ln>
                  <a:noFill/>
                </a:ln>
                <a:solidFill>
                  <a:srgbClr val="000000"/>
                </a:solidFill>
                <a:effectLst/>
                <a:uLnTx/>
                <a:uFillTx/>
                <a:latin typeface="Arial"/>
                <a:cs typeface="Arial"/>
              </a:rPr>
              <a:t>:</a:t>
            </a:r>
          </a:p>
          <a:p>
            <a:pPr fontAlgn="base">
              <a:lnSpc>
                <a:spcPct val="100000"/>
              </a:lnSpc>
              <a:spcBef>
                <a:spcPts val="1200"/>
              </a:spcBef>
              <a:defRPr/>
            </a:pPr>
            <a:r>
              <a:rPr lang="en-GB" sz="1100" dirty="0" err="1">
                <a:solidFill>
                  <a:srgbClr val="000000"/>
                </a:solidFill>
                <a:latin typeface="Arial"/>
                <a:cs typeface="Arial"/>
              </a:rPr>
              <a:t>Prospex</a:t>
            </a:r>
            <a:r>
              <a:rPr lang="en-GB" sz="1100" dirty="0">
                <a:solidFill>
                  <a:srgbClr val="000000"/>
                </a:solidFill>
                <a:latin typeface="Arial"/>
                <a:cs typeface="Arial"/>
              </a:rPr>
              <a:t> Youth Centre </a:t>
            </a:r>
            <a:r>
              <a:rPr lang="en-GB" sz="1100" i="1" dirty="0">
                <a:solidFill>
                  <a:srgbClr val="000000"/>
                </a:solidFill>
                <a:latin typeface="Arial"/>
                <a:cs typeface="Arial"/>
              </a:rPr>
              <a:t>(youth hub and activities for young people)</a:t>
            </a:r>
            <a:r>
              <a:rPr lang="en-GB" sz="1100" dirty="0">
                <a:solidFill>
                  <a:srgbClr val="000000"/>
                </a:solidFill>
                <a:latin typeface="Arial"/>
                <a:cs typeface="Arial"/>
              </a:rPr>
              <a:t> </a:t>
            </a:r>
          </a:p>
          <a:p>
            <a:pPr fontAlgn="base">
              <a:lnSpc>
                <a:spcPct val="100000"/>
              </a:lnSpc>
              <a:spcBef>
                <a:spcPts val="300"/>
              </a:spcBef>
              <a:defRPr/>
            </a:pPr>
            <a:r>
              <a:rPr lang="en-GB" sz="1100" i="0" u="none" strike="noStrike" kern="1200" cap="none" spc="0" normalizeH="0" baseline="0" noProof="0" dirty="0">
                <a:ln>
                  <a:noFill/>
                </a:ln>
                <a:solidFill>
                  <a:srgbClr val="000000"/>
                </a:solidFill>
                <a:effectLst/>
                <a:uLnTx/>
                <a:uFillTx/>
                <a:latin typeface="Arial"/>
                <a:cs typeface="Arial"/>
              </a:rPr>
              <a:t>You Lead</a:t>
            </a:r>
            <a:r>
              <a:rPr lang="en-GB" sz="1100" dirty="0">
                <a:solidFill>
                  <a:srgbClr val="000000"/>
                </a:solidFill>
                <a:latin typeface="Arial"/>
                <a:cs typeface="Arial"/>
              </a:rPr>
              <a:t> </a:t>
            </a:r>
            <a:r>
              <a:rPr lang="en-GB" sz="1100" i="1" dirty="0">
                <a:solidFill>
                  <a:srgbClr val="000000"/>
                </a:solidFill>
                <a:latin typeface="Arial"/>
                <a:cs typeface="Arial"/>
              </a:rPr>
              <a:t>(Targeted Youth Support and Youth Offending Service service-user group)</a:t>
            </a:r>
            <a:r>
              <a:rPr lang="en-GB" sz="1100" dirty="0">
                <a:solidFill>
                  <a:srgbClr val="000000"/>
                </a:solidFill>
                <a:latin typeface="Arial"/>
                <a:cs typeface="Arial"/>
              </a:rPr>
              <a:t> </a:t>
            </a:r>
            <a:endParaRPr lang="en-GB" sz="1100" i="0" u="none" strike="noStrike" kern="1200" cap="none" spc="0" normalizeH="0" baseline="0" noProof="0" dirty="0">
              <a:ln>
                <a:noFill/>
              </a:ln>
              <a:solidFill>
                <a:srgbClr val="000000"/>
              </a:solidFill>
              <a:effectLst/>
              <a:uLnTx/>
              <a:uFillTx/>
              <a:latin typeface="Arial" panose="020B0604020202020204" pitchFamily="34" charset="0"/>
              <a:cs typeface="Arial"/>
            </a:endParaRPr>
          </a:p>
          <a:p>
            <a:pPr>
              <a:lnSpc>
                <a:spcPct val="100000"/>
              </a:lnSpc>
              <a:spcBef>
                <a:spcPts val="300"/>
              </a:spcBef>
              <a:defRPr/>
            </a:pPr>
            <a:r>
              <a:rPr lang="en-GB" sz="1100" dirty="0">
                <a:solidFill>
                  <a:srgbClr val="000000"/>
                </a:solidFill>
                <a:latin typeface="Arial"/>
                <a:cs typeface="Arial"/>
              </a:rPr>
              <a:t>Bright Start parent champions </a:t>
            </a:r>
            <a:r>
              <a:rPr lang="en-GB" sz="1100" i="1" dirty="0">
                <a:solidFill>
                  <a:srgbClr val="000000"/>
                </a:solidFill>
                <a:latin typeface="Arial"/>
                <a:cs typeface="Arial"/>
              </a:rPr>
              <a:t>(parent volunteers) </a:t>
            </a:r>
            <a:endParaRPr lang="en-GB" sz="1100" i="1" u="none" strike="noStrike" kern="1200" cap="none" spc="0" normalizeH="0" baseline="0" noProof="0" dirty="0">
              <a:ln>
                <a:noFill/>
              </a:ln>
              <a:solidFill>
                <a:srgbClr val="000000"/>
              </a:solidFill>
              <a:effectLst/>
              <a:uLnTx/>
              <a:uFillTx/>
              <a:latin typeface="Arial" panose="020B0604020202020204" pitchFamily="34" charset="0"/>
              <a:cs typeface="Arial"/>
            </a:endParaRPr>
          </a:p>
          <a:p>
            <a:pPr>
              <a:lnSpc>
                <a:spcPct val="100000"/>
              </a:lnSpc>
              <a:spcBef>
                <a:spcPts val="300"/>
              </a:spcBef>
              <a:defRPr sz="1800" b="0" i="0" u="none" strike="noStrike" kern="0" cap="none" spc="0" baseline="0">
                <a:solidFill>
                  <a:srgbClr val="000000"/>
                </a:solidFill>
                <a:uFillTx/>
              </a:defRPr>
            </a:pPr>
            <a:r>
              <a:rPr lang="en-GB" sz="1100" dirty="0" err="1">
                <a:solidFill>
                  <a:srgbClr val="000000"/>
                </a:solidFill>
                <a:latin typeface="Arial"/>
                <a:cs typeface="Arial"/>
              </a:rPr>
              <a:t>Elfrida</a:t>
            </a:r>
            <a:r>
              <a:rPr lang="en-GB" sz="1100" dirty="0">
                <a:solidFill>
                  <a:srgbClr val="000000"/>
                </a:solidFill>
                <a:latin typeface="Arial"/>
                <a:cs typeface="Arial"/>
              </a:rPr>
              <a:t> Society Power and Control group </a:t>
            </a:r>
            <a:r>
              <a:rPr lang="en-GB" sz="1100" i="1" dirty="0">
                <a:solidFill>
                  <a:srgbClr val="000000"/>
                </a:solidFill>
                <a:latin typeface="Arial"/>
                <a:cs typeface="Arial"/>
              </a:rPr>
              <a:t>(charity service supporting people with learning disabilities) </a:t>
            </a:r>
            <a:endParaRPr lang="en-GB" sz="1100" i="1" dirty="0">
              <a:solidFill>
                <a:srgbClr val="000000"/>
              </a:solidFill>
              <a:latin typeface="Arial" panose="020B0604020202020204" pitchFamily="34" charset="0"/>
              <a:cs typeface="Arial" pitchFamily="34"/>
            </a:endParaRPr>
          </a:p>
          <a:p>
            <a:pPr>
              <a:lnSpc>
                <a:spcPct val="100000"/>
              </a:lnSpc>
              <a:spcBef>
                <a:spcPts val="300"/>
              </a:spcBef>
              <a:defRPr sz="1800" b="0" i="0" u="none" strike="noStrike" kern="0" cap="none" spc="0" baseline="0">
                <a:solidFill>
                  <a:srgbClr val="000000"/>
                </a:solidFill>
                <a:uFillTx/>
              </a:defRPr>
            </a:pPr>
            <a:r>
              <a:rPr lang="en-GB" sz="1100" dirty="0" err="1">
                <a:solidFill>
                  <a:srgbClr val="000000"/>
                </a:solidFill>
                <a:latin typeface="Arial"/>
                <a:cs typeface="Arial"/>
              </a:rPr>
              <a:t>Elfrida</a:t>
            </a:r>
            <a:r>
              <a:rPr lang="en-GB" sz="1100" dirty="0">
                <a:solidFill>
                  <a:srgbClr val="000000"/>
                </a:solidFill>
                <a:latin typeface="Arial"/>
                <a:cs typeface="Arial"/>
              </a:rPr>
              <a:t> Society Parent Support Group</a:t>
            </a:r>
          </a:p>
          <a:p>
            <a:pPr>
              <a:lnSpc>
                <a:spcPct val="100000"/>
              </a:lnSpc>
              <a:spcBef>
                <a:spcPts val="300"/>
              </a:spcBef>
              <a:defRPr sz="1800" b="0" i="0" u="none" strike="noStrike" kern="0" cap="none" spc="0" baseline="0">
                <a:solidFill>
                  <a:srgbClr val="000000"/>
                </a:solidFill>
                <a:uFillTx/>
              </a:defRPr>
            </a:pPr>
            <a:r>
              <a:rPr lang="en-GB" sz="1100" dirty="0">
                <a:solidFill>
                  <a:srgbClr val="000000"/>
                </a:solidFill>
                <a:latin typeface="Arial"/>
                <a:cs typeface="Arial"/>
              </a:rPr>
              <a:t>Adult Community Learning </a:t>
            </a:r>
            <a:r>
              <a:rPr lang="en-GB" sz="1100" i="1" dirty="0">
                <a:solidFill>
                  <a:srgbClr val="000000"/>
                </a:solidFill>
                <a:latin typeface="Arial"/>
                <a:cs typeface="Arial"/>
              </a:rPr>
              <a:t>(free education courses for adults) </a:t>
            </a:r>
            <a:endParaRPr lang="en-GB" sz="1100" i="1" dirty="0">
              <a:solidFill>
                <a:srgbClr val="000000"/>
              </a:solidFill>
              <a:latin typeface="Arial" panose="020B0604020202020204" pitchFamily="34" charset="0"/>
              <a:cs typeface="Arial" pitchFamily="34"/>
            </a:endParaRPr>
          </a:p>
          <a:p>
            <a:pPr>
              <a:lnSpc>
                <a:spcPct val="100000"/>
              </a:lnSpc>
              <a:spcBef>
                <a:spcPts val="300"/>
              </a:spcBef>
              <a:defRPr sz="1800" b="0" i="0" u="none" strike="noStrike" kern="0" cap="none" spc="0" baseline="0">
                <a:solidFill>
                  <a:srgbClr val="000000"/>
                </a:solidFill>
                <a:uFillTx/>
              </a:defRPr>
            </a:pPr>
            <a:r>
              <a:rPr lang="en-GB" sz="1100" dirty="0">
                <a:solidFill>
                  <a:srgbClr val="000000"/>
                </a:solidFill>
                <a:latin typeface="Arial"/>
                <a:cs typeface="Arial"/>
              </a:rPr>
              <a:t>Eagle Recovery </a:t>
            </a:r>
            <a:r>
              <a:rPr lang="en-GB" sz="1100" i="1" dirty="0">
                <a:solidFill>
                  <a:srgbClr val="000000"/>
                </a:solidFill>
                <a:latin typeface="Arial"/>
                <a:cs typeface="Arial"/>
              </a:rPr>
              <a:t>(support group for adults in recovery from substance abuse) </a:t>
            </a:r>
            <a:endParaRPr lang="en-GB" sz="1100" i="1" dirty="0">
              <a:solidFill>
                <a:srgbClr val="000000"/>
              </a:solidFill>
              <a:latin typeface="Arial" panose="020B0604020202020204" pitchFamily="34" charset="0"/>
              <a:cs typeface="Arial" pitchFamily="34"/>
            </a:endParaRPr>
          </a:p>
          <a:p>
            <a:pPr>
              <a:lnSpc>
                <a:spcPct val="100000"/>
              </a:lnSpc>
              <a:spcBef>
                <a:spcPts val="300"/>
              </a:spcBef>
              <a:defRPr sz="1800" b="0" i="0" u="none" strike="noStrike" kern="0" cap="none" spc="0" baseline="0">
                <a:solidFill>
                  <a:srgbClr val="000000"/>
                </a:solidFill>
                <a:uFillTx/>
              </a:defRPr>
            </a:pPr>
            <a:r>
              <a:rPr lang="en-GB" sz="1100" dirty="0">
                <a:solidFill>
                  <a:srgbClr val="000000"/>
                </a:solidFill>
                <a:latin typeface="Arial"/>
                <a:cs typeface="Arial"/>
              </a:rPr>
              <a:t>Outlook </a:t>
            </a:r>
            <a:r>
              <a:rPr lang="en-GB" sz="1100" i="1" dirty="0">
                <a:solidFill>
                  <a:srgbClr val="000000"/>
                </a:solidFill>
                <a:latin typeface="Arial"/>
                <a:cs typeface="Arial"/>
              </a:rPr>
              <a:t>(resource centre for adults with physical disabilities, sight and hearing impairments) </a:t>
            </a:r>
            <a:endParaRPr lang="en-GB" sz="1100" i="1" dirty="0">
              <a:solidFill>
                <a:srgbClr val="000000"/>
              </a:solidFill>
              <a:latin typeface="Arial" panose="020B0604020202020204" pitchFamily="34" charset="0"/>
              <a:cs typeface="Arial" pitchFamily="34"/>
            </a:endParaRPr>
          </a:p>
          <a:p>
            <a:pPr>
              <a:lnSpc>
                <a:spcPct val="100000"/>
              </a:lnSpc>
              <a:spcBef>
                <a:spcPts val="300"/>
              </a:spcBef>
              <a:defRPr sz="1800" b="0" i="0" u="none" strike="noStrike" kern="0" cap="none" spc="0" baseline="0">
                <a:solidFill>
                  <a:srgbClr val="000000"/>
                </a:solidFill>
                <a:uFillTx/>
              </a:defRPr>
            </a:pPr>
            <a:r>
              <a:rPr lang="en-GB" sz="1100" dirty="0">
                <a:solidFill>
                  <a:srgbClr val="000000"/>
                </a:solidFill>
                <a:latin typeface="Arial"/>
                <a:cs typeface="Arial"/>
              </a:rPr>
              <a:t>Hornsey Lane Estate Community Centre </a:t>
            </a:r>
            <a:r>
              <a:rPr lang="en-GB" sz="1100" i="1" dirty="0">
                <a:solidFill>
                  <a:srgbClr val="000000"/>
                </a:solidFill>
                <a:latin typeface="Arial"/>
                <a:cs typeface="Arial"/>
              </a:rPr>
              <a:t>(community centre for children and adults) </a:t>
            </a:r>
            <a:endParaRPr lang="en-GB" sz="1100" i="1" dirty="0">
              <a:solidFill>
                <a:srgbClr val="000000"/>
              </a:solidFill>
              <a:latin typeface="Arial" panose="020B0604020202020204" pitchFamily="34" charset="0"/>
              <a:cs typeface="Arial" pitchFamily="34"/>
            </a:endParaRPr>
          </a:p>
          <a:p>
            <a:pPr>
              <a:lnSpc>
                <a:spcPct val="100000"/>
              </a:lnSpc>
              <a:spcBef>
                <a:spcPts val="300"/>
              </a:spcBef>
              <a:defRPr sz="1800" b="0" i="0" u="none" strike="noStrike" kern="0" cap="none" spc="0" baseline="0">
                <a:solidFill>
                  <a:srgbClr val="000000"/>
                </a:solidFill>
                <a:uFillTx/>
              </a:defRPr>
            </a:pPr>
            <a:r>
              <a:rPr lang="en-GB" sz="1100" dirty="0">
                <a:solidFill>
                  <a:srgbClr val="000000"/>
                </a:solidFill>
                <a:latin typeface="Arial"/>
                <a:cs typeface="Arial"/>
              </a:rPr>
              <a:t>Holloway Neighbourhood Group </a:t>
            </a:r>
            <a:r>
              <a:rPr lang="en-GB" sz="1100" i="1" dirty="0">
                <a:solidFill>
                  <a:srgbClr val="000000"/>
                </a:solidFill>
                <a:latin typeface="Arial"/>
                <a:cs typeface="Arial"/>
              </a:rPr>
              <a:t>(community centre for adults)</a:t>
            </a:r>
            <a:r>
              <a:rPr lang="en-GB" sz="1100" dirty="0">
                <a:solidFill>
                  <a:srgbClr val="000000"/>
                </a:solidFill>
                <a:latin typeface="Arial"/>
                <a:cs typeface="Arial"/>
              </a:rPr>
              <a:t> </a:t>
            </a:r>
            <a:endParaRPr lang="en-GB" sz="1100" dirty="0">
              <a:solidFill>
                <a:srgbClr val="000000"/>
              </a:solidFill>
              <a:latin typeface="Arial" panose="020B0604020202020204" pitchFamily="34" charset="0"/>
              <a:cs typeface="Arial" pitchFamily="34"/>
            </a:endParaRPr>
          </a:p>
          <a:p>
            <a:pPr>
              <a:spcBef>
                <a:spcPts val="300"/>
              </a:spcBef>
              <a:defRPr sz="1800" b="0" i="0" u="none" strike="noStrike" kern="0" cap="none" spc="0" baseline="0">
                <a:solidFill>
                  <a:srgbClr val="000000"/>
                </a:solidFill>
                <a:uFillTx/>
              </a:defRPr>
            </a:pPr>
            <a:r>
              <a:rPr lang="en-GB" sz="1100" dirty="0">
                <a:solidFill>
                  <a:srgbClr val="000000"/>
                </a:solidFill>
                <a:latin typeface="Arial"/>
                <a:cs typeface="Arial"/>
              </a:rPr>
              <a:t>Manor Gardens Welfare Trust x 2 </a:t>
            </a:r>
            <a:r>
              <a:rPr lang="en-GB" sz="1100" i="1" dirty="0">
                <a:solidFill>
                  <a:srgbClr val="000000"/>
                </a:solidFill>
                <a:latin typeface="Arial"/>
                <a:cs typeface="Arial"/>
              </a:rPr>
              <a:t>(charity providing health and wellbeing services)</a:t>
            </a:r>
            <a:endParaRPr lang="en-US" sz="1100" dirty="0"/>
          </a:p>
        </p:txBody>
      </p:sp>
    </p:spTree>
    <p:extLst>
      <p:ext uri="{BB962C8B-B14F-4D97-AF65-F5344CB8AC3E}">
        <p14:creationId xmlns:p14="http://schemas.microsoft.com/office/powerpoint/2010/main" val="36136957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E8ACD37-C9A6-C374-8A9C-A9C8981AD3F4}"/>
              </a:ext>
            </a:extLst>
          </p:cNvPr>
          <p:cNvSpPr>
            <a:spLocks noGrp="1"/>
          </p:cNvSpPr>
          <p:nvPr>
            <p:ph type="title"/>
          </p:nvPr>
        </p:nvSpPr>
        <p:spPr/>
        <p:txBody>
          <a:bodyPr>
            <a:normAutofit/>
          </a:bodyPr>
          <a:lstStyle/>
          <a:p>
            <a:r>
              <a:rPr lang="en-GB" sz="2600" b="1" dirty="0">
                <a:solidFill>
                  <a:srgbClr val="E51F23"/>
                </a:solidFill>
                <a:latin typeface="Arial"/>
                <a:cs typeface="Arial"/>
              </a:rPr>
              <a:t>Workshop discussion themes</a:t>
            </a:r>
            <a:endParaRPr lang="en-US" sz="2600" dirty="0"/>
          </a:p>
        </p:txBody>
      </p:sp>
      <p:pic>
        <p:nvPicPr>
          <p:cNvPr id="20" name="Picture Placeholder 19" descr="A figure shows a box that is divided into many portions in which each of the portions denotes a topic discussed by the residents. The topics are as follows: Services, Identity, Mental health and well-being, Housing, Inclusion, Safety, Democracy, Disparity, Environment, Finances, Employment, Education, and transport.">
            <a:extLst>
              <a:ext uri="{FF2B5EF4-FFF2-40B4-BE49-F238E27FC236}">
                <a16:creationId xmlns:a16="http://schemas.microsoft.com/office/drawing/2014/main" id="{CAD33EA2-E6AB-92E1-520F-0206DE789464}"/>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85" b="85"/>
          <a:stretch>
            <a:fillRect/>
          </a:stretch>
        </p:blipFill>
        <p:spPr>
          <a:xfrm>
            <a:off x="431800" y="876300"/>
            <a:ext cx="7461250" cy="4783138"/>
          </a:xfrm>
        </p:spPr>
      </p:pic>
      <p:sp>
        <p:nvSpPr>
          <p:cNvPr id="2" name="Text Placeholder 1">
            <a:extLst>
              <a:ext uri="{FF2B5EF4-FFF2-40B4-BE49-F238E27FC236}">
                <a16:creationId xmlns:a16="http://schemas.microsoft.com/office/drawing/2014/main" id="{417356AB-7836-E836-F731-25086F1BF638}"/>
              </a:ext>
            </a:extLst>
          </p:cNvPr>
          <p:cNvSpPr>
            <a:spLocks noGrp="1"/>
          </p:cNvSpPr>
          <p:nvPr>
            <p:ph type="body" sz="quarter" idx="10"/>
          </p:nvPr>
        </p:nvSpPr>
        <p:spPr>
          <a:xfrm>
            <a:off x="8087678" y="914400"/>
            <a:ext cx="3809570" cy="4923692"/>
          </a:xfrm>
        </p:spPr>
        <p:txBody>
          <a:bodyPr>
            <a:noAutofit/>
          </a:bodyPr>
          <a:lstStyle/>
          <a:p>
            <a:pPr>
              <a:spcAft>
                <a:spcPts val="1200"/>
              </a:spcAft>
            </a:pPr>
            <a:r>
              <a:rPr lang="en-GB" sz="1400" dirty="0">
                <a:latin typeface="Arial"/>
                <a:cs typeface="Arial"/>
              </a:rPr>
              <a:t>In workshop discussions, residents spoke most often about:</a:t>
            </a:r>
          </a:p>
          <a:p>
            <a:pPr>
              <a:spcAft>
                <a:spcPts val="1200"/>
              </a:spcAft>
            </a:pPr>
            <a:r>
              <a:rPr lang="en-GB" sz="1400" b="1" dirty="0">
                <a:latin typeface="Arial"/>
                <a:cs typeface="Arial"/>
              </a:rPr>
              <a:t>Council and VCS services</a:t>
            </a:r>
            <a:r>
              <a:rPr lang="en-GB" sz="1400" dirty="0">
                <a:latin typeface="Arial"/>
                <a:cs typeface="Arial"/>
              </a:rPr>
              <a:t>, noting the variety of services on offer as well as identifying gaps. They felt the council could improve communication about activities and services that are available.</a:t>
            </a:r>
          </a:p>
          <a:p>
            <a:pPr>
              <a:spcAft>
                <a:spcPts val="1200"/>
              </a:spcAft>
            </a:pPr>
            <a:r>
              <a:rPr lang="en-GB" sz="1400" b="1" dirty="0">
                <a:latin typeface="Arial"/>
                <a:cs typeface="Arial"/>
              </a:rPr>
              <a:t>Specific identity groups</a:t>
            </a:r>
            <a:r>
              <a:rPr lang="en-GB" sz="1400" dirty="0">
                <a:latin typeface="Arial"/>
                <a:cs typeface="Arial"/>
              </a:rPr>
              <a:t>, mentioning people with disabilities by far the most often, followed by ethnic minorities, children and young people, largely reflecting the demographic of workshop participants.</a:t>
            </a:r>
          </a:p>
          <a:p>
            <a:pPr>
              <a:spcAft>
                <a:spcPts val="1200"/>
              </a:spcAft>
            </a:pPr>
            <a:r>
              <a:rPr lang="en-GB" sz="1400" b="1" dirty="0">
                <a:latin typeface="Arial"/>
                <a:cs typeface="Arial"/>
              </a:rPr>
              <a:t>Mental health and wellbeing, </a:t>
            </a:r>
            <a:r>
              <a:rPr lang="en-GB" sz="1400" dirty="0">
                <a:latin typeface="Arial"/>
                <a:cs typeface="Arial"/>
              </a:rPr>
              <a:t>including improved support and access to specialist services</a:t>
            </a:r>
          </a:p>
          <a:p>
            <a:pPr>
              <a:spcAft>
                <a:spcPts val="1200"/>
              </a:spcAft>
            </a:pPr>
            <a:r>
              <a:rPr lang="en-GB" sz="1400" b="1" dirty="0">
                <a:latin typeface="Arial"/>
                <a:cs typeface="Arial"/>
              </a:rPr>
              <a:t>Housing </a:t>
            </a:r>
            <a:r>
              <a:rPr lang="en-GB" sz="1400" dirty="0">
                <a:latin typeface="Arial"/>
                <a:cs typeface="Arial"/>
              </a:rPr>
              <a:t>affordability, overcrowding, repairs, allocation policy and homelessness</a:t>
            </a:r>
            <a:endParaRPr lang="en-US" sz="1400" dirty="0"/>
          </a:p>
        </p:txBody>
      </p:sp>
    </p:spTree>
    <p:extLst>
      <p:ext uri="{BB962C8B-B14F-4D97-AF65-F5344CB8AC3E}">
        <p14:creationId xmlns:p14="http://schemas.microsoft.com/office/powerpoint/2010/main" val="37855786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A702273-95A3-C3A0-3436-0B5824EC7917}"/>
              </a:ext>
            </a:extLst>
          </p:cNvPr>
          <p:cNvSpPr>
            <a:spLocks noGrp="1"/>
          </p:cNvSpPr>
          <p:nvPr>
            <p:ph type="title"/>
          </p:nvPr>
        </p:nvSpPr>
        <p:spPr/>
        <p:txBody>
          <a:bodyPr>
            <a:normAutofit/>
          </a:bodyPr>
          <a:lstStyle/>
          <a:p>
            <a:r>
              <a:rPr lang="en-GB" sz="2600" b="1" dirty="0">
                <a:solidFill>
                  <a:srgbClr val="FF0000"/>
                </a:solidFill>
                <a:latin typeface="Arial"/>
                <a:cs typeface="Arial"/>
              </a:rPr>
              <a:t>What do you like about working or studying in Islington?</a:t>
            </a:r>
            <a:endParaRPr lang="en-US" sz="2600" dirty="0"/>
          </a:p>
        </p:txBody>
      </p:sp>
      <p:sp>
        <p:nvSpPr>
          <p:cNvPr id="26" name="Rounded Rectangular Callout 11">
            <a:extLst>
              <a:ext uri="{FF2B5EF4-FFF2-40B4-BE49-F238E27FC236}">
                <a16:creationId xmlns:a16="http://schemas.microsoft.com/office/drawing/2014/main" id="{7BC56C8E-DC27-913F-4B39-D83125B9DA02}"/>
              </a:ext>
              <a:ext uri="{C183D7F6-B498-43B3-948B-1728B52AA6E4}">
                <adec:decorative xmlns:adec="http://schemas.microsoft.com/office/drawing/2017/decorative" val="1"/>
              </a:ext>
            </a:extLst>
          </p:cNvPr>
          <p:cNvSpPr/>
          <p:nvPr/>
        </p:nvSpPr>
        <p:spPr>
          <a:xfrm>
            <a:off x="734786" y="1122240"/>
            <a:ext cx="2739717" cy="1310997"/>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GB" sz="1400" dirty="0">
              <a:latin typeface="Arial"/>
              <a:ea typeface="Calibri" panose="020F0502020204030204"/>
              <a:cs typeface="Calibri" panose="020F0502020204030204"/>
            </a:endParaRPr>
          </a:p>
          <a:p>
            <a:pPr defTabSz="914377">
              <a:spcAft>
                <a:spcPts val="600"/>
              </a:spcAft>
              <a:defRPr/>
            </a:pPr>
            <a:endParaRPr lang="en-GB" sz="1400" dirty="0">
              <a:latin typeface="Arial"/>
              <a:ea typeface="Calibri" panose="020F0502020204030204"/>
              <a:cs typeface="Calibri" panose="020F0502020204030204"/>
            </a:endParaRPr>
          </a:p>
          <a:p>
            <a:pPr defTabSz="914377">
              <a:spcAft>
                <a:spcPts val="600"/>
              </a:spcAft>
              <a:defRPr/>
            </a:pPr>
            <a:endParaRPr lang="en-GB" sz="1400" dirty="0">
              <a:latin typeface="Arial"/>
              <a:ea typeface="Calibri" panose="020F0502020204030204"/>
              <a:cs typeface="Calibri" panose="020F0502020204030204"/>
            </a:endParaRPr>
          </a:p>
          <a:p>
            <a:pPr defTabSz="914377">
              <a:spcAft>
                <a:spcPts val="600"/>
              </a:spcAft>
              <a:defRPr/>
            </a:pPr>
            <a:endParaRPr lang="en-GB" sz="1400" dirty="0">
              <a:latin typeface="Arial"/>
              <a:ea typeface="Calibri" panose="020F0502020204030204"/>
              <a:cs typeface="Calibri" panose="020F0502020204030204"/>
            </a:endParaRPr>
          </a:p>
        </p:txBody>
      </p:sp>
      <p:sp>
        <p:nvSpPr>
          <p:cNvPr id="3" name="Text Placeholder 2">
            <a:extLst>
              <a:ext uri="{FF2B5EF4-FFF2-40B4-BE49-F238E27FC236}">
                <a16:creationId xmlns:a16="http://schemas.microsoft.com/office/drawing/2014/main" id="{F1A20D83-3DE9-D497-C08E-E02E961BC461}"/>
              </a:ext>
            </a:extLst>
          </p:cNvPr>
          <p:cNvSpPr>
            <a:spLocks noGrp="1"/>
          </p:cNvSpPr>
          <p:nvPr>
            <p:ph type="body" sz="quarter" idx="11"/>
          </p:nvPr>
        </p:nvSpPr>
        <p:spPr>
          <a:xfrm>
            <a:off x="816810" y="1185863"/>
            <a:ext cx="2549387" cy="1140738"/>
          </a:xfrm>
        </p:spPr>
        <p:txBody>
          <a:bodyPr>
            <a:noAutofit/>
          </a:bodyPr>
          <a:lstStyle/>
          <a:p>
            <a:pPr defTabSz="914377">
              <a:defRPr/>
            </a:pPr>
            <a:r>
              <a:rPr lang="en-GB" dirty="0">
                <a:latin typeface="Arial"/>
                <a:ea typeface="+mn-lt"/>
                <a:cs typeface="Arial"/>
              </a:rPr>
              <a:t>"This is a </a:t>
            </a:r>
            <a:r>
              <a:rPr lang="en-GB" b="1" dirty="0">
                <a:latin typeface="Arial"/>
                <a:ea typeface="+mn-lt"/>
                <a:cs typeface="Arial"/>
              </a:rPr>
              <a:t>[central] place </a:t>
            </a:r>
            <a:r>
              <a:rPr lang="en-GB" dirty="0">
                <a:latin typeface="Arial"/>
                <a:ea typeface="+mn-lt"/>
                <a:cs typeface="Arial"/>
              </a:rPr>
              <a:t>in London that stills feel like a </a:t>
            </a:r>
            <a:r>
              <a:rPr lang="en-GB" b="1" dirty="0">
                <a:latin typeface="Arial"/>
                <a:ea typeface="+mn-lt"/>
                <a:cs typeface="Arial"/>
              </a:rPr>
              <a:t>small town with community opportunities</a:t>
            </a:r>
            <a:r>
              <a:rPr lang="en-GB" dirty="0">
                <a:latin typeface="Arial"/>
                <a:ea typeface="+mn-lt"/>
                <a:cs typeface="Arial"/>
              </a:rPr>
              <a:t>."</a:t>
            </a:r>
          </a:p>
          <a:p>
            <a:pPr algn="r" defTabSz="914377">
              <a:spcBef>
                <a:spcPts val="600"/>
              </a:spcBef>
              <a:spcAft>
                <a:spcPts val="600"/>
              </a:spcAft>
              <a:defRPr/>
            </a:pPr>
            <a:r>
              <a:rPr lang="en-GB" dirty="0">
                <a:latin typeface="Arial"/>
                <a:ea typeface="+mn-lt"/>
                <a:cs typeface="Arial"/>
              </a:rPr>
              <a:t>(Resident, M</a:t>
            </a:r>
            <a:r>
              <a:rPr lang="en-GB" dirty="0">
                <a:latin typeface="Arial"/>
                <a:ea typeface="+mn-lt"/>
                <a:cs typeface="+mn-lt"/>
              </a:rPr>
              <a:t>anor Gardens)</a:t>
            </a:r>
            <a:endParaRPr lang="en-US" dirty="0"/>
          </a:p>
        </p:txBody>
      </p:sp>
      <p:sp>
        <p:nvSpPr>
          <p:cNvPr id="25" name="Rounded Rectangular Callout 11">
            <a:extLst>
              <a:ext uri="{FF2B5EF4-FFF2-40B4-BE49-F238E27FC236}">
                <a16:creationId xmlns:a16="http://schemas.microsoft.com/office/drawing/2014/main" id="{AFA661F2-9C23-8879-E22B-864F9311FC4D}"/>
              </a:ext>
              <a:ext uri="{C183D7F6-B498-43B3-948B-1728B52AA6E4}">
                <adec:decorative xmlns:adec="http://schemas.microsoft.com/office/drawing/2017/decorative" val="1"/>
              </a:ext>
            </a:extLst>
          </p:cNvPr>
          <p:cNvSpPr/>
          <p:nvPr/>
        </p:nvSpPr>
        <p:spPr>
          <a:xfrm>
            <a:off x="4828076" y="969564"/>
            <a:ext cx="4460119" cy="1055608"/>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GB" sz="1600" dirty="0">
              <a:latin typeface="Arial"/>
              <a:ea typeface="Calibri" panose="020F0502020204030204"/>
              <a:cs typeface="Calibri" panose="020F0502020204030204"/>
            </a:endParaRPr>
          </a:p>
          <a:p>
            <a:pPr defTabSz="914377">
              <a:spcAft>
                <a:spcPts val="600"/>
              </a:spcAft>
              <a:defRPr/>
            </a:pPr>
            <a:endParaRPr lang="en-GB" sz="1600" dirty="0">
              <a:latin typeface="Arial"/>
              <a:ea typeface="Calibri" panose="020F0502020204030204"/>
              <a:cs typeface="Calibri" panose="020F0502020204030204"/>
            </a:endParaRPr>
          </a:p>
          <a:p>
            <a:pPr defTabSz="914377">
              <a:spcAft>
                <a:spcPts val="600"/>
              </a:spcAft>
              <a:defRPr/>
            </a:pPr>
            <a:endParaRPr lang="en-GB" sz="1400" dirty="0">
              <a:latin typeface="Arial"/>
              <a:ea typeface="Calibri" panose="020F0502020204030204"/>
              <a:cs typeface="Calibri" panose="020F0502020204030204"/>
            </a:endParaRPr>
          </a:p>
        </p:txBody>
      </p:sp>
      <p:sp>
        <p:nvSpPr>
          <p:cNvPr id="5" name="Text Placeholder 4">
            <a:extLst>
              <a:ext uri="{FF2B5EF4-FFF2-40B4-BE49-F238E27FC236}">
                <a16:creationId xmlns:a16="http://schemas.microsoft.com/office/drawing/2014/main" id="{EC13FD7E-A62C-159E-8FD9-E1A25057DB37}"/>
              </a:ext>
            </a:extLst>
          </p:cNvPr>
          <p:cNvSpPr>
            <a:spLocks noGrp="1"/>
          </p:cNvSpPr>
          <p:nvPr>
            <p:ph type="body" sz="quarter" idx="13"/>
          </p:nvPr>
        </p:nvSpPr>
        <p:spPr>
          <a:xfrm>
            <a:off x="4845475" y="978581"/>
            <a:ext cx="4442720" cy="865746"/>
          </a:xfrm>
        </p:spPr>
        <p:txBody>
          <a:bodyPr>
            <a:noAutofit/>
          </a:bodyPr>
          <a:lstStyle/>
          <a:p>
            <a:pPr marL="0" indent="0" defTabSz="914377">
              <a:lnSpc>
                <a:spcPct val="100000"/>
              </a:lnSpc>
              <a:buNone/>
              <a:defRPr/>
            </a:pPr>
            <a:r>
              <a:rPr lang="en-GB" dirty="0">
                <a:latin typeface="Arial"/>
                <a:ea typeface="+mn-lt"/>
                <a:cs typeface="Arial"/>
              </a:rPr>
              <a:t>"My </a:t>
            </a:r>
            <a:r>
              <a:rPr lang="en-GB" b="1" dirty="0">
                <a:latin typeface="Arial"/>
                <a:ea typeface="+mn-lt"/>
                <a:cs typeface="Arial"/>
              </a:rPr>
              <a:t>network, neighbourhood and community support</a:t>
            </a:r>
            <a:r>
              <a:rPr lang="en-GB" dirty="0">
                <a:latin typeface="Arial"/>
                <a:ea typeface="+mn-lt"/>
                <a:cs typeface="Arial"/>
              </a:rPr>
              <a:t>. From Manor Gardens Welfare Trust, Somalian and different language speakers."</a:t>
            </a:r>
          </a:p>
          <a:p>
            <a:pPr marL="0" indent="0" algn="r" defTabSz="914377">
              <a:lnSpc>
                <a:spcPct val="100000"/>
              </a:lnSpc>
              <a:buNone/>
              <a:defRPr/>
            </a:pPr>
            <a:r>
              <a:rPr lang="en-GB" dirty="0">
                <a:latin typeface="Arial"/>
                <a:ea typeface="+mn-lt"/>
                <a:cs typeface="+mn-lt"/>
              </a:rPr>
              <a:t>(Resident, Manor Gardens)</a:t>
            </a:r>
            <a:endParaRPr lang="en-GB" dirty="0">
              <a:latin typeface="Arial"/>
              <a:ea typeface="Calibri" panose="020F0502020204030204"/>
              <a:cs typeface="Calibri" panose="020F0502020204030204"/>
            </a:endParaRPr>
          </a:p>
        </p:txBody>
      </p:sp>
      <p:sp>
        <p:nvSpPr>
          <p:cNvPr id="24" name="Rounded Rectangular Callout 11">
            <a:extLst>
              <a:ext uri="{FF2B5EF4-FFF2-40B4-BE49-F238E27FC236}">
                <a16:creationId xmlns:a16="http://schemas.microsoft.com/office/drawing/2014/main" id="{9C289E8F-ABC2-2F5A-3685-5A412AD44544}"/>
              </a:ext>
              <a:ext uri="{C183D7F6-B498-43B3-948B-1728B52AA6E4}">
                <adec:decorative xmlns:adec="http://schemas.microsoft.com/office/drawing/2017/decorative" val="1"/>
              </a:ext>
            </a:extLst>
          </p:cNvPr>
          <p:cNvSpPr/>
          <p:nvPr/>
        </p:nvSpPr>
        <p:spPr>
          <a:xfrm>
            <a:off x="293017" y="2855647"/>
            <a:ext cx="2376860" cy="1957983"/>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GB" sz="1400" dirty="0">
              <a:latin typeface="Arial"/>
              <a:ea typeface="Calibri" panose="020F0502020204030204"/>
              <a:cs typeface="Calibri" panose="020F0502020204030204"/>
            </a:endParaRPr>
          </a:p>
          <a:p>
            <a:pPr defTabSz="914377">
              <a:spcAft>
                <a:spcPts val="600"/>
              </a:spcAft>
              <a:defRPr/>
            </a:pPr>
            <a:endParaRPr lang="en-GB" sz="1400" dirty="0">
              <a:latin typeface="Arial"/>
              <a:ea typeface="Calibri" panose="020F0502020204030204"/>
              <a:cs typeface="Calibri" panose="020F0502020204030204"/>
            </a:endParaRPr>
          </a:p>
          <a:p>
            <a:pPr defTabSz="914377">
              <a:spcAft>
                <a:spcPts val="600"/>
              </a:spcAft>
              <a:defRPr/>
            </a:pPr>
            <a:endParaRPr lang="en-GB" sz="1400" dirty="0">
              <a:latin typeface="Arial"/>
              <a:ea typeface="Calibri" panose="020F0502020204030204"/>
              <a:cs typeface="Calibri" panose="020F0502020204030204"/>
            </a:endParaRPr>
          </a:p>
          <a:p>
            <a:pPr defTabSz="914377">
              <a:spcAft>
                <a:spcPts val="600"/>
              </a:spcAft>
              <a:defRPr/>
            </a:pPr>
            <a:endParaRPr lang="en-GB" sz="1400" dirty="0">
              <a:latin typeface="Arial"/>
              <a:ea typeface="Calibri" panose="020F0502020204030204"/>
              <a:cs typeface="Calibri" panose="020F0502020204030204"/>
            </a:endParaRPr>
          </a:p>
          <a:p>
            <a:pPr defTabSz="914377">
              <a:spcAft>
                <a:spcPts val="600"/>
              </a:spcAft>
              <a:defRPr/>
            </a:pPr>
            <a:endParaRPr lang="en-GB" sz="1400" dirty="0">
              <a:latin typeface="Arial"/>
              <a:ea typeface="Calibri" panose="020F0502020204030204"/>
              <a:cs typeface="Calibri" panose="020F0502020204030204"/>
            </a:endParaRPr>
          </a:p>
          <a:p>
            <a:pPr defTabSz="914377">
              <a:spcAft>
                <a:spcPts val="600"/>
              </a:spcAft>
              <a:defRPr/>
            </a:pPr>
            <a:endParaRPr lang="en-GB" sz="1400" dirty="0">
              <a:latin typeface="Arial"/>
              <a:ea typeface="Calibri" panose="020F0502020204030204"/>
              <a:cs typeface="Calibri" panose="020F0502020204030204"/>
            </a:endParaRPr>
          </a:p>
        </p:txBody>
      </p:sp>
      <p:sp>
        <p:nvSpPr>
          <p:cNvPr id="6" name="Text Placeholder 5">
            <a:extLst>
              <a:ext uri="{FF2B5EF4-FFF2-40B4-BE49-F238E27FC236}">
                <a16:creationId xmlns:a16="http://schemas.microsoft.com/office/drawing/2014/main" id="{680AA3A1-4566-38DA-A96F-899E43B1D4C2}"/>
              </a:ext>
            </a:extLst>
          </p:cNvPr>
          <p:cNvSpPr>
            <a:spLocks noGrp="1"/>
          </p:cNvSpPr>
          <p:nvPr>
            <p:ph type="body" sz="quarter" idx="14"/>
          </p:nvPr>
        </p:nvSpPr>
        <p:spPr>
          <a:xfrm>
            <a:off x="342148" y="2952301"/>
            <a:ext cx="2240278" cy="1730231"/>
          </a:xfrm>
        </p:spPr>
        <p:txBody>
          <a:bodyPr>
            <a:noAutofit/>
          </a:bodyPr>
          <a:lstStyle/>
          <a:p>
            <a:pPr marL="0" indent="0" defTabSz="914377">
              <a:lnSpc>
                <a:spcPct val="100000"/>
              </a:lnSpc>
              <a:spcAft>
                <a:spcPts val="600"/>
              </a:spcAft>
              <a:buNone/>
              <a:defRPr/>
            </a:pPr>
            <a:r>
              <a:rPr lang="en-GB" dirty="0">
                <a:latin typeface="Arial"/>
                <a:ea typeface="+mn-lt"/>
                <a:cs typeface="Arial"/>
              </a:rPr>
              <a:t>"Outlook – as well as gym, using </a:t>
            </a:r>
            <a:r>
              <a:rPr lang="en-GB" b="1" dirty="0">
                <a:latin typeface="Arial"/>
                <a:ea typeface="+mn-lt"/>
                <a:cs typeface="Arial"/>
              </a:rPr>
              <a:t>services which benefit mental health</a:t>
            </a:r>
            <a:r>
              <a:rPr lang="en-GB" dirty="0">
                <a:latin typeface="Arial"/>
                <a:ea typeface="+mn-lt"/>
                <a:cs typeface="Arial"/>
              </a:rPr>
              <a:t> e.g. building courage to get out again, can relax with others"</a:t>
            </a:r>
          </a:p>
          <a:p>
            <a:pPr marL="0" indent="0" algn="r" defTabSz="914377">
              <a:lnSpc>
                <a:spcPct val="100000"/>
              </a:lnSpc>
              <a:spcAft>
                <a:spcPts val="600"/>
              </a:spcAft>
              <a:buNone/>
              <a:defRPr/>
            </a:pPr>
            <a:r>
              <a:rPr lang="en-GB" dirty="0">
                <a:latin typeface="Arial"/>
                <a:ea typeface="+mn-lt"/>
                <a:cs typeface="Arial"/>
              </a:rPr>
              <a:t>(Me</a:t>
            </a:r>
            <a:r>
              <a:rPr lang="en-GB" dirty="0">
                <a:latin typeface="Arial"/>
                <a:ea typeface="+mn-lt"/>
                <a:cs typeface="+mn-lt"/>
              </a:rPr>
              <a:t>mber, Outlook)</a:t>
            </a:r>
            <a:endParaRPr lang="en-US" dirty="0"/>
          </a:p>
        </p:txBody>
      </p:sp>
      <p:sp>
        <p:nvSpPr>
          <p:cNvPr id="22" name="Rounded Rectangular Callout 11">
            <a:extLst>
              <a:ext uri="{FF2B5EF4-FFF2-40B4-BE49-F238E27FC236}">
                <a16:creationId xmlns:a16="http://schemas.microsoft.com/office/drawing/2014/main" id="{4E6ECA8F-4119-412A-5A98-2377048EE479}"/>
              </a:ext>
              <a:ext uri="{C183D7F6-B498-43B3-948B-1728B52AA6E4}">
                <adec:decorative xmlns:adec="http://schemas.microsoft.com/office/drawing/2017/decorative" val="1"/>
              </a:ext>
            </a:extLst>
          </p:cNvPr>
          <p:cNvSpPr/>
          <p:nvPr/>
        </p:nvSpPr>
        <p:spPr>
          <a:xfrm>
            <a:off x="3890605" y="2502860"/>
            <a:ext cx="1871155" cy="987504"/>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GB" sz="1400" dirty="0">
              <a:latin typeface="Arial"/>
              <a:ea typeface="Calibri" panose="020F0502020204030204"/>
              <a:cs typeface="Calibri" panose="020F0502020204030204"/>
            </a:endParaRPr>
          </a:p>
          <a:p>
            <a:pPr defTabSz="914377">
              <a:spcAft>
                <a:spcPts val="600"/>
              </a:spcAft>
              <a:defRPr/>
            </a:pPr>
            <a:endParaRPr lang="en-GB" sz="1400" dirty="0">
              <a:latin typeface="Arial"/>
              <a:ea typeface="Calibri" panose="020F0502020204030204"/>
              <a:cs typeface="Calibri" panose="020F0502020204030204"/>
            </a:endParaRPr>
          </a:p>
          <a:p>
            <a:pPr defTabSz="914377">
              <a:spcAft>
                <a:spcPts val="600"/>
              </a:spcAft>
              <a:defRPr/>
            </a:pPr>
            <a:endParaRPr lang="en-GB" sz="1400" dirty="0">
              <a:latin typeface="Arial"/>
              <a:ea typeface="Calibri" panose="020F0502020204030204"/>
              <a:cs typeface="Calibri" panose="020F0502020204030204"/>
            </a:endParaRPr>
          </a:p>
        </p:txBody>
      </p:sp>
      <p:sp>
        <p:nvSpPr>
          <p:cNvPr id="7" name="Text Placeholder 6">
            <a:extLst>
              <a:ext uri="{FF2B5EF4-FFF2-40B4-BE49-F238E27FC236}">
                <a16:creationId xmlns:a16="http://schemas.microsoft.com/office/drawing/2014/main" id="{F79EF938-DCDF-3F81-1B06-DCFD229094D8}"/>
              </a:ext>
            </a:extLst>
          </p:cNvPr>
          <p:cNvSpPr>
            <a:spLocks noGrp="1"/>
          </p:cNvSpPr>
          <p:nvPr>
            <p:ph type="body" sz="quarter" idx="15"/>
          </p:nvPr>
        </p:nvSpPr>
        <p:spPr>
          <a:xfrm>
            <a:off x="3890605" y="2522055"/>
            <a:ext cx="1871154" cy="896058"/>
          </a:xfrm>
        </p:spPr>
        <p:txBody>
          <a:bodyPr>
            <a:noAutofit/>
          </a:bodyPr>
          <a:lstStyle/>
          <a:p>
            <a:pPr marL="0" indent="0" defTabSz="914377">
              <a:spcAft>
                <a:spcPts val="600"/>
              </a:spcAft>
              <a:buNone/>
              <a:defRPr/>
            </a:pPr>
            <a:r>
              <a:rPr lang="en-GB" dirty="0">
                <a:latin typeface="Arial"/>
                <a:ea typeface="+mn-lt"/>
                <a:cs typeface="Arial"/>
              </a:rPr>
              <a:t>"</a:t>
            </a:r>
            <a:r>
              <a:rPr lang="en-GB" b="1" dirty="0">
                <a:latin typeface="Arial"/>
                <a:ea typeface="+mn-lt"/>
                <a:cs typeface="Arial"/>
              </a:rPr>
              <a:t>I never feel like I need a car.</a:t>
            </a:r>
            <a:r>
              <a:rPr lang="en-GB" dirty="0">
                <a:latin typeface="Arial"/>
                <a:ea typeface="+mn-lt"/>
                <a:cs typeface="Arial"/>
              </a:rPr>
              <a:t>"</a:t>
            </a:r>
          </a:p>
          <a:p>
            <a:pPr marL="0" indent="0" algn="r" defTabSz="914377">
              <a:spcAft>
                <a:spcPts val="600"/>
              </a:spcAft>
              <a:buNone/>
              <a:defRPr/>
            </a:pPr>
            <a:r>
              <a:rPr lang="en-GB" dirty="0">
                <a:latin typeface="Arial"/>
                <a:ea typeface="+mn-lt"/>
                <a:cs typeface="Arial"/>
              </a:rPr>
              <a:t>(Parent champion</a:t>
            </a:r>
            <a:r>
              <a:rPr lang="en-GB" dirty="0">
                <a:latin typeface="Arial"/>
                <a:ea typeface="+mn-lt"/>
                <a:cs typeface="+mn-lt"/>
              </a:rPr>
              <a:t>)</a:t>
            </a:r>
            <a:endParaRPr lang="en-GB" dirty="0">
              <a:latin typeface="Arial"/>
              <a:ea typeface="Calibri" panose="020F0502020204030204"/>
              <a:cs typeface="Calibri" panose="020F0502020204030204"/>
            </a:endParaRPr>
          </a:p>
        </p:txBody>
      </p:sp>
      <p:sp>
        <p:nvSpPr>
          <p:cNvPr id="27" name="Rounded Rectangular Callout 11">
            <a:extLst>
              <a:ext uri="{FF2B5EF4-FFF2-40B4-BE49-F238E27FC236}">
                <a16:creationId xmlns:a16="http://schemas.microsoft.com/office/drawing/2014/main" id="{01EE82BD-BF31-DE1F-69E2-E1508BE54BC8}"/>
              </a:ext>
              <a:ext uri="{C183D7F6-B498-43B3-948B-1728B52AA6E4}">
                <adec:decorative xmlns:adec="http://schemas.microsoft.com/office/drawing/2017/decorative" val="1"/>
              </a:ext>
            </a:extLst>
          </p:cNvPr>
          <p:cNvSpPr/>
          <p:nvPr/>
        </p:nvSpPr>
        <p:spPr>
          <a:xfrm>
            <a:off x="6798686" y="2429879"/>
            <a:ext cx="2650586" cy="987504"/>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GB" sz="1400" dirty="0">
              <a:latin typeface="Arial"/>
              <a:ea typeface="Calibri" panose="020F0502020204030204"/>
              <a:cs typeface="Calibri" panose="020F0502020204030204"/>
            </a:endParaRPr>
          </a:p>
          <a:p>
            <a:pPr defTabSz="914377">
              <a:spcAft>
                <a:spcPts val="600"/>
              </a:spcAft>
              <a:defRPr/>
            </a:pPr>
            <a:endParaRPr lang="en-GB" sz="1400" dirty="0">
              <a:latin typeface="Arial"/>
              <a:ea typeface="Calibri" panose="020F0502020204030204"/>
              <a:cs typeface="Calibri" panose="020F0502020204030204"/>
            </a:endParaRPr>
          </a:p>
          <a:p>
            <a:pPr defTabSz="914377">
              <a:spcAft>
                <a:spcPts val="600"/>
              </a:spcAft>
              <a:defRPr/>
            </a:pPr>
            <a:endParaRPr lang="en-GB" sz="1400" dirty="0">
              <a:latin typeface="Arial"/>
              <a:ea typeface="Calibri" panose="020F0502020204030204"/>
              <a:cs typeface="Calibri" panose="020F0502020204030204"/>
            </a:endParaRPr>
          </a:p>
        </p:txBody>
      </p:sp>
      <p:sp>
        <p:nvSpPr>
          <p:cNvPr id="9" name="Text Placeholder 8">
            <a:extLst>
              <a:ext uri="{FF2B5EF4-FFF2-40B4-BE49-F238E27FC236}">
                <a16:creationId xmlns:a16="http://schemas.microsoft.com/office/drawing/2014/main" id="{DE2E73D5-69AC-7CB6-1718-E360A28D72ED}"/>
              </a:ext>
            </a:extLst>
          </p:cNvPr>
          <p:cNvSpPr>
            <a:spLocks noGrp="1"/>
          </p:cNvSpPr>
          <p:nvPr>
            <p:ph type="body" sz="quarter" idx="17"/>
          </p:nvPr>
        </p:nvSpPr>
        <p:spPr>
          <a:xfrm>
            <a:off x="6870891" y="2507662"/>
            <a:ext cx="2417304" cy="790144"/>
          </a:xfrm>
        </p:spPr>
        <p:txBody>
          <a:bodyPr>
            <a:noAutofit/>
          </a:bodyPr>
          <a:lstStyle/>
          <a:p>
            <a:pPr marL="0" indent="0" defTabSz="914377">
              <a:spcAft>
                <a:spcPts val="600"/>
              </a:spcAft>
              <a:buNone/>
              <a:defRPr/>
            </a:pPr>
            <a:r>
              <a:rPr lang="en-GB" dirty="0">
                <a:latin typeface="Arial"/>
                <a:ea typeface="+mn-lt"/>
                <a:cs typeface="Arial"/>
              </a:rPr>
              <a:t>"</a:t>
            </a:r>
            <a:r>
              <a:rPr lang="en-GB" b="1" dirty="0">
                <a:latin typeface="Arial"/>
                <a:ea typeface="+mn-lt"/>
                <a:cs typeface="Arial"/>
              </a:rPr>
              <a:t>Welcome, open ethos</a:t>
            </a:r>
            <a:r>
              <a:rPr lang="en-GB" dirty="0">
                <a:latin typeface="Arial"/>
                <a:ea typeface="+mn-lt"/>
                <a:cs typeface="Arial"/>
              </a:rPr>
              <a:t>"</a:t>
            </a:r>
          </a:p>
          <a:p>
            <a:pPr marL="0" indent="0" algn="r" defTabSz="914377">
              <a:spcAft>
                <a:spcPts val="600"/>
              </a:spcAft>
              <a:buNone/>
              <a:defRPr/>
            </a:pPr>
            <a:r>
              <a:rPr lang="en-GB" dirty="0">
                <a:latin typeface="Arial"/>
                <a:ea typeface="+mn-lt"/>
                <a:cs typeface="Arial"/>
              </a:rPr>
              <a:t>(Resident, Hornsey Lane Esta</a:t>
            </a:r>
            <a:r>
              <a:rPr lang="en-GB" dirty="0">
                <a:latin typeface="Arial"/>
                <a:ea typeface="+mn-lt"/>
                <a:cs typeface="+mn-lt"/>
              </a:rPr>
              <a:t>te Community Centre)</a:t>
            </a:r>
            <a:endParaRPr lang="en-US" dirty="0"/>
          </a:p>
        </p:txBody>
      </p:sp>
      <p:sp>
        <p:nvSpPr>
          <p:cNvPr id="20" name="Rounded Rectangular Callout 12">
            <a:extLst>
              <a:ext uri="{FF2B5EF4-FFF2-40B4-BE49-F238E27FC236}">
                <a16:creationId xmlns:a16="http://schemas.microsoft.com/office/drawing/2014/main" id="{4EF709C1-1C55-A1FB-E7BC-1CD9B0B36106}"/>
              </a:ext>
              <a:ext uri="{C183D7F6-B498-43B3-948B-1728B52AA6E4}">
                <adec:decorative xmlns:adec="http://schemas.microsoft.com/office/drawing/2017/decorative" val="1"/>
              </a:ext>
            </a:extLst>
          </p:cNvPr>
          <p:cNvSpPr/>
          <p:nvPr/>
        </p:nvSpPr>
        <p:spPr>
          <a:xfrm>
            <a:off x="9875290" y="1221922"/>
            <a:ext cx="2030076" cy="2143393"/>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GB" sz="1600" dirty="0">
              <a:latin typeface="Arial"/>
              <a:ea typeface="Calibri" panose="020F0502020204030204"/>
              <a:cs typeface="Calibri" panose="020F0502020204030204"/>
            </a:endParaRPr>
          </a:p>
          <a:p>
            <a:pPr defTabSz="914377">
              <a:spcAft>
                <a:spcPts val="600"/>
              </a:spcAft>
              <a:defRPr/>
            </a:pPr>
            <a:endParaRPr lang="en-GB" sz="1600" dirty="0">
              <a:latin typeface="Arial"/>
              <a:ea typeface="Calibri" panose="020F0502020204030204"/>
              <a:cs typeface="Calibri" panose="020F0502020204030204"/>
            </a:endParaRPr>
          </a:p>
          <a:p>
            <a:pPr defTabSz="914377">
              <a:spcAft>
                <a:spcPts val="600"/>
              </a:spcAft>
              <a:defRPr/>
            </a:pPr>
            <a:endParaRPr lang="en-GB" sz="1600" dirty="0">
              <a:latin typeface="Arial"/>
              <a:ea typeface="Calibri" panose="020F0502020204030204"/>
              <a:cs typeface="Calibri" panose="020F0502020204030204"/>
            </a:endParaRPr>
          </a:p>
          <a:p>
            <a:pPr defTabSz="914377">
              <a:spcAft>
                <a:spcPts val="600"/>
              </a:spcAft>
              <a:defRPr/>
            </a:pPr>
            <a:endParaRPr lang="en-GB" sz="1600" dirty="0">
              <a:latin typeface="Arial"/>
              <a:ea typeface="Calibri" panose="020F0502020204030204"/>
              <a:cs typeface="Calibri" panose="020F0502020204030204"/>
            </a:endParaRPr>
          </a:p>
          <a:p>
            <a:pPr defTabSz="914377">
              <a:spcAft>
                <a:spcPts val="600"/>
              </a:spcAft>
              <a:defRPr/>
            </a:pPr>
            <a:endParaRPr lang="en-GB" sz="1600" dirty="0">
              <a:latin typeface="Arial"/>
              <a:ea typeface="Calibri" panose="020F0502020204030204"/>
              <a:cs typeface="Calibri" panose="020F0502020204030204"/>
            </a:endParaRPr>
          </a:p>
          <a:p>
            <a:pPr defTabSz="914377">
              <a:spcAft>
                <a:spcPts val="600"/>
              </a:spcAft>
              <a:defRPr/>
            </a:pPr>
            <a:endParaRPr lang="en-GB" sz="1600" dirty="0">
              <a:latin typeface="Arial"/>
              <a:ea typeface="Calibri" panose="020F0502020204030204"/>
              <a:cs typeface="Calibri" panose="020F0502020204030204"/>
            </a:endParaRPr>
          </a:p>
        </p:txBody>
      </p:sp>
      <p:sp>
        <p:nvSpPr>
          <p:cNvPr id="8" name="Text Placeholder 7">
            <a:extLst>
              <a:ext uri="{FF2B5EF4-FFF2-40B4-BE49-F238E27FC236}">
                <a16:creationId xmlns:a16="http://schemas.microsoft.com/office/drawing/2014/main" id="{144D89BA-F871-7AB4-680A-86CE89B4631D}"/>
              </a:ext>
            </a:extLst>
          </p:cNvPr>
          <p:cNvSpPr>
            <a:spLocks noGrp="1"/>
          </p:cNvSpPr>
          <p:nvPr>
            <p:ph type="body" sz="quarter" idx="16"/>
          </p:nvPr>
        </p:nvSpPr>
        <p:spPr>
          <a:xfrm>
            <a:off x="9997734" y="1320572"/>
            <a:ext cx="1752600" cy="1936545"/>
          </a:xfrm>
        </p:spPr>
        <p:txBody>
          <a:bodyPr>
            <a:noAutofit/>
          </a:bodyPr>
          <a:lstStyle/>
          <a:p>
            <a:pPr marL="0" indent="0" defTabSz="914377">
              <a:lnSpc>
                <a:spcPct val="100000"/>
              </a:lnSpc>
              <a:spcAft>
                <a:spcPts val="600"/>
              </a:spcAft>
              <a:buNone/>
              <a:defRPr/>
            </a:pPr>
            <a:r>
              <a:rPr lang="en-GB" dirty="0">
                <a:latin typeface="Arial"/>
                <a:ea typeface="+mn-lt"/>
                <a:cs typeface="Arial"/>
              </a:rPr>
              <a:t>"I feel like there's a security here, it </a:t>
            </a:r>
            <a:r>
              <a:rPr lang="en-GB" b="1" dirty="0">
                <a:latin typeface="Arial"/>
                <a:ea typeface="+mn-lt"/>
                <a:cs typeface="Arial"/>
              </a:rPr>
              <a:t>feels safe </a:t>
            </a:r>
            <a:r>
              <a:rPr lang="en-GB" dirty="0">
                <a:latin typeface="Arial"/>
                <a:ea typeface="+mn-lt"/>
                <a:cs typeface="Arial"/>
              </a:rPr>
              <a:t>for me and my kids."</a:t>
            </a:r>
          </a:p>
          <a:p>
            <a:pPr marL="0" indent="0" defTabSz="914377">
              <a:lnSpc>
                <a:spcPct val="100000"/>
              </a:lnSpc>
              <a:spcAft>
                <a:spcPts val="600"/>
              </a:spcAft>
              <a:buNone/>
              <a:defRPr/>
            </a:pPr>
            <a:r>
              <a:rPr lang="en-GB" dirty="0">
                <a:latin typeface="Arial"/>
                <a:ea typeface="+mn-lt"/>
                <a:cs typeface="Arial"/>
              </a:rPr>
              <a:t>(Member, </a:t>
            </a:r>
            <a:r>
              <a:rPr lang="en-GB" dirty="0" err="1">
                <a:latin typeface="Arial"/>
                <a:ea typeface="+mn-lt"/>
                <a:cs typeface="Arial"/>
              </a:rPr>
              <a:t>Elfrid</a:t>
            </a:r>
            <a:r>
              <a:rPr lang="en-GB" dirty="0" err="1">
                <a:latin typeface="Arial"/>
                <a:ea typeface="+mn-lt"/>
                <a:cs typeface="+mn-lt"/>
              </a:rPr>
              <a:t>a</a:t>
            </a:r>
            <a:r>
              <a:rPr lang="en-GB" dirty="0">
                <a:latin typeface="Arial"/>
                <a:ea typeface="+mn-lt"/>
                <a:cs typeface="+mn-lt"/>
              </a:rPr>
              <a:t> Power and Control Learning Disability Group)</a:t>
            </a:r>
            <a:endParaRPr lang="en-US" dirty="0"/>
          </a:p>
        </p:txBody>
      </p:sp>
      <p:sp>
        <p:nvSpPr>
          <p:cNvPr id="23" name="Rounded Rectangular Callout 11">
            <a:extLst>
              <a:ext uri="{FF2B5EF4-FFF2-40B4-BE49-F238E27FC236}">
                <a16:creationId xmlns:a16="http://schemas.microsoft.com/office/drawing/2014/main" id="{DA2B50B9-E965-FA0C-B82E-04AD5E47A1E2}"/>
              </a:ext>
              <a:ext uri="{C183D7F6-B498-43B3-948B-1728B52AA6E4}">
                <adec:decorative xmlns:adec="http://schemas.microsoft.com/office/drawing/2017/decorative" val="1"/>
              </a:ext>
            </a:extLst>
          </p:cNvPr>
          <p:cNvSpPr/>
          <p:nvPr/>
        </p:nvSpPr>
        <p:spPr>
          <a:xfrm>
            <a:off x="3792950" y="3662021"/>
            <a:ext cx="3692217" cy="1310997"/>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GB" sz="1400" dirty="0">
              <a:latin typeface="Arial"/>
              <a:ea typeface="Calibri" panose="020F0502020204030204"/>
              <a:cs typeface="Calibri" panose="020F0502020204030204"/>
            </a:endParaRPr>
          </a:p>
          <a:p>
            <a:pPr defTabSz="914377">
              <a:spcAft>
                <a:spcPts val="600"/>
              </a:spcAft>
              <a:defRPr/>
            </a:pPr>
            <a:endParaRPr lang="en-GB" sz="1400" dirty="0">
              <a:latin typeface="Arial"/>
              <a:ea typeface="Calibri" panose="020F0502020204030204"/>
              <a:cs typeface="Calibri" panose="020F0502020204030204"/>
            </a:endParaRPr>
          </a:p>
          <a:p>
            <a:pPr defTabSz="914377">
              <a:spcAft>
                <a:spcPts val="600"/>
              </a:spcAft>
              <a:defRPr/>
            </a:pPr>
            <a:endParaRPr lang="en-GB" sz="1400" dirty="0">
              <a:latin typeface="Arial"/>
              <a:ea typeface="Calibri" panose="020F0502020204030204"/>
              <a:cs typeface="Calibri" panose="020F0502020204030204"/>
            </a:endParaRPr>
          </a:p>
          <a:p>
            <a:pPr defTabSz="914377">
              <a:spcAft>
                <a:spcPts val="600"/>
              </a:spcAft>
              <a:defRPr/>
            </a:pPr>
            <a:endParaRPr lang="en-GB" sz="1400" dirty="0">
              <a:latin typeface="Arial"/>
              <a:ea typeface="Calibri" panose="020F0502020204030204"/>
              <a:cs typeface="Calibri" panose="020F0502020204030204"/>
            </a:endParaRPr>
          </a:p>
        </p:txBody>
      </p:sp>
      <p:sp>
        <p:nvSpPr>
          <p:cNvPr id="10" name="Text Placeholder 9">
            <a:extLst>
              <a:ext uri="{FF2B5EF4-FFF2-40B4-BE49-F238E27FC236}">
                <a16:creationId xmlns:a16="http://schemas.microsoft.com/office/drawing/2014/main" id="{4A9B53D2-4EAA-C774-22E5-AF81E4ACC099}"/>
              </a:ext>
            </a:extLst>
          </p:cNvPr>
          <p:cNvSpPr>
            <a:spLocks noGrp="1"/>
          </p:cNvSpPr>
          <p:nvPr>
            <p:ph type="body" sz="quarter" idx="18"/>
          </p:nvPr>
        </p:nvSpPr>
        <p:spPr>
          <a:xfrm>
            <a:off x="3836217" y="3734762"/>
            <a:ext cx="3561339" cy="1199893"/>
          </a:xfrm>
        </p:spPr>
        <p:txBody>
          <a:bodyPr>
            <a:noAutofit/>
          </a:bodyPr>
          <a:lstStyle/>
          <a:p>
            <a:pPr marL="0" indent="0" defTabSz="914377">
              <a:lnSpc>
                <a:spcPct val="100000"/>
              </a:lnSpc>
              <a:spcAft>
                <a:spcPts val="600"/>
              </a:spcAft>
              <a:buNone/>
              <a:defRPr/>
            </a:pPr>
            <a:r>
              <a:rPr lang="en-GB" dirty="0">
                <a:latin typeface="Arial"/>
                <a:ea typeface="+mn-lt"/>
                <a:cs typeface="Arial"/>
              </a:rPr>
              <a:t>"I love </a:t>
            </a:r>
            <a:r>
              <a:rPr lang="en-GB" b="1" dirty="0">
                <a:latin typeface="Arial"/>
                <a:ea typeface="+mn-lt"/>
                <a:cs typeface="Arial"/>
              </a:rPr>
              <a:t>the edge, the buzz, the diversity of people</a:t>
            </a:r>
            <a:r>
              <a:rPr lang="en-GB" dirty="0">
                <a:latin typeface="Arial"/>
                <a:ea typeface="+mn-lt"/>
                <a:cs typeface="Arial"/>
              </a:rPr>
              <a:t> – you don’t get this so much in outer London boroughs – adds vibrance."</a:t>
            </a:r>
          </a:p>
          <a:p>
            <a:pPr marL="0" indent="0" algn="r" defTabSz="914377">
              <a:lnSpc>
                <a:spcPct val="100000"/>
              </a:lnSpc>
              <a:spcAft>
                <a:spcPts val="600"/>
              </a:spcAft>
              <a:buNone/>
              <a:defRPr/>
            </a:pPr>
            <a:r>
              <a:rPr lang="en-GB" dirty="0">
                <a:latin typeface="Arial"/>
                <a:ea typeface="+mn-lt"/>
                <a:cs typeface="Arial"/>
              </a:rPr>
              <a:t>(Member, Eagl</a:t>
            </a:r>
            <a:r>
              <a:rPr lang="en-GB" dirty="0">
                <a:latin typeface="Arial"/>
                <a:ea typeface="+mn-lt"/>
                <a:cs typeface="+mn-lt"/>
              </a:rPr>
              <a:t>e Recovery group)</a:t>
            </a:r>
            <a:endParaRPr lang="en-US" dirty="0"/>
          </a:p>
        </p:txBody>
      </p:sp>
      <p:sp>
        <p:nvSpPr>
          <p:cNvPr id="19" name="Rounded Rectangular Callout 11">
            <a:extLst>
              <a:ext uri="{FF2B5EF4-FFF2-40B4-BE49-F238E27FC236}">
                <a16:creationId xmlns:a16="http://schemas.microsoft.com/office/drawing/2014/main" id="{74526412-F15C-3D7D-FA3A-7A242171537F}"/>
              </a:ext>
              <a:ext uri="{C183D7F6-B498-43B3-948B-1728B52AA6E4}">
                <adec:decorative xmlns:adec="http://schemas.microsoft.com/office/drawing/2017/decorative" val="1"/>
              </a:ext>
            </a:extLst>
          </p:cNvPr>
          <p:cNvSpPr/>
          <p:nvPr/>
        </p:nvSpPr>
        <p:spPr>
          <a:xfrm>
            <a:off x="108858" y="5195311"/>
            <a:ext cx="7856001" cy="664012"/>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p:txBody>
      </p:sp>
      <p:sp>
        <p:nvSpPr>
          <p:cNvPr id="11" name="Text Placeholder 10">
            <a:extLst>
              <a:ext uri="{FF2B5EF4-FFF2-40B4-BE49-F238E27FC236}">
                <a16:creationId xmlns:a16="http://schemas.microsoft.com/office/drawing/2014/main" id="{681ACFA2-93B0-E05E-DACE-A19FA15A1E26}"/>
              </a:ext>
            </a:extLst>
          </p:cNvPr>
          <p:cNvSpPr>
            <a:spLocks noGrp="1"/>
          </p:cNvSpPr>
          <p:nvPr>
            <p:ph type="body" sz="quarter" idx="19"/>
          </p:nvPr>
        </p:nvSpPr>
        <p:spPr>
          <a:xfrm>
            <a:off x="144864" y="5215344"/>
            <a:ext cx="7749658" cy="632900"/>
          </a:xfrm>
        </p:spPr>
        <p:txBody>
          <a:bodyPr>
            <a:noAutofit/>
          </a:bodyPr>
          <a:lstStyle/>
          <a:p>
            <a:pPr marL="0" indent="0" defTabSz="914377">
              <a:spcAft>
                <a:spcPts val="600"/>
              </a:spcAft>
              <a:buNone/>
              <a:defRPr/>
            </a:pPr>
            <a:r>
              <a:rPr lang="en-GB" dirty="0">
                <a:latin typeface="Arial"/>
                <a:ea typeface="+mn-lt"/>
                <a:cs typeface="Arial"/>
              </a:rPr>
              <a:t>"[I] think </a:t>
            </a:r>
            <a:r>
              <a:rPr lang="en-GB" b="1" dirty="0">
                <a:latin typeface="Arial"/>
                <a:ea typeface="+mn-lt"/>
                <a:cs typeface="Arial"/>
              </a:rPr>
              <a:t>local services are good </a:t>
            </a:r>
            <a:r>
              <a:rPr lang="en-GB" dirty="0">
                <a:latin typeface="Arial"/>
                <a:ea typeface="+mn-lt"/>
                <a:cs typeface="Arial"/>
              </a:rPr>
              <a:t>in Islington including Islington Council, GPs."</a:t>
            </a:r>
          </a:p>
          <a:p>
            <a:pPr marL="0" indent="0" algn="r" defTabSz="914377">
              <a:spcAft>
                <a:spcPts val="600"/>
              </a:spcAft>
              <a:buNone/>
              <a:defRPr/>
            </a:pPr>
            <a:r>
              <a:rPr lang="en-GB" dirty="0">
                <a:latin typeface="Arial"/>
                <a:ea typeface="+mn-lt"/>
                <a:cs typeface="Arial"/>
              </a:rPr>
              <a:t>(Member, Adult Community and Learning)</a:t>
            </a:r>
            <a:endParaRPr lang="en-US" dirty="0"/>
          </a:p>
        </p:txBody>
      </p:sp>
      <p:sp>
        <p:nvSpPr>
          <p:cNvPr id="21" name="Rounded Rectangular Callout 11">
            <a:extLst>
              <a:ext uri="{FF2B5EF4-FFF2-40B4-BE49-F238E27FC236}">
                <a16:creationId xmlns:a16="http://schemas.microsoft.com/office/drawing/2014/main" id="{B7964E71-91CA-F34F-B05D-D1ACB6D56506}"/>
              </a:ext>
              <a:ext uri="{C183D7F6-B498-43B3-948B-1728B52AA6E4}">
                <adec:decorative xmlns:adec="http://schemas.microsoft.com/office/drawing/2017/decorative" val="1"/>
              </a:ext>
            </a:extLst>
          </p:cNvPr>
          <p:cNvSpPr/>
          <p:nvPr/>
        </p:nvSpPr>
        <p:spPr>
          <a:xfrm>
            <a:off x="8451401" y="3660818"/>
            <a:ext cx="3238645" cy="1957983"/>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GB" sz="1400" dirty="0">
              <a:latin typeface="Arial"/>
              <a:ea typeface="Calibri" panose="020F0502020204030204"/>
              <a:cs typeface="Calibri" panose="020F0502020204030204"/>
            </a:endParaRPr>
          </a:p>
          <a:p>
            <a:pPr defTabSz="914377">
              <a:spcAft>
                <a:spcPts val="600"/>
              </a:spcAft>
              <a:defRPr/>
            </a:pPr>
            <a:endParaRPr lang="en-GB" sz="1400" dirty="0">
              <a:latin typeface="Arial"/>
              <a:ea typeface="Calibri" panose="020F0502020204030204"/>
              <a:cs typeface="Calibri" panose="020F0502020204030204"/>
            </a:endParaRPr>
          </a:p>
          <a:p>
            <a:pPr defTabSz="914377">
              <a:spcAft>
                <a:spcPts val="600"/>
              </a:spcAft>
              <a:defRPr/>
            </a:pPr>
            <a:endParaRPr lang="en-GB" sz="1400" dirty="0">
              <a:latin typeface="Arial"/>
              <a:ea typeface="Calibri" panose="020F0502020204030204"/>
              <a:cs typeface="Calibri" panose="020F0502020204030204"/>
            </a:endParaRPr>
          </a:p>
          <a:p>
            <a:pPr defTabSz="914377">
              <a:spcAft>
                <a:spcPts val="600"/>
              </a:spcAft>
              <a:defRPr/>
            </a:pPr>
            <a:endParaRPr lang="en-GB" sz="1400" dirty="0">
              <a:latin typeface="Arial"/>
              <a:ea typeface="Calibri" panose="020F0502020204030204"/>
              <a:cs typeface="Calibri" panose="020F0502020204030204"/>
            </a:endParaRPr>
          </a:p>
          <a:p>
            <a:pPr defTabSz="914377">
              <a:spcAft>
                <a:spcPts val="600"/>
              </a:spcAft>
              <a:defRPr/>
            </a:pPr>
            <a:endParaRPr lang="en-GB" sz="1400" dirty="0">
              <a:latin typeface="Arial"/>
              <a:ea typeface="Calibri" panose="020F0502020204030204"/>
              <a:cs typeface="Calibri" panose="020F0502020204030204"/>
            </a:endParaRPr>
          </a:p>
          <a:p>
            <a:pPr defTabSz="914377">
              <a:spcAft>
                <a:spcPts val="600"/>
              </a:spcAft>
              <a:defRPr/>
            </a:pPr>
            <a:endParaRPr lang="en-GB" sz="1400" dirty="0">
              <a:latin typeface="Arial"/>
              <a:ea typeface="Calibri" panose="020F0502020204030204"/>
              <a:cs typeface="Calibri" panose="020F0502020204030204"/>
            </a:endParaRPr>
          </a:p>
        </p:txBody>
      </p:sp>
      <p:sp>
        <p:nvSpPr>
          <p:cNvPr id="12" name="Text Placeholder 11">
            <a:extLst>
              <a:ext uri="{FF2B5EF4-FFF2-40B4-BE49-F238E27FC236}">
                <a16:creationId xmlns:a16="http://schemas.microsoft.com/office/drawing/2014/main" id="{FA174905-5C08-8CF9-178E-29F2CEC14FC5}"/>
              </a:ext>
            </a:extLst>
          </p:cNvPr>
          <p:cNvSpPr>
            <a:spLocks noGrp="1"/>
          </p:cNvSpPr>
          <p:nvPr>
            <p:ph type="body" sz="quarter" idx="20"/>
          </p:nvPr>
        </p:nvSpPr>
        <p:spPr>
          <a:xfrm>
            <a:off x="8646059" y="3692075"/>
            <a:ext cx="3043987" cy="1807025"/>
          </a:xfrm>
        </p:spPr>
        <p:txBody>
          <a:bodyPr>
            <a:noAutofit/>
          </a:bodyPr>
          <a:lstStyle/>
          <a:p>
            <a:pPr marL="0" indent="0" defTabSz="914377">
              <a:lnSpc>
                <a:spcPct val="100000"/>
              </a:lnSpc>
              <a:spcAft>
                <a:spcPts val="600"/>
              </a:spcAft>
              <a:buNone/>
              <a:defRPr/>
            </a:pPr>
            <a:r>
              <a:rPr lang="en-GB" dirty="0">
                <a:latin typeface="Arial"/>
                <a:ea typeface="+mn-lt"/>
                <a:cs typeface="Arial"/>
              </a:rPr>
              <a:t>"Quite a </a:t>
            </a:r>
            <a:r>
              <a:rPr lang="en-GB" b="1" dirty="0">
                <a:latin typeface="Arial"/>
                <a:ea typeface="+mn-lt"/>
                <a:cs typeface="Arial"/>
              </a:rPr>
              <a:t>friendly area – very multicultural.</a:t>
            </a:r>
            <a:r>
              <a:rPr lang="en-GB" dirty="0">
                <a:latin typeface="Arial"/>
                <a:ea typeface="+mn-lt"/>
                <a:cs typeface="Arial"/>
              </a:rPr>
              <a:t> People are quite open and quite friendly. Lots of different shops and markets – nice area in the sense that there’s a lot on offer."</a:t>
            </a:r>
          </a:p>
          <a:p>
            <a:pPr marL="0" indent="0" defTabSz="914377">
              <a:lnSpc>
                <a:spcPct val="100000"/>
              </a:lnSpc>
              <a:spcBef>
                <a:spcPts val="0"/>
              </a:spcBef>
              <a:spcAft>
                <a:spcPts val="600"/>
              </a:spcAft>
              <a:buNone/>
              <a:defRPr/>
            </a:pPr>
            <a:r>
              <a:rPr lang="en-GB" dirty="0">
                <a:latin typeface="Arial"/>
                <a:ea typeface="+mn-lt"/>
                <a:cs typeface="Arial"/>
              </a:rPr>
              <a:t>(Member, Holl</a:t>
            </a:r>
            <a:r>
              <a:rPr lang="en-GB" dirty="0">
                <a:latin typeface="Arial"/>
                <a:ea typeface="+mn-lt"/>
                <a:cs typeface="+mn-lt"/>
              </a:rPr>
              <a:t>oway neighbourhood group)</a:t>
            </a:r>
            <a:endParaRPr lang="en-US" dirty="0"/>
          </a:p>
        </p:txBody>
      </p:sp>
    </p:spTree>
    <p:extLst>
      <p:ext uri="{BB962C8B-B14F-4D97-AF65-F5344CB8AC3E}">
        <p14:creationId xmlns:p14="http://schemas.microsoft.com/office/powerpoint/2010/main" val="16345383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6329B19-8AEA-AC35-6CAA-339676EE1A73}"/>
              </a:ext>
            </a:extLst>
          </p:cNvPr>
          <p:cNvSpPr>
            <a:spLocks noGrp="1"/>
          </p:cNvSpPr>
          <p:nvPr>
            <p:ph type="title"/>
          </p:nvPr>
        </p:nvSpPr>
        <p:spPr>
          <a:xfrm>
            <a:off x="338328" y="112987"/>
            <a:ext cx="11327808" cy="892552"/>
          </a:xfrm>
        </p:spPr>
        <p:txBody>
          <a:bodyPr>
            <a:spAutoFit/>
          </a:bodyPr>
          <a:lstStyle/>
          <a:p>
            <a:pPr>
              <a:lnSpc>
                <a:spcPct val="100000"/>
              </a:lnSpc>
            </a:pPr>
            <a:r>
              <a:rPr lang="en-GB" sz="2600" b="1" dirty="0">
                <a:solidFill>
                  <a:srgbClr val="FF0000"/>
                </a:solidFill>
                <a:latin typeface="Arial"/>
                <a:cs typeface="Arial"/>
              </a:rPr>
              <a:t>What issues are most important to you? What is the effect they have on your life?</a:t>
            </a:r>
            <a:endParaRPr lang="en-US" sz="2600" dirty="0"/>
          </a:p>
        </p:txBody>
      </p:sp>
      <p:sp>
        <p:nvSpPr>
          <p:cNvPr id="2" name="Text Placeholder 1">
            <a:extLst>
              <a:ext uri="{FF2B5EF4-FFF2-40B4-BE49-F238E27FC236}">
                <a16:creationId xmlns:a16="http://schemas.microsoft.com/office/drawing/2014/main" id="{006AF0DA-C1B7-264C-7FA9-C3C01087A366}"/>
              </a:ext>
            </a:extLst>
          </p:cNvPr>
          <p:cNvSpPr>
            <a:spLocks noGrp="1"/>
          </p:cNvSpPr>
          <p:nvPr>
            <p:ph type="body" sz="quarter" idx="10"/>
          </p:nvPr>
        </p:nvSpPr>
        <p:spPr>
          <a:xfrm>
            <a:off x="338328" y="924448"/>
            <a:ext cx="5717784" cy="3952364"/>
          </a:xfrm>
        </p:spPr>
        <p:txBody>
          <a:bodyPr wrap="square">
            <a:spAutoFit/>
          </a:bodyPr>
          <a:lstStyle/>
          <a:p>
            <a:r>
              <a:rPr lang="en-GB" sz="1400" dirty="0">
                <a:latin typeface="Arial"/>
                <a:cs typeface="Arial"/>
              </a:rPr>
              <a:t>There was </a:t>
            </a:r>
            <a:r>
              <a:rPr lang="en-GB" sz="1400" b="1" dirty="0">
                <a:latin typeface="Arial"/>
                <a:cs typeface="Arial"/>
              </a:rPr>
              <a:t>substantial variation in what areas were considered most important</a:t>
            </a:r>
            <a:r>
              <a:rPr lang="en-GB" sz="1400" dirty="0">
                <a:latin typeface="Arial"/>
                <a:cs typeface="Arial"/>
              </a:rPr>
              <a:t>, both across groups as well as among participants in the same workshop, who shared a common characteristic (i.e. youth, parents, disability type), who lived in the same neighbourhood or who were receiving services from the same organisation.</a:t>
            </a:r>
          </a:p>
          <a:p>
            <a:pPr>
              <a:spcAft>
                <a:spcPts val="1200"/>
              </a:spcAft>
            </a:pPr>
            <a:r>
              <a:rPr lang="en-GB" sz="1400" dirty="0">
                <a:latin typeface="Arial"/>
                <a:cs typeface="Arial"/>
              </a:rPr>
              <a:t>Of the 10 areas they collectively rated as priorities, the following were the most frequent and ranked highest:</a:t>
            </a:r>
          </a:p>
          <a:p>
            <a:pPr marL="342900" indent="-342900">
              <a:spcBef>
                <a:spcPts val="300"/>
              </a:spcBef>
              <a:buAutoNum type="arabicPeriod"/>
            </a:pPr>
            <a:r>
              <a:rPr lang="en-GB" sz="1400" dirty="0">
                <a:latin typeface="Arial"/>
                <a:cs typeface="Arial"/>
              </a:rPr>
              <a:t>Cr&amp; safety</a:t>
            </a:r>
          </a:p>
          <a:p>
            <a:pPr marL="342900" indent="-342900">
              <a:spcBef>
                <a:spcPts val="300"/>
              </a:spcBef>
              <a:buAutoNum type="arabicPeriod"/>
            </a:pPr>
            <a:r>
              <a:rPr lang="en-GB" sz="1400" dirty="0">
                <a:latin typeface="Arial"/>
                <a:cs typeface="Arial"/>
              </a:rPr>
              <a:t>Housing</a:t>
            </a:r>
          </a:p>
          <a:p>
            <a:pPr marL="342900" indent="-342900">
              <a:spcBef>
                <a:spcPts val="300"/>
              </a:spcBef>
              <a:spcAft>
                <a:spcPts val="600"/>
              </a:spcAft>
              <a:buAutoNum type="arabicPeriod"/>
            </a:pPr>
            <a:r>
              <a:rPr lang="en-GB" sz="1400" dirty="0">
                <a:latin typeface="Arial"/>
                <a:cs typeface="Arial"/>
              </a:rPr>
              <a:t>Mental health &amp; wellbeing</a:t>
            </a:r>
          </a:p>
          <a:p>
            <a:pPr>
              <a:spcBef>
                <a:spcPts val="1200"/>
              </a:spcBef>
            </a:pPr>
            <a:r>
              <a:rPr lang="en-GB" sz="1400" dirty="0">
                <a:latin typeface="Arial"/>
                <a:cs typeface="Arial"/>
              </a:rPr>
              <a:t>In half of the discussions, residents spoke about the </a:t>
            </a:r>
            <a:r>
              <a:rPr lang="en-GB" sz="1400" b="1" dirty="0">
                <a:latin typeface="Arial"/>
                <a:cs typeface="Arial"/>
              </a:rPr>
              <a:t>interconnections</a:t>
            </a:r>
            <a:r>
              <a:rPr lang="en-GB" sz="1400" dirty="0">
                <a:latin typeface="Arial"/>
                <a:cs typeface="Arial"/>
              </a:rPr>
              <a:t> across </a:t>
            </a:r>
            <a:r>
              <a:rPr lang="en-GB" sz="1400" dirty="0" err="1">
                <a:latin typeface="Arial"/>
                <a:cs typeface="Arial"/>
              </a:rPr>
              <a:t>ime</a:t>
            </a:r>
            <a:r>
              <a:rPr lang="en-GB" sz="1400" dirty="0">
                <a:latin typeface="Arial"/>
                <a:cs typeface="Arial"/>
              </a:rPr>
              <a:t> areas – the influence of ASB, homelessness, unemployment, community activities and green space on mental health, effects of overcrowded housing on education, health and family relationships.</a:t>
            </a:r>
            <a:endParaRPr lang="en-US" sz="1400" dirty="0">
              <a:latin typeface="Arial" panose="020B0604020202020204" pitchFamily="34" charset="0"/>
              <a:cs typeface="Arial" panose="020B0604020202020204" pitchFamily="34" charset="0"/>
            </a:endParaRPr>
          </a:p>
        </p:txBody>
      </p:sp>
      <p:sp>
        <p:nvSpPr>
          <p:cNvPr id="20" name="Rounded Rectangular Callout 11">
            <a:extLst>
              <a:ext uri="{FF2B5EF4-FFF2-40B4-BE49-F238E27FC236}">
                <a16:creationId xmlns:a16="http://schemas.microsoft.com/office/drawing/2014/main" id="{D54E60E2-A521-AECF-33CF-4A2FB549B6A3}"/>
              </a:ext>
              <a:ext uri="{C183D7F6-B498-43B3-948B-1728B52AA6E4}">
                <adec:decorative xmlns:adec="http://schemas.microsoft.com/office/drawing/2017/decorative" val="1"/>
              </a:ext>
            </a:extLst>
          </p:cNvPr>
          <p:cNvSpPr/>
          <p:nvPr/>
        </p:nvSpPr>
        <p:spPr>
          <a:xfrm>
            <a:off x="554561" y="4963474"/>
            <a:ext cx="5874182" cy="800219"/>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US" dirty="0"/>
          </a:p>
          <a:p>
            <a:pPr defTabSz="914377">
              <a:spcAft>
                <a:spcPts val="600"/>
              </a:spcAft>
              <a:defRPr/>
            </a:pPr>
            <a:endParaRPr lang="en-US" dirty="0"/>
          </a:p>
        </p:txBody>
      </p:sp>
      <p:sp>
        <p:nvSpPr>
          <p:cNvPr id="3" name="Text Placeholder 2">
            <a:extLst>
              <a:ext uri="{FF2B5EF4-FFF2-40B4-BE49-F238E27FC236}">
                <a16:creationId xmlns:a16="http://schemas.microsoft.com/office/drawing/2014/main" id="{6D85566A-30F1-3135-1FFA-C3308675CFDE}"/>
              </a:ext>
            </a:extLst>
          </p:cNvPr>
          <p:cNvSpPr>
            <a:spLocks noGrp="1"/>
          </p:cNvSpPr>
          <p:nvPr>
            <p:ph type="body" sz="quarter" idx="11"/>
          </p:nvPr>
        </p:nvSpPr>
        <p:spPr>
          <a:xfrm>
            <a:off x="554560" y="5024367"/>
            <a:ext cx="5795997" cy="653858"/>
          </a:xfrm>
        </p:spPr>
        <p:txBody>
          <a:bodyPr>
            <a:noAutofit/>
          </a:bodyPr>
          <a:lstStyle/>
          <a:p>
            <a:r>
              <a:rPr lang="en-GB" dirty="0">
                <a:latin typeface="Arial"/>
                <a:ea typeface="+mn-lt"/>
                <a:cs typeface="Arial"/>
              </a:rPr>
              <a:t>"All issues are </a:t>
            </a:r>
            <a:r>
              <a:rPr lang="en-GB" b="1" dirty="0">
                <a:latin typeface="Arial"/>
                <a:ea typeface="+mn-lt"/>
                <a:cs typeface="Arial"/>
              </a:rPr>
              <a:t>interconnected: services need to talk to each other</a:t>
            </a:r>
            <a:r>
              <a:rPr lang="en-GB" dirty="0">
                <a:latin typeface="Arial"/>
                <a:ea typeface="+mn-lt"/>
                <a:cs typeface="Arial"/>
              </a:rPr>
              <a:t>.  Each issue can't be properly addressed without addressing all of them equally."                                                      (Parent Champion)</a:t>
            </a:r>
            <a:endParaRPr lang="en-US" dirty="0"/>
          </a:p>
        </p:txBody>
      </p:sp>
      <p:sp>
        <p:nvSpPr>
          <p:cNvPr id="18" name="Rounded Rectangular Callout 11">
            <a:extLst>
              <a:ext uri="{FF2B5EF4-FFF2-40B4-BE49-F238E27FC236}">
                <a16:creationId xmlns:a16="http://schemas.microsoft.com/office/drawing/2014/main" id="{94AD5E0F-0A93-53D1-1F7B-EE375AD8916A}"/>
              </a:ext>
              <a:ext uri="{C183D7F6-B498-43B3-948B-1728B52AA6E4}">
                <adec:decorative xmlns:adec="http://schemas.microsoft.com/office/drawing/2017/decorative" val="1"/>
              </a:ext>
            </a:extLst>
          </p:cNvPr>
          <p:cNvSpPr/>
          <p:nvPr/>
        </p:nvSpPr>
        <p:spPr>
          <a:xfrm>
            <a:off x="7906049" y="931838"/>
            <a:ext cx="3757271" cy="1413153"/>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GB" sz="1600" dirty="0">
              <a:latin typeface="Arial"/>
              <a:ea typeface="Calibri" panose="020F0502020204030204"/>
              <a:cs typeface="Calibri" panose="020F0502020204030204"/>
            </a:endParaRPr>
          </a:p>
          <a:p>
            <a:pPr defTabSz="914377">
              <a:spcAft>
                <a:spcPts val="600"/>
              </a:spcAft>
              <a:defRPr/>
            </a:pPr>
            <a:endParaRPr lang="en-GB" sz="1600" dirty="0">
              <a:latin typeface="Arial"/>
              <a:ea typeface="Calibri" panose="020F0502020204030204"/>
              <a:cs typeface="Calibri" panose="020F0502020204030204"/>
            </a:endParaRPr>
          </a:p>
          <a:p>
            <a:pPr defTabSz="914377">
              <a:spcAft>
                <a:spcPts val="600"/>
              </a:spcAft>
              <a:defRPr/>
            </a:pPr>
            <a:endParaRPr lang="en-GB" sz="1600" dirty="0">
              <a:latin typeface="Arial"/>
              <a:ea typeface="Calibri" panose="020F0502020204030204"/>
              <a:cs typeface="Calibri" panose="020F0502020204030204"/>
            </a:endParaRPr>
          </a:p>
          <a:p>
            <a:pPr defTabSz="914377">
              <a:spcAft>
                <a:spcPts val="600"/>
              </a:spcAft>
              <a:defRPr/>
            </a:pPr>
            <a:endParaRPr lang="en-GB" sz="1400" dirty="0">
              <a:latin typeface="Arial"/>
              <a:ea typeface="Calibri" panose="020F0502020204030204"/>
              <a:cs typeface="Calibri" panose="020F0502020204030204"/>
            </a:endParaRPr>
          </a:p>
        </p:txBody>
      </p:sp>
      <p:sp>
        <p:nvSpPr>
          <p:cNvPr id="5" name="Text Placeholder 4">
            <a:extLst>
              <a:ext uri="{FF2B5EF4-FFF2-40B4-BE49-F238E27FC236}">
                <a16:creationId xmlns:a16="http://schemas.microsoft.com/office/drawing/2014/main" id="{4274084F-F3AD-F8D5-4E30-5DD7904B7BDD}"/>
              </a:ext>
            </a:extLst>
          </p:cNvPr>
          <p:cNvSpPr>
            <a:spLocks noGrp="1"/>
          </p:cNvSpPr>
          <p:nvPr>
            <p:ph type="body" sz="quarter" idx="13"/>
          </p:nvPr>
        </p:nvSpPr>
        <p:spPr>
          <a:xfrm>
            <a:off x="7913280" y="955297"/>
            <a:ext cx="3757271" cy="1350524"/>
          </a:xfrm>
        </p:spPr>
        <p:txBody>
          <a:bodyPr>
            <a:noAutofit/>
          </a:bodyPr>
          <a:lstStyle/>
          <a:p>
            <a:pPr marL="0" indent="0" defTabSz="914377">
              <a:lnSpc>
                <a:spcPct val="100000"/>
              </a:lnSpc>
              <a:spcAft>
                <a:spcPts val="600"/>
              </a:spcAft>
              <a:buNone/>
              <a:defRPr/>
            </a:pPr>
            <a:r>
              <a:rPr lang="en-GB" dirty="0">
                <a:latin typeface="Arial"/>
                <a:ea typeface="+mn-lt"/>
                <a:cs typeface="Arial"/>
              </a:rPr>
              <a:t>"There is a long-term impact of experiencing </a:t>
            </a:r>
            <a:r>
              <a:rPr lang="en-GB" b="1" dirty="0">
                <a:latin typeface="Arial"/>
                <a:ea typeface="+mn-lt"/>
                <a:cs typeface="Arial"/>
              </a:rPr>
              <a:t>antisocial behaviour.  It reduces you to vulnerability</a:t>
            </a:r>
            <a:r>
              <a:rPr lang="en-GB" dirty="0">
                <a:latin typeface="Arial"/>
                <a:ea typeface="+mn-lt"/>
                <a:cs typeface="Arial"/>
              </a:rPr>
              <a:t> and a feeling of not being safe in your home."</a:t>
            </a:r>
          </a:p>
          <a:p>
            <a:pPr marL="0" indent="0" algn="r" defTabSz="914377">
              <a:lnSpc>
                <a:spcPct val="100000"/>
              </a:lnSpc>
              <a:spcAft>
                <a:spcPts val="600"/>
              </a:spcAft>
              <a:buNone/>
              <a:defRPr/>
            </a:pPr>
            <a:r>
              <a:rPr lang="en-GB" dirty="0">
                <a:latin typeface="Arial"/>
                <a:ea typeface="+mn-lt"/>
                <a:cs typeface="+mn-lt"/>
              </a:rPr>
              <a:t>(Resident, Holloway Neighbourhood Group)</a:t>
            </a:r>
            <a:endParaRPr lang="en-US" dirty="0"/>
          </a:p>
        </p:txBody>
      </p:sp>
      <p:sp>
        <p:nvSpPr>
          <p:cNvPr id="21" name="Rounded Rectangular Callout 11">
            <a:extLst>
              <a:ext uri="{FF2B5EF4-FFF2-40B4-BE49-F238E27FC236}">
                <a16:creationId xmlns:a16="http://schemas.microsoft.com/office/drawing/2014/main" id="{B042997F-54D3-BB10-9F0A-8335A3410256}"/>
              </a:ext>
              <a:ext uri="{C183D7F6-B498-43B3-948B-1728B52AA6E4}">
                <adec:decorative xmlns:adec="http://schemas.microsoft.com/office/drawing/2017/decorative" val="1"/>
              </a:ext>
            </a:extLst>
          </p:cNvPr>
          <p:cNvSpPr/>
          <p:nvPr/>
        </p:nvSpPr>
        <p:spPr>
          <a:xfrm>
            <a:off x="6442068" y="2567568"/>
            <a:ext cx="3582836" cy="1447205"/>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GB" sz="1600" dirty="0">
              <a:latin typeface="Arial"/>
              <a:cs typeface="Arial"/>
            </a:endParaRPr>
          </a:p>
          <a:p>
            <a:pPr defTabSz="914377">
              <a:spcAft>
                <a:spcPts val="600"/>
              </a:spcAft>
              <a:defRPr/>
            </a:pPr>
            <a:endParaRPr lang="en-GB" sz="1600" dirty="0">
              <a:latin typeface="Arial"/>
              <a:cs typeface="Arial"/>
            </a:endParaRPr>
          </a:p>
          <a:p>
            <a:pPr defTabSz="914377">
              <a:spcAft>
                <a:spcPts val="600"/>
              </a:spcAft>
              <a:defRPr/>
            </a:pPr>
            <a:endParaRPr lang="en-GB" sz="1600" dirty="0">
              <a:latin typeface="Arial"/>
              <a:cs typeface="Arial"/>
            </a:endParaRPr>
          </a:p>
          <a:p>
            <a:pPr defTabSz="914377">
              <a:spcAft>
                <a:spcPts val="600"/>
              </a:spcAft>
              <a:defRPr/>
            </a:pPr>
            <a:endParaRPr lang="en-GB" sz="1600" dirty="0">
              <a:latin typeface="Arial"/>
              <a:cs typeface="Arial"/>
            </a:endParaRPr>
          </a:p>
        </p:txBody>
      </p:sp>
      <p:sp>
        <p:nvSpPr>
          <p:cNvPr id="6" name="Text Placeholder 5">
            <a:extLst>
              <a:ext uri="{FF2B5EF4-FFF2-40B4-BE49-F238E27FC236}">
                <a16:creationId xmlns:a16="http://schemas.microsoft.com/office/drawing/2014/main" id="{44242E61-E9A0-F9C7-67E2-547166CF59BC}"/>
              </a:ext>
            </a:extLst>
          </p:cNvPr>
          <p:cNvSpPr>
            <a:spLocks noGrp="1"/>
          </p:cNvSpPr>
          <p:nvPr>
            <p:ph type="body" sz="quarter" idx="14"/>
          </p:nvPr>
        </p:nvSpPr>
        <p:spPr>
          <a:xfrm>
            <a:off x="6531429" y="2643066"/>
            <a:ext cx="3416439" cy="1253906"/>
          </a:xfrm>
        </p:spPr>
        <p:txBody>
          <a:bodyPr>
            <a:noAutofit/>
          </a:bodyPr>
          <a:lstStyle/>
          <a:p>
            <a:pPr marL="0" indent="0" defTabSz="914377">
              <a:lnSpc>
                <a:spcPct val="100000"/>
              </a:lnSpc>
              <a:spcAft>
                <a:spcPts val="600"/>
              </a:spcAft>
              <a:buNone/>
              <a:defRPr/>
            </a:pPr>
            <a:r>
              <a:rPr lang="en-GB" dirty="0">
                <a:latin typeface="Arial"/>
                <a:ea typeface="+mn-lt"/>
                <a:cs typeface="Arial"/>
              </a:rPr>
              <a:t>"I cannot afford to buy a house, neither do I qualify for housing from the council so eventually I </a:t>
            </a:r>
            <a:r>
              <a:rPr lang="en-GB" b="1" dirty="0">
                <a:latin typeface="Arial"/>
                <a:ea typeface="+mn-lt"/>
                <a:cs typeface="Arial"/>
              </a:rPr>
              <a:t>will have to end up moving because rents are too high</a:t>
            </a:r>
            <a:r>
              <a:rPr lang="en-GB" dirty="0">
                <a:latin typeface="Arial"/>
                <a:ea typeface="+mn-lt"/>
                <a:cs typeface="Arial"/>
              </a:rPr>
              <a:t>."</a:t>
            </a:r>
          </a:p>
          <a:p>
            <a:pPr marL="0" indent="0" algn="r" defTabSz="914377">
              <a:lnSpc>
                <a:spcPct val="100000"/>
              </a:lnSpc>
              <a:spcAft>
                <a:spcPts val="600"/>
              </a:spcAft>
              <a:buNone/>
              <a:defRPr/>
            </a:pPr>
            <a:r>
              <a:rPr lang="en-GB" dirty="0">
                <a:latin typeface="Arial"/>
                <a:cs typeface="Arial"/>
              </a:rPr>
              <a:t>(Resident, Manor Gardens)</a:t>
            </a:r>
            <a:endParaRPr lang="en-US" dirty="0"/>
          </a:p>
        </p:txBody>
      </p:sp>
      <p:sp>
        <p:nvSpPr>
          <p:cNvPr id="19" name="Rounded Rectangular Callout 12">
            <a:extLst>
              <a:ext uri="{FF2B5EF4-FFF2-40B4-BE49-F238E27FC236}">
                <a16:creationId xmlns:a16="http://schemas.microsoft.com/office/drawing/2014/main" id="{D5CFA1ED-28A1-CF99-4931-EA4EB08CF73B}"/>
              </a:ext>
              <a:ext uri="{C183D7F6-B498-43B3-948B-1728B52AA6E4}">
                <adec:decorative xmlns:adec="http://schemas.microsoft.com/office/drawing/2017/decorative" val="1"/>
              </a:ext>
            </a:extLst>
          </p:cNvPr>
          <p:cNvSpPr/>
          <p:nvPr/>
        </p:nvSpPr>
        <p:spPr>
          <a:xfrm>
            <a:off x="6992509" y="4300764"/>
            <a:ext cx="4815004" cy="1447205"/>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GB" sz="1600" dirty="0">
              <a:latin typeface="Arial"/>
              <a:ea typeface="Calibri" panose="020F0502020204030204"/>
              <a:cs typeface="Calibri" panose="020F0502020204030204"/>
            </a:endParaRPr>
          </a:p>
          <a:p>
            <a:pPr defTabSz="914377">
              <a:spcAft>
                <a:spcPts val="600"/>
              </a:spcAft>
              <a:defRPr/>
            </a:pPr>
            <a:endParaRPr lang="en-GB" sz="1600" dirty="0">
              <a:latin typeface="Arial"/>
              <a:ea typeface="Calibri" panose="020F0502020204030204"/>
              <a:cs typeface="Calibri" panose="020F0502020204030204"/>
            </a:endParaRPr>
          </a:p>
          <a:p>
            <a:pPr defTabSz="914377">
              <a:spcAft>
                <a:spcPts val="600"/>
              </a:spcAft>
              <a:defRPr/>
            </a:pPr>
            <a:endParaRPr lang="en-GB" sz="1600" dirty="0">
              <a:latin typeface="Arial"/>
              <a:ea typeface="Calibri" panose="020F0502020204030204"/>
              <a:cs typeface="Calibri" panose="020F0502020204030204"/>
            </a:endParaRPr>
          </a:p>
          <a:p>
            <a:pPr defTabSz="914377">
              <a:spcAft>
                <a:spcPts val="600"/>
              </a:spcAft>
              <a:defRPr/>
            </a:pPr>
            <a:endParaRPr lang="en-GB" sz="1600" dirty="0">
              <a:latin typeface="Arial"/>
              <a:ea typeface="Calibri" panose="020F0502020204030204"/>
              <a:cs typeface="Calibri" panose="020F0502020204030204"/>
            </a:endParaRPr>
          </a:p>
        </p:txBody>
      </p:sp>
      <p:sp>
        <p:nvSpPr>
          <p:cNvPr id="7" name="Text Placeholder 6">
            <a:extLst>
              <a:ext uri="{FF2B5EF4-FFF2-40B4-BE49-F238E27FC236}">
                <a16:creationId xmlns:a16="http://schemas.microsoft.com/office/drawing/2014/main" id="{152A46B9-8897-A9DE-E724-2A7F60C00CDA}"/>
              </a:ext>
            </a:extLst>
          </p:cNvPr>
          <p:cNvSpPr>
            <a:spLocks noGrp="1"/>
          </p:cNvSpPr>
          <p:nvPr>
            <p:ph type="body" sz="quarter" idx="15"/>
          </p:nvPr>
        </p:nvSpPr>
        <p:spPr>
          <a:xfrm>
            <a:off x="6996841" y="4363123"/>
            <a:ext cx="4670741" cy="1233775"/>
          </a:xfrm>
        </p:spPr>
        <p:txBody>
          <a:bodyPr>
            <a:noAutofit/>
          </a:bodyPr>
          <a:lstStyle/>
          <a:p>
            <a:pPr marL="0" indent="0" defTabSz="914377">
              <a:lnSpc>
                <a:spcPct val="100000"/>
              </a:lnSpc>
              <a:spcAft>
                <a:spcPts val="600"/>
              </a:spcAft>
              <a:buNone/>
              <a:defRPr/>
            </a:pPr>
            <a:r>
              <a:rPr lang="en-GB" dirty="0">
                <a:latin typeface="Arial"/>
                <a:ea typeface="+mn-lt"/>
                <a:cs typeface="Arial"/>
              </a:rPr>
              <a:t>"</a:t>
            </a:r>
            <a:r>
              <a:rPr lang="en-GB" b="1" dirty="0">
                <a:latin typeface="Arial"/>
                <a:ea typeface="+mn-lt"/>
                <a:cs typeface="Arial"/>
              </a:rPr>
              <a:t>More spaces for all</a:t>
            </a:r>
            <a:r>
              <a:rPr lang="en-GB" dirty="0">
                <a:latin typeface="Arial"/>
                <a:ea typeface="+mn-lt"/>
                <a:cs typeface="Arial"/>
              </a:rPr>
              <a:t> and </a:t>
            </a:r>
            <a:r>
              <a:rPr lang="en-GB" b="1" dirty="0">
                <a:latin typeface="Arial"/>
                <a:ea typeface="+mn-lt"/>
                <a:cs typeface="Arial"/>
              </a:rPr>
              <a:t>mental health support</a:t>
            </a:r>
            <a:r>
              <a:rPr lang="en-GB" dirty="0">
                <a:latin typeface="Arial"/>
                <a:ea typeface="+mn-lt"/>
                <a:cs typeface="Arial"/>
              </a:rPr>
              <a:t>. It’s important to support those who are lonely and suffering from mental health, especially after Covid and how much people have gone through."</a:t>
            </a:r>
          </a:p>
          <a:p>
            <a:pPr marL="0" indent="0" algn="r" defTabSz="914377">
              <a:spcAft>
                <a:spcPts val="600"/>
              </a:spcAft>
              <a:buNone/>
              <a:defRPr/>
            </a:pPr>
            <a:r>
              <a:rPr lang="en-GB" dirty="0">
                <a:latin typeface="Arial"/>
                <a:ea typeface="+mn-lt"/>
                <a:cs typeface="+mn-lt"/>
              </a:rPr>
              <a:t>(Member, </a:t>
            </a:r>
            <a:r>
              <a:rPr lang="en-GB" dirty="0" err="1">
                <a:latin typeface="Arial"/>
                <a:ea typeface="+mn-lt"/>
                <a:cs typeface="+mn-lt"/>
              </a:rPr>
              <a:t>Elfrida</a:t>
            </a:r>
            <a:r>
              <a:rPr lang="en-GB" dirty="0">
                <a:latin typeface="Arial"/>
                <a:ea typeface="+mn-lt"/>
                <a:cs typeface="+mn-lt"/>
              </a:rPr>
              <a:t> Power and Control Group)</a:t>
            </a:r>
            <a:endParaRPr lang="en-US" dirty="0"/>
          </a:p>
        </p:txBody>
      </p:sp>
    </p:spTree>
    <p:extLst>
      <p:ext uri="{BB962C8B-B14F-4D97-AF65-F5344CB8AC3E}">
        <p14:creationId xmlns:p14="http://schemas.microsoft.com/office/powerpoint/2010/main" val="38885974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F729DF8-9599-E4CC-A332-CA7A4CAC94B1}"/>
              </a:ext>
            </a:extLst>
          </p:cNvPr>
          <p:cNvSpPr>
            <a:spLocks noGrp="1"/>
          </p:cNvSpPr>
          <p:nvPr>
            <p:ph type="title"/>
          </p:nvPr>
        </p:nvSpPr>
        <p:spPr>
          <a:xfrm>
            <a:off x="338327" y="319550"/>
            <a:ext cx="11750039" cy="479425"/>
          </a:xfrm>
        </p:spPr>
        <p:txBody>
          <a:bodyPr>
            <a:noAutofit/>
          </a:bodyPr>
          <a:lstStyle/>
          <a:p>
            <a:pPr>
              <a:lnSpc>
                <a:spcPct val="100000"/>
              </a:lnSpc>
            </a:pPr>
            <a:r>
              <a:rPr lang="en-GB" sz="2400" b="1" dirty="0">
                <a:solidFill>
                  <a:srgbClr val="E51F23"/>
                </a:solidFill>
                <a:latin typeface="Arial"/>
                <a:cs typeface="Arial"/>
              </a:rPr>
              <a:t>What are the most important changes we could make to reduce inequality?</a:t>
            </a:r>
            <a:endParaRPr lang="en-US" sz="2400" dirty="0"/>
          </a:p>
        </p:txBody>
      </p:sp>
      <p:sp>
        <p:nvSpPr>
          <p:cNvPr id="2" name="Text Placeholder 1">
            <a:extLst>
              <a:ext uri="{FF2B5EF4-FFF2-40B4-BE49-F238E27FC236}">
                <a16:creationId xmlns:a16="http://schemas.microsoft.com/office/drawing/2014/main" id="{A74B2A05-A31E-B771-F1B7-66F5EF38B086}"/>
              </a:ext>
            </a:extLst>
          </p:cNvPr>
          <p:cNvSpPr>
            <a:spLocks noGrp="1"/>
          </p:cNvSpPr>
          <p:nvPr>
            <p:ph type="body" sz="quarter" idx="10"/>
          </p:nvPr>
        </p:nvSpPr>
        <p:spPr>
          <a:xfrm>
            <a:off x="338328" y="914400"/>
            <a:ext cx="11750040" cy="5054321"/>
          </a:xfrm>
        </p:spPr>
        <p:txBody>
          <a:bodyPr>
            <a:noAutofit/>
          </a:bodyPr>
          <a:lstStyle/>
          <a:p>
            <a:pPr>
              <a:spcBef>
                <a:spcPts val="0"/>
              </a:spcBef>
              <a:spcAft>
                <a:spcPts val="1200"/>
              </a:spcAft>
            </a:pPr>
            <a:r>
              <a:rPr lang="en-GB" sz="1400" dirty="0">
                <a:latin typeface="Arial" panose="020B0604020202020204" pitchFamily="34" charset="0"/>
                <a:cs typeface="Arial" panose="020B0604020202020204" pitchFamily="34" charset="0"/>
              </a:rPr>
              <a:t>Residents offered a range of specific suggestions related to:</a:t>
            </a:r>
            <a:endParaRPr lang="en-US" sz="1400" dirty="0">
              <a:latin typeface="Arial" panose="020B0604020202020204" pitchFamily="34" charset="0"/>
              <a:cs typeface="Arial" panose="020B0604020202020204" pitchFamily="34" charset="0"/>
            </a:endParaRPr>
          </a:p>
          <a:p>
            <a:pPr>
              <a:spcBef>
                <a:spcPts val="0"/>
              </a:spcBef>
              <a:spcAft>
                <a:spcPts val="300"/>
              </a:spcAft>
            </a:pPr>
            <a:r>
              <a:rPr lang="en-GB" sz="1400" b="1" dirty="0">
                <a:latin typeface="Arial" panose="020B0604020202020204" pitchFamily="34" charset="0"/>
                <a:ea typeface="+mn-lt"/>
                <a:cs typeface="Arial" panose="020B0604020202020204" pitchFamily="34" charset="0"/>
              </a:rPr>
              <a:t>Improved communication and coordination</a:t>
            </a:r>
            <a:endParaRPr lang="en-GB" sz="1400" b="1" dirty="0">
              <a:latin typeface="Arial" panose="020B0604020202020204" pitchFamily="34" charset="0"/>
              <a:cs typeface="Arial" panose="020B0604020202020204" pitchFamily="34" charset="0"/>
            </a:endParaRPr>
          </a:p>
          <a:p>
            <a:pPr marL="285750" indent="-285750">
              <a:spcBef>
                <a:spcPts val="0"/>
              </a:spcBef>
              <a:spcAft>
                <a:spcPts val="300"/>
              </a:spcAft>
              <a:buFont typeface="Arial"/>
              <a:buChar char="•"/>
            </a:pPr>
            <a:r>
              <a:rPr lang="en-GB" sz="1400" dirty="0">
                <a:latin typeface="Arial" panose="020B0604020202020204" pitchFamily="34" charset="0"/>
                <a:ea typeface="+mn-lt"/>
                <a:cs typeface="Arial" panose="020B0604020202020204" pitchFamily="34" charset="0"/>
              </a:rPr>
              <a:t>Improve communication about activities, benefits and eligibility requirements</a:t>
            </a:r>
            <a:endParaRPr lang="en-GB" sz="1400" dirty="0">
              <a:latin typeface="Arial" panose="020B0604020202020204" pitchFamily="34" charset="0"/>
              <a:cs typeface="Arial" panose="020B0604020202020204" pitchFamily="34" charset="0"/>
            </a:endParaRPr>
          </a:p>
          <a:p>
            <a:pPr marL="285750" indent="-285750">
              <a:spcBef>
                <a:spcPts val="0"/>
              </a:spcBef>
              <a:spcAft>
                <a:spcPts val="300"/>
              </a:spcAft>
              <a:buFont typeface="Arial"/>
              <a:buChar char="•"/>
            </a:pPr>
            <a:r>
              <a:rPr lang="en-GB" sz="1400" dirty="0">
                <a:latin typeface="Arial" panose="020B0604020202020204" pitchFamily="34" charset="0"/>
                <a:ea typeface="+mn-lt"/>
                <a:cs typeface="Arial" panose="020B0604020202020204" pitchFamily="34" charset="0"/>
              </a:rPr>
              <a:t>Translate information into other languages and provide access to interpreters, offer more English classes</a:t>
            </a:r>
            <a:endParaRPr lang="en-GB" sz="1400" dirty="0">
              <a:latin typeface="Arial" panose="020B0604020202020204" pitchFamily="34" charset="0"/>
              <a:cs typeface="Arial" panose="020B0604020202020204" pitchFamily="34" charset="0"/>
            </a:endParaRPr>
          </a:p>
          <a:p>
            <a:pPr marL="285750" indent="-285750">
              <a:spcBef>
                <a:spcPts val="0"/>
              </a:spcBef>
              <a:spcAft>
                <a:spcPts val="300"/>
              </a:spcAft>
              <a:buFont typeface="Arial"/>
              <a:buChar char="•"/>
            </a:pPr>
            <a:r>
              <a:rPr lang="en-GB" sz="1400" dirty="0">
                <a:latin typeface="Arial" panose="020B0604020202020204" pitchFamily="34" charset="0"/>
                <a:ea typeface="+mn-lt"/>
                <a:cs typeface="Arial" panose="020B0604020202020204" pitchFamily="34" charset="0"/>
              </a:rPr>
              <a:t>Improve coordination across council teams, between council and resident groups  </a:t>
            </a:r>
            <a:endParaRPr lang="en-GB" sz="1400" dirty="0">
              <a:latin typeface="Arial" panose="020B0604020202020204" pitchFamily="34" charset="0"/>
              <a:cs typeface="Arial" panose="020B0604020202020204" pitchFamily="34" charset="0"/>
            </a:endParaRPr>
          </a:p>
          <a:p>
            <a:pPr>
              <a:spcBef>
                <a:spcPts val="600"/>
              </a:spcBef>
              <a:spcAft>
                <a:spcPts val="300"/>
              </a:spcAft>
            </a:pPr>
            <a:r>
              <a:rPr lang="en-GB" sz="1400" b="1" dirty="0">
                <a:latin typeface="Arial" panose="020B0604020202020204" pitchFamily="34" charset="0"/>
                <a:ea typeface="+mn-lt"/>
                <a:cs typeface="Arial" panose="020B0604020202020204" pitchFamily="34" charset="0"/>
              </a:rPr>
              <a:t>Housing</a:t>
            </a:r>
            <a:r>
              <a:rPr lang="en-GB" sz="1400" dirty="0">
                <a:latin typeface="Arial" panose="020B0604020202020204" pitchFamily="34" charset="0"/>
                <a:ea typeface="+mn-lt"/>
                <a:cs typeface="Arial" panose="020B0604020202020204" pitchFamily="34" charset="0"/>
              </a:rPr>
              <a:t> </a:t>
            </a:r>
            <a:endParaRPr lang="en-GB" sz="1400" dirty="0">
              <a:latin typeface="Arial" panose="020B0604020202020204" pitchFamily="34" charset="0"/>
              <a:cs typeface="Arial" panose="020B0604020202020204" pitchFamily="34" charset="0"/>
            </a:endParaRPr>
          </a:p>
          <a:p>
            <a:pPr marL="285750" indent="-285750">
              <a:spcBef>
                <a:spcPts val="0"/>
              </a:spcBef>
              <a:spcAft>
                <a:spcPts val="300"/>
              </a:spcAft>
              <a:buFont typeface="Arial"/>
              <a:buChar char="•"/>
            </a:pPr>
            <a:r>
              <a:rPr lang="en-GB" sz="1400" dirty="0">
                <a:latin typeface="Arial" panose="020B0604020202020204" pitchFamily="34" charset="0"/>
                <a:ea typeface="+mn-lt"/>
                <a:cs typeface="Arial" panose="020B0604020202020204" pitchFamily="34" charset="0"/>
              </a:rPr>
              <a:t>Place someone with a disability within the housing team </a:t>
            </a:r>
            <a:endParaRPr lang="en-GB" sz="1400" dirty="0">
              <a:latin typeface="Arial" panose="020B0604020202020204" pitchFamily="34" charset="0"/>
              <a:cs typeface="Arial" panose="020B0604020202020204" pitchFamily="34" charset="0"/>
            </a:endParaRPr>
          </a:p>
          <a:p>
            <a:pPr marL="285750" indent="-285750">
              <a:spcBef>
                <a:spcPts val="0"/>
              </a:spcBef>
              <a:spcAft>
                <a:spcPts val="300"/>
              </a:spcAft>
              <a:buFont typeface="Arial"/>
              <a:buChar char="•"/>
            </a:pPr>
            <a:r>
              <a:rPr lang="en-GB" sz="1400" dirty="0">
                <a:latin typeface="Arial" panose="020B0604020202020204" pitchFamily="34" charset="0"/>
                <a:ea typeface="+mn-lt"/>
                <a:cs typeface="Arial" panose="020B0604020202020204" pitchFamily="34" charset="0"/>
              </a:rPr>
              <a:t>Hire local repair firms who are more invested in the area </a:t>
            </a:r>
            <a:endParaRPr lang="en-GB" sz="1400" dirty="0">
              <a:latin typeface="Arial" panose="020B0604020202020204" pitchFamily="34" charset="0"/>
              <a:cs typeface="Arial" panose="020B0604020202020204" pitchFamily="34" charset="0"/>
            </a:endParaRPr>
          </a:p>
          <a:p>
            <a:pPr marL="285750" indent="-285750">
              <a:spcBef>
                <a:spcPts val="0"/>
              </a:spcBef>
              <a:spcAft>
                <a:spcPts val="300"/>
              </a:spcAft>
              <a:buFont typeface="Arial"/>
              <a:buChar char="•"/>
            </a:pPr>
            <a:r>
              <a:rPr lang="en-GB" sz="1400" dirty="0">
                <a:latin typeface="Arial" panose="020B0604020202020204" pitchFamily="34" charset="0"/>
                <a:ea typeface="+mn-lt"/>
                <a:cs typeface="Arial" panose="020B0604020202020204" pitchFamily="34" charset="0"/>
              </a:rPr>
              <a:t>Conduct greater oversight of private landlords, improve tenant protection, create higher standards for housing inspections </a:t>
            </a:r>
            <a:endParaRPr lang="en-GB" sz="1400" dirty="0">
              <a:latin typeface="Arial" panose="020B0604020202020204" pitchFamily="34" charset="0"/>
              <a:cs typeface="Arial" panose="020B0604020202020204" pitchFamily="34" charset="0"/>
            </a:endParaRPr>
          </a:p>
          <a:p>
            <a:pPr>
              <a:spcBef>
                <a:spcPts val="600"/>
              </a:spcBef>
              <a:spcAft>
                <a:spcPts val="300"/>
              </a:spcAft>
            </a:pPr>
            <a:r>
              <a:rPr lang="en-GB" sz="1400" b="1" dirty="0">
                <a:latin typeface="Arial" panose="020B0604020202020204" pitchFamily="34" charset="0"/>
                <a:ea typeface="+mn-lt"/>
                <a:cs typeface="Arial" panose="020B0604020202020204" pitchFamily="34" charset="0"/>
              </a:rPr>
              <a:t>Community &amp; support </a:t>
            </a:r>
            <a:endParaRPr lang="en-GB" sz="1400" b="1" dirty="0">
              <a:latin typeface="Arial" panose="020B0604020202020204" pitchFamily="34" charset="0"/>
              <a:cs typeface="Arial" panose="020B0604020202020204" pitchFamily="34" charset="0"/>
            </a:endParaRPr>
          </a:p>
          <a:p>
            <a:pPr marL="285750" indent="-285750">
              <a:spcBef>
                <a:spcPts val="0"/>
              </a:spcBef>
              <a:spcAft>
                <a:spcPts val="300"/>
              </a:spcAft>
              <a:buFont typeface="Arial"/>
              <a:buChar char="•"/>
            </a:pPr>
            <a:r>
              <a:rPr lang="en-GB" sz="1400" dirty="0">
                <a:latin typeface="Arial" panose="020B0604020202020204" pitchFamily="34" charset="0"/>
                <a:ea typeface="+mn-lt"/>
                <a:cs typeface="Arial" panose="020B0604020202020204" pitchFamily="34" charset="0"/>
              </a:rPr>
              <a:t>More community activities and events where people can interact, where people with different types of disabilities share issues that are most important to them, and timed so that people who work during the day can also attend</a:t>
            </a:r>
            <a:endParaRPr lang="en-GB" sz="1400" dirty="0">
              <a:latin typeface="Arial" panose="020B0604020202020204" pitchFamily="34" charset="0"/>
              <a:cs typeface="Arial" panose="020B0604020202020204" pitchFamily="34" charset="0"/>
            </a:endParaRPr>
          </a:p>
          <a:p>
            <a:pPr marL="285750" indent="-285750">
              <a:spcBef>
                <a:spcPts val="0"/>
              </a:spcBef>
              <a:spcAft>
                <a:spcPts val="300"/>
              </a:spcAft>
              <a:buFont typeface="Arial"/>
              <a:buChar char="•"/>
            </a:pPr>
            <a:r>
              <a:rPr lang="en-GB" sz="1400" dirty="0">
                <a:latin typeface="Arial" panose="020B0604020202020204" pitchFamily="34" charset="0"/>
                <a:ea typeface="+mn-lt"/>
                <a:cs typeface="Arial" panose="020B0604020202020204" pitchFamily="34" charset="0"/>
              </a:rPr>
              <a:t>More mental health support, including drop-in sessions and in-school counsellors</a:t>
            </a:r>
            <a:endParaRPr lang="en-GB" sz="1400" dirty="0">
              <a:latin typeface="Arial" panose="020B0604020202020204" pitchFamily="34" charset="0"/>
              <a:cs typeface="Arial" panose="020B0604020202020204" pitchFamily="34" charset="0"/>
            </a:endParaRPr>
          </a:p>
          <a:p>
            <a:pPr marL="285750" indent="-285750">
              <a:spcBef>
                <a:spcPts val="0"/>
              </a:spcBef>
              <a:spcAft>
                <a:spcPts val="300"/>
              </a:spcAft>
              <a:buFont typeface="Arial"/>
              <a:buChar char="•"/>
            </a:pPr>
            <a:r>
              <a:rPr lang="en-GB" sz="1400" dirty="0">
                <a:latin typeface="Arial" panose="020B0604020202020204" pitchFamily="34" charset="0"/>
                <a:ea typeface="+mn-lt"/>
                <a:cs typeface="Arial" panose="020B0604020202020204" pitchFamily="34" charset="0"/>
              </a:rPr>
              <a:t>More groups, better employment opportunities and work experience for teenagers so they have alternatives to gangs </a:t>
            </a:r>
            <a:endParaRPr lang="en-GB" sz="1400" dirty="0">
              <a:latin typeface="Arial" panose="020B0604020202020204" pitchFamily="34" charset="0"/>
              <a:cs typeface="Arial" panose="020B0604020202020204" pitchFamily="34" charset="0"/>
            </a:endParaRPr>
          </a:p>
          <a:p>
            <a:pPr marL="285750" indent="-285750">
              <a:spcBef>
                <a:spcPts val="0"/>
              </a:spcBef>
              <a:spcAft>
                <a:spcPts val="300"/>
              </a:spcAft>
              <a:buFont typeface="Arial"/>
              <a:buChar char="•"/>
            </a:pPr>
            <a:r>
              <a:rPr lang="en-GB" sz="1400" dirty="0">
                <a:latin typeface="Arial" panose="020B0604020202020204" pitchFamily="34" charset="0"/>
                <a:ea typeface="+mn-lt"/>
                <a:cs typeface="Arial" panose="020B0604020202020204" pitchFamily="34" charset="0"/>
              </a:rPr>
              <a:t>More accessible facilities and events including in hospitals, GPs and shops: easy read signs and menus, accessible seating, maintained disabled toilets </a:t>
            </a:r>
            <a:endParaRPr lang="en-GB" sz="1400" dirty="0">
              <a:latin typeface="Arial" panose="020B0604020202020204" pitchFamily="34" charset="0"/>
              <a:cs typeface="Arial" panose="020B0604020202020204" pitchFamily="34" charset="0"/>
            </a:endParaRPr>
          </a:p>
          <a:p>
            <a:pPr marL="285750" indent="-285750">
              <a:spcBef>
                <a:spcPts val="0"/>
              </a:spcBef>
              <a:spcAft>
                <a:spcPts val="300"/>
              </a:spcAft>
              <a:buFont typeface="Arial"/>
              <a:buChar char="•"/>
            </a:pPr>
            <a:r>
              <a:rPr lang="en-GB" sz="1400" dirty="0">
                <a:latin typeface="Arial" panose="020B0604020202020204" pitchFamily="34" charset="0"/>
                <a:ea typeface="+mn-lt"/>
                <a:cs typeface="Arial" panose="020B0604020202020204" pitchFamily="34" charset="0"/>
              </a:rPr>
              <a:t>Reduce the cost of space hire for community groups </a:t>
            </a:r>
            <a:endParaRPr lang="en-GB" sz="1400" dirty="0">
              <a:latin typeface="Arial" panose="020B0604020202020204" pitchFamily="34" charset="0"/>
              <a:cs typeface="Arial" panose="020B0604020202020204" pitchFamily="34" charset="0"/>
            </a:endParaRPr>
          </a:p>
          <a:p>
            <a:pPr marL="285750" indent="-285750">
              <a:spcBef>
                <a:spcPts val="0"/>
              </a:spcBef>
              <a:spcAft>
                <a:spcPts val="300"/>
              </a:spcAft>
              <a:buFont typeface="Arial"/>
              <a:buChar char="•"/>
            </a:pPr>
            <a:r>
              <a:rPr lang="en-GB" sz="1400" dirty="0">
                <a:latin typeface="Arial" panose="020B0604020202020204" pitchFamily="34" charset="0"/>
                <a:ea typeface="+mn-lt"/>
                <a:cs typeface="Arial" panose="020B0604020202020204" pitchFamily="34" charset="0"/>
              </a:rPr>
              <a:t>Create quiet / sensory parks  </a:t>
            </a:r>
            <a:endParaRPr lang="en-GB" sz="1400" dirty="0">
              <a:latin typeface="Arial" panose="020B0604020202020204" pitchFamily="34" charset="0"/>
              <a:cs typeface="Arial" panose="020B0604020202020204" pitchFamily="34" charset="0"/>
            </a:endParaRPr>
          </a:p>
          <a:p>
            <a:pPr marL="285750" indent="-285750">
              <a:spcBef>
                <a:spcPts val="0"/>
              </a:spcBef>
              <a:spcAft>
                <a:spcPts val="1200"/>
              </a:spcAft>
              <a:buFont typeface="Arial"/>
              <a:buChar char="•"/>
            </a:pPr>
            <a:r>
              <a:rPr lang="en-GB" sz="1400" dirty="0">
                <a:latin typeface="Arial" panose="020B0604020202020204" pitchFamily="34" charset="0"/>
                <a:ea typeface="+mn-lt"/>
                <a:cs typeface="Arial" panose="020B0604020202020204" pitchFamily="34" charset="0"/>
              </a:rPr>
              <a:t>Incentivise people to report crimes by offering rewards</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15541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BF0A6B1-1399-ADD4-C15A-F2ADD8246EEC}"/>
              </a:ext>
            </a:extLst>
          </p:cNvPr>
          <p:cNvSpPr>
            <a:spLocks noGrp="1"/>
          </p:cNvSpPr>
          <p:nvPr>
            <p:ph type="title"/>
          </p:nvPr>
        </p:nvSpPr>
        <p:spPr>
          <a:xfrm>
            <a:off x="338328" y="319550"/>
            <a:ext cx="11853672" cy="479425"/>
          </a:xfrm>
        </p:spPr>
        <p:txBody>
          <a:bodyPr>
            <a:normAutofit/>
          </a:bodyPr>
          <a:lstStyle/>
          <a:p>
            <a:r>
              <a:rPr lang="en-GB" sz="2600" b="1" dirty="0">
                <a:solidFill>
                  <a:srgbClr val="FF0000"/>
                </a:solidFill>
                <a:latin typeface="Arial"/>
                <a:cs typeface="Arial"/>
              </a:rPr>
              <a:t>Youth hub members &amp; youth workers: </a:t>
            </a:r>
            <a:r>
              <a:rPr lang="en-GB" sz="2600" b="1" dirty="0" err="1">
                <a:solidFill>
                  <a:srgbClr val="FF0000"/>
                </a:solidFill>
                <a:latin typeface="Arial"/>
                <a:cs typeface="Arial"/>
              </a:rPr>
              <a:t>Prospex</a:t>
            </a:r>
            <a:r>
              <a:rPr lang="en-GB" sz="2600" b="1" dirty="0">
                <a:solidFill>
                  <a:srgbClr val="FF0000"/>
                </a:solidFill>
                <a:latin typeface="Arial"/>
                <a:cs typeface="Arial"/>
              </a:rPr>
              <a:t> &amp; You Lead</a:t>
            </a:r>
            <a:endParaRPr lang="en-US" sz="2600" dirty="0"/>
          </a:p>
        </p:txBody>
      </p:sp>
      <p:sp>
        <p:nvSpPr>
          <p:cNvPr id="2" name="Text Placeholder 1">
            <a:extLst>
              <a:ext uri="{FF2B5EF4-FFF2-40B4-BE49-F238E27FC236}">
                <a16:creationId xmlns:a16="http://schemas.microsoft.com/office/drawing/2014/main" id="{D2CD36DE-6CBA-FF1A-7BB9-0C86327F4FD7}"/>
              </a:ext>
            </a:extLst>
          </p:cNvPr>
          <p:cNvSpPr>
            <a:spLocks noGrp="1"/>
          </p:cNvSpPr>
          <p:nvPr>
            <p:ph type="body" sz="quarter" idx="10"/>
          </p:nvPr>
        </p:nvSpPr>
        <p:spPr>
          <a:xfrm>
            <a:off x="338329" y="914401"/>
            <a:ext cx="6293584" cy="5044272"/>
          </a:xfrm>
        </p:spPr>
        <p:txBody>
          <a:bodyPr>
            <a:noAutofit/>
          </a:bodyPr>
          <a:lstStyle/>
          <a:p>
            <a:pPr>
              <a:spcBef>
                <a:spcPts val="0"/>
              </a:spcBef>
              <a:spcAft>
                <a:spcPts val="600"/>
              </a:spcAft>
            </a:pPr>
            <a:r>
              <a:rPr lang="en-GB" sz="1400" u="sng" dirty="0">
                <a:latin typeface="Arial" panose="020B0604020202020204" pitchFamily="34" charset="0"/>
                <a:cs typeface="Arial" panose="020B0604020202020204" pitchFamily="34" charset="0"/>
              </a:rPr>
              <a:t>Top priorities</a:t>
            </a:r>
            <a:endParaRPr lang="en-US" sz="1400" u="sng" dirty="0">
              <a:latin typeface="Arial" panose="020B0604020202020204" pitchFamily="34" charset="0"/>
              <a:cs typeface="Arial" panose="020B0604020202020204" pitchFamily="34" charset="0"/>
            </a:endParaRPr>
          </a:p>
          <a:p>
            <a:pPr marL="285750" indent="-285750">
              <a:spcBef>
                <a:spcPts val="0"/>
              </a:spcBef>
              <a:buFont typeface="Arial"/>
              <a:buChar char="•"/>
            </a:pPr>
            <a:r>
              <a:rPr lang="en-GB" sz="1400" dirty="0">
                <a:latin typeface="Arial" panose="020B0604020202020204" pitchFamily="34" charset="0"/>
                <a:cs typeface="Arial" panose="020B0604020202020204" pitchFamily="34" charset="0"/>
              </a:rPr>
              <a:t>Environment: green space &amp; parks, air pollution &amp; noise</a:t>
            </a:r>
            <a:endParaRPr lang="en-US" sz="1400" dirty="0">
              <a:latin typeface="Arial" panose="020B0604020202020204" pitchFamily="34" charset="0"/>
              <a:cs typeface="Arial" panose="020B0604020202020204" pitchFamily="34" charset="0"/>
            </a:endParaRPr>
          </a:p>
          <a:p>
            <a:pPr marL="285750" indent="-285750">
              <a:spcBef>
                <a:spcPts val="0"/>
              </a:spcBef>
              <a:buFont typeface="Arial"/>
              <a:buChar char="•"/>
            </a:pPr>
            <a:r>
              <a:rPr lang="en-GB" sz="1400" dirty="0">
                <a:latin typeface="Arial" panose="020B0604020202020204" pitchFamily="34" charset="0"/>
                <a:cs typeface="Arial" panose="020B0604020202020204" pitchFamily="34" charset="0"/>
              </a:rPr>
              <a:t>Crime &amp; safety</a:t>
            </a:r>
            <a:endParaRPr lang="en-US" sz="1400" dirty="0">
              <a:latin typeface="Arial" panose="020B0604020202020204" pitchFamily="34" charset="0"/>
              <a:cs typeface="Arial" panose="020B0604020202020204" pitchFamily="34" charset="0"/>
            </a:endParaRPr>
          </a:p>
          <a:p>
            <a:pPr marL="285750" indent="-285750">
              <a:spcBef>
                <a:spcPts val="0"/>
              </a:spcBef>
              <a:buFont typeface="Arial"/>
              <a:buChar char="•"/>
            </a:pPr>
            <a:r>
              <a:rPr lang="en-GB" sz="1400" dirty="0">
                <a:latin typeface="Arial" panose="020B0604020202020204" pitchFamily="34" charset="0"/>
                <a:cs typeface="Arial" panose="020B0604020202020204" pitchFamily="34" charset="0"/>
              </a:rPr>
              <a:t>Mental health &amp; wellbeing</a:t>
            </a:r>
          </a:p>
          <a:p>
            <a:pPr marL="285750" indent="-285750">
              <a:spcBef>
                <a:spcPts val="0"/>
              </a:spcBef>
              <a:spcAft>
                <a:spcPts val="1200"/>
              </a:spcAft>
              <a:buFont typeface="Arial"/>
              <a:buChar char="•"/>
            </a:pPr>
            <a:r>
              <a:rPr lang="en-GB" sz="1400" dirty="0">
                <a:latin typeface="Arial" panose="020B0604020202020204" pitchFamily="34" charset="0"/>
                <a:cs typeface="Arial" panose="020B0604020202020204" pitchFamily="34" charset="0"/>
              </a:rPr>
              <a:t>Local employment opportunities</a:t>
            </a:r>
          </a:p>
          <a:p>
            <a:pPr>
              <a:spcBef>
                <a:spcPts val="0"/>
              </a:spcBef>
              <a:spcAft>
                <a:spcPts val="1200"/>
              </a:spcAft>
              <a:buFont typeface="Arial"/>
            </a:pPr>
            <a:r>
              <a:rPr lang="en-GB" sz="1400" dirty="0">
                <a:latin typeface="Arial" panose="020B0604020202020204" pitchFamily="34" charset="0"/>
                <a:cs typeface="Arial" panose="020B0604020202020204" pitchFamily="34" charset="0"/>
              </a:rPr>
              <a:t>Tackling these issues would </a:t>
            </a:r>
            <a:r>
              <a:rPr lang="en-GB" sz="1400" b="1" dirty="0">
                <a:latin typeface="Arial" panose="020B0604020202020204" pitchFamily="34" charset="0"/>
                <a:cs typeface="Arial" panose="020B0604020202020204" pitchFamily="34" charset="0"/>
              </a:rPr>
              <a:t>enable </a:t>
            </a:r>
            <a:r>
              <a:rPr lang="en-GB" sz="1400" dirty="0">
                <a:latin typeface="Arial" panose="020B0604020202020204" pitchFamily="34" charset="0"/>
                <a:cs typeface="Arial" panose="020B0604020202020204" pitchFamily="34" charset="0"/>
              </a:rPr>
              <a:t>them to feel safer, healthier and to take part in more activities.</a:t>
            </a:r>
          </a:p>
          <a:p>
            <a:pPr>
              <a:spcBef>
                <a:spcPts val="0"/>
              </a:spcBef>
              <a:spcAft>
                <a:spcPts val="1200"/>
              </a:spcAft>
            </a:pPr>
            <a:r>
              <a:rPr lang="en-GB" sz="1400" dirty="0">
                <a:latin typeface="Arial" panose="020B0604020202020204" pitchFamily="34" charset="0"/>
                <a:cs typeface="Arial" panose="020B0604020202020204" pitchFamily="34" charset="0"/>
              </a:rPr>
              <a:t>They felt </a:t>
            </a:r>
            <a:r>
              <a:rPr lang="en-GB" sz="1400" b="1" dirty="0">
                <a:latin typeface="Arial" panose="020B0604020202020204" pitchFamily="34" charset="0"/>
                <a:cs typeface="Arial" panose="020B0604020202020204" pitchFamily="34" charset="0"/>
              </a:rPr>
              <a:t>Islington would be better</a:t>
            </a:r>
            <a:r>
              <a:rPr lang="en-GB" sz="1400" dirty="0">
                <a:latin typeface="Arial" panose="020B0604020202020204" pitchFamily="34" charset="0"/>
                <a:cs typeface="Arial" panose="020B0604020202020204" pitchFamily="34" charset="0"/>
              </a:rPr>
              <a:t> with reduced knife crime and violence, less air and noise pollution, more green space, better public transport and more spaces for young people</a:t>
            </a:r>
          </a:p>
          <a:p>
            <a:pPr>
              <a:spcBef>
                <a:spcPts val="0"/>
              </a:spcBef>
              <a:spcAft>
                <a:spcPts val="600"/>
              </a:spcAft>
            </a:pPr>
            <a:r>
              <a:rPr lang="en-GB" sz="1400" u="sng" dirty="0">
                <a:latin typeface="Arial" panose="020B0604020202020204" pitchFamily="34" charset="0"/>
                <a:cs typeface="Arial" panose="020B0604020202020204" pitchFamily="34" charset="0"/>
              </a:rPr>
              <a:t>Recommendations</a:t>
            </a:r>
          </a:p>
          <a:p>
            <a:pPr marL="285750" indent="-285750">
              <a:spcBef>
                <a:spcPts val="0"/>
              </a:spcBef>
              <a:spcAft>
                <a:spcPts val="600"/>
              </a:spcAft>
              <a:buFont typeface="Arial"/>
              <a:buChar char="•"/>
            </a:pPr>
            <a:r>
              <a:rPr lang="en-GB" sz="1400" dirty="0">
                <a:latin typeface="Arial" panose="020B0604020202020204" pitchFamily="34" charset="0"/>
                <a:cs typeface="Arial" panose="020B0604020202020204" pitchFamily="34" charset="0"/>
              </a:rPr>
              <a:t>Incentivise people to report crimes by offering rewards</a:t>
            </a:r>
          </a:p>
          <a:p>
            <a:pPr marL="285750" indent="-285750">
              <a:spcBef>
                <a:spcPts val="0"/>
              </a:spcBef>
              <a:spcAft>
                <a:spcPts val="600"/>
              </a:spcAft>
              <a:buFont typeface="Arial"/>
              <a:buChar char="•"/>
            </a:pPr>
            <a:r>
              <a:rPr lang="en-GB" sz="1400" dirty="0">
                <a:latin typeface="Arial" panose="020B0604020202020204" pitchFamily="34" charset="0"/>
                <a:cs typeface="Arial" panose="020B0604020202020204" pitchFamily="34" charset="0"/>
              </a:rPr>
              <a:t>Better employment opportunities and work experience as alternatives to organised crime</a:t>
            </a:r>
          </a:p>
          <a:p>
            <a:pPr marL="285750" indent="-285750">
              <a:spcBef>
                <a:spcPts val="0"/>
              </a:spcBef>
              <a:spcAft>
                <a:spcPts val="600"/>
              </a:spcAft>
              <a:buFont typeface="Arial"/>
              <a:buChar char="•"/>
            </a:pPr>
            <a:r>
              <a:rPr lang="en-GB" sz="1400" dirty="0">
                <a:latin typeface="Arial" panose="020B0604020202020204" pitchFamily="34" charset="0"/>
                <a:cs typeface="Arial" panose="020B0604020202020204" pitchFamily="34" charset="0"/>
              </a:rPr>
              <a:t>More mental health support, including in schools (measure happiness, in-school counsellors, shorter waiting lists)</a:t>
            </a:r>
          </a:p>
          <a:p>
            <a:pPr marL="285750" indent="-285750">
              <a:spcBef>
                <a:spcPts val="0"/>
              </a:spcBef>
              <a:spcAft>
                <a:spcPts val="600"/>
              </a:spcAft>
              <a:buFont typeface="Arial"/>
              <a:buChar char="•"/>
            </a:pPr>
            <a:r>
              <a:rPr lang="en-GB" sz="1400" dirty="0">
                <a:latin typeface="Arial" panose="020B0604020202020204" pitchFamily="34" charset="0"/>
                <a:cs typeface="Arial" panose="020B0604020202020204" pitchFamily="34" charset="0"/>
              </a:rPr>
              <a:t>Period passes so girls don’t have to ask teachers for a toilet pass</a:t>
            </a:r>
          </a:p>
          <a:p>
            <a:pPr marL="285750" indent="-285750">
              <a:spcBef>
                <a:spcPts val="0"/>
              </a:spcBef>
              <a:buFont typeface="Arial"/>
              <a:buChar char="•"/>
            </a:pPr>
            <a:r>
              <a:rPr lang="en-GB" sz="1400" dirty="0">
                <a:latin typeface="Arial" panose="020B0604020202020204" pitchFamily="34" charset="0"/>
                <a:ea typeface="+mn-lt"/>
                <a:cs typeface="Arial" panose="020B0604020202020204" pitchFamily="34" charset="0"/>
              </a:rPr>
              <a:t>Better and more responsive housing repairs services</a:t>
            </a:r>
            <a:endParaRPr lang="en-US" sz="1400" dirty="0">
              <a:latin typeface="Arial" panose="020B0604020202020204" pitchFamily="34" charset="0"/>
              <a:cs typeface="Arial" panose="020B0604020202020204" pitchFamily="34" charset="0"/>
            </a:endParaRPr>
          </a:p>
        </p:txBody>
      </p:sp>
      <p:sp>
        <p:nvSpPr>
          <p:cNvPr id="19" name="Rounded Rectangular Callout 12">
            <a:extLst>
              <a:ext uri="{FF2B5EF4-FFF2-40B4-BE49-F238E27FC236}">
                <a16:creationId xmlns:a16="http://schemas.microsoft.com/office/drawing/2014/main" id="{A3BA864A-3F52-8B93-2416-D1B4EEC546D2}"/>
              </a:ext>
              <a:ext uri="{C183D7F6-B498-43B3-948B-1728B52AA6E4}">
                <adec:decorative xmlns:adec="http://schemas.microsoft.com/office/drawing/2017/decorative" val="1"/>
              </a:ext>
            </a:extLst>
          </p:cNvPr>
          <p:cNvSpPr/>
          <p:nvPr/>
        </p:nvSpPr>
        <p:spPr>
          <a:xfrm>
            <a:off x="6844120" y="963768"/>
            <a:ext cx="3222968" cy="732115"/>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GB" sz="1600" dirty="0">
              <a:latin typeface="Arial"/>
              <a:ea typeface="+mn-lt"/>
              <a:cs typeface="Arial"/>
            </a:endParaRPr>
          </a:p>
          <a:p>
            <a:pPr defTabSz="914377">
              <a:spcAft>
                <a:spcPts val="600"/>
              </a:spcAft>
              <a:defRPr/>
            </a:pPr>
            <a:endParaRPr lang="en-GB" sz="1600" dirty="0">
              <a:latin typeface="Arial"/>
              <a:ea typeface="+mn-lt"/>
              <a:cs typeface="Arial"/>
            </a:endParaRPr>
          </a:p>
        </p:txBody>
      </p:sp>
      <p:sp>
        <p:nvSpPr>
          <p:cNvPr id="3" name="Text Placeholder 2">
            <a:extLst>
              <a:ext uri="{FF2B5EF4-FFF2-40B4-BE49-F238E27FC236}">
                <a16:creationId xmlns:a16="http://schemas.microsoft.com/office/drawing/2014/main" id="{D8A3E21B-91B9-E2E6-681F-B822BFBFB997}"/>
              </a:ext>
            </a:extLst>
          </p:cNvPr>
          <p:cNvSpPr>
            <a:spLocks noGrp="1"/>
          </p:cNvSpPr>
          <p:nvPr>
            <p:ph type="body" sz="quarter" idx="11"/>
          </p:nvPr>
        </p:nvSpPr>
        <p:spPr>
          <a:xfrm>
            <a:off x="6925509" y="946227"/>
            <a:ext cx="3042455" cy="749656"/>
          </a:xfrm>
        </p:spPr>
        <p:txBody>
          <a:bodyPr>
            <a:noAutofit/>
          </a:bodyPr>
          <a:lstStyle/>
          <a:p>
            <a:r>
              <a:rPr lang="en-GB" dirty="0">
                <a:latin typeface="Arial"/>
                <a:ea typeface="+mn-lt"/>
                <a:cs typeface="Arial"/>
              </a:rPr>
              <a:t>"Make children in the borough feel </a:t>
            </a:r>
            <a:r>
              <a:rPr lang="en-GB" b="1" dirty="0">
                <a:latin typeface="Arial"/>
                <a:ea typeface="+mn-lt"/>
                <a:cs typeface="Arial"/>
              </a:rPr>
              <a:t>safer</a:t>
            </a:r>
            <a:r>
              <a:rPr lang="en-GB" dirty="0">
                <a:latin typeface="Arial"/>
                <a:ea typeface="+mn-lt"/>
                <a:cs typeface="Arial"/>
              </a:rPr>
              <a:t> and prevent them falling into organised crime or unemployment"</a:t>
            </a:r>
            <a:endParaRPr lang="en-US" dirty="0"/>
          </a:p>
        </p:txBody>
      </p:sp>
      <p:sp>
        <p:nvSpPr>
          <p:cNvPr id="20" name="Rounded Rectangular Callout 11">
            <a:extLst>
              <a:ext uri="{FF2B5EF4-FFF2-40B4-BE49-F238E27FC236}">
                <a16:creationId xmlns:a16="http://schemas.microsoft.com/office/drawing/2014/main" id="{CB741650-B1AF-2538-04AC-26B5C78880D8}"/>
              </a:ext>
              <a:ext uri="{C183D7F6-B498-43B3-948B-1728B52AA6E4}">
                <adec:decorative xmlns:adec="http://schemas.microsoft.com/office/drawing/2017/decorative" val="1"/>
              </a:ext>
            </a:extLst>
          </p:cNvPr>
          <p:cNvSpPr/>
          <p:nvPr/>
        </p:nvSpPr>
        <p:spPr>
          <a:xfrm>
            <a:off x="8412162" y="1923519"/>
            <a:ext cx="3386052" cy="800219"/>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GB" dirty="0"/>
          </a:p>
          <a:p>
            <a:pPr defTabSz="914377">
              <a:spcAft>
                <a:spcPts val="600"/>
              </a:spcAft>
              <a:defRPr/>
            </a:pPr>
            <a:endParaRPr lang="en-GB" dirty="0"/>
          </a:p>
        </p:txBody>
      </p:sp>
      <p:sp>
        <p:nvSpPr>
          <p:cNvPr id="5" name="Text Placeholder 4">
            <a:extLst>
              <a:ext uri="{FF2B5EF4-FFF2-40B4-BE49-F238E27FC236}">
                <a16:creationId xmlns:a16="http://schemas.microsoft.com/office/drawing/2014/main" id="{45FF3DDA-DF42-7F73-6042-08E6AABCED07}"/>
              </a:ext>
            </a:extLst>
          </p:cNvPr>
          <p:cNvSpPr>
            <a:spLocks noGrp="1"/>
          </p:cNvSpPr>
          <p:nvPr>
            <p:ph type="body" sz="quarter" idx="13"/>
          </p:nvPr>
        </p:nvSpPr>
        <p:spPr>
          <a:xfrm>
            <a:off x="8455604" y="1940002"/>
            <a:ext cx="3342610" cy="783736"/>
          </a:xfrm>
        </p:spPr>
        <p:txBody>
          <a:bodyPr>
            <a:noAutofit/>
          </a:bodyPr>
          <a:lstStyle/>
          <a:p>
            <a:pPr marL="0" indent="0">
              <a:lnSpc>
                <a:spcPct val="100000"/>
              </a:lnSpc>
              <a:buNone/>
            </a:pPr>
            <a:r>
              <a:rPr lang="en-GB" dirty="0">
                <a:latin typeface="Arial"/>
                <a:ea typeface="+mn-lt"/>
                <a:cs typeface="Arial"/>
              </a:rPr>
              <a:t>“We are feeling </a:t>
            </a:r>
            <a:r>
              <a:rPr lang="en-GB" b="1" dirty="0">
                <a:latin typeface="Arial"/>
                <a:ea typeface="+mn-lt"/>
                <a:cs typeface="Arial"/>
              </a:rPr>
              <a:t>overwhelmed</a:t>
            </a:r>
            <a:r>
              <a:rPr lang="en-GB" dirty="0">
                <a:latin typeface="Arial"/>
                <a:ea typeface="+mn-lt"/>
                <a:cs typeface="Arial"/>
              </a:rPr>
              <a:t>, so missing school, being late. I find it hard to get out of bed in the morning.”</a:t>
            </a:r>
            <a:endParaRPr lang="en-US" dirty="0"/>
          </a:p>
        </p:txBody>
      </p:sp>
      <p:sp>
        <p:nvSpPr>
          <p:cNvPr id="18" name="Rounded Rectangular Callout 11">
            <a:extLst>
              <a:ext uri="{FF2B5EF4-FFF2-40B4-BE49-F238E27FC236}">
                <a16:creationId xmlns:a16="http://schemas.microsoft.com/office/drawing/2014/main" id="{659F6091-E995-6592-BCE0-D883B78251A6}"/>
              </a:ext>
              <a:ext uri="{C183D7F6-B498-43B3-948B-1728B52AA6E4}">
                <adec:decorative xmlns:adec="http://schemas.microsoft.com/office/drawing/2017/decorative" val="1"/>
              </a:ext>
            </a:extLst>
          </p:cNvPr>
          <p:cNvSpPr/>
          <p:nvPr/>
        </p:nvSpPr>
        <p:spPr>
          <a:xfrm>
            <a:off x="7062739" y="2901479"/>
            <a:ext cx="3567076" cy="1634490"/>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p:txBody>
      </p:sp>
      <p:sp>
        <p:nvSpPr>
          <p:cNvPr id="6" name="Text Placeholder 5">
            <a:extLst>
              <a:ext uri="{FF2B5EF4-FFF2-40B4-BE49-F238E27FC236}">
                <a16:creationId xmlns:a16="http://schemas.microsoft.com/office/drawing/2014/main" id="{B203335A-AC97-C264-5A2E-5A41A6D6D2C5}"/>
              </a:ext>
            </a:extLst>
          </p:cNvPr>
          <p:cNvSpPr>
            <a:spLocks noGrp="1"/>
          </p:cNvSpPr>
          <p:nvPr>
            <p:ph type="body" sz="quarter" idx="14"/>
          </p:nvPr>
        </p:nvSpPr>
        <p:spPr>
          <a:xfrm>
            <a:off x="7114194" y="2940675"/>
            <a:ext cx="3450543" cy="1410263"/>
          </a:xfrm>
        </p:spPr>
        <p:txBody>
          <a:bodyPr>
            <a:noAutofit/>
          </a:bodyPr>
          <a:lstStyle/>
          <a:p>
            <a:pPr marL="0" indent="0" defTabSz="914377">
              <a:lnSpc>
                <a:spcPct val="100000"/>
              </a:lnSpc>
              <a:spcAft>
                <a:spcPts val="600"/>
              </a:spcAft>
              <a:buNone/>
              <a:defRPr/>
            </a:pPr>
            <a:r>
              <a:rPr lang="en-GB" dirty="0">
                <a:latin typeface="Arial"/>
                <a:ea typeface="+mn-lt"/>
                <a:cs typeface="Arial"/>
              </a:rPr>
              <a:t>"</a:t>
            </a:r>
            <a:r>
              <a:rPr lang="en-GB" b="1" dirty="0">
                <a:latin typeface="Arial"/>
                <a:ea typeface="+mn-lt"/>
                <a:cs typeface="Arial"/>
              </a:rPr>
              <a:t>Rich people can pay for [mental health support] but poor people can’t</a:t>
            </a:r>
            <a:r>
              <a:rPr lang="en-GB" dirty="0">
                <a:latin typeface="Arial"/>
                <a:ea typeface="+mn-lt"/>
                <a:cs typeface="Arial"/>
              </a:rPr>
              <a:t>.</a:t>
            </a:r>
          </a:p>
          <a:p>
            <a:pPr marL="0" indent="0" defTabSz="914377">
              <a:lnSpc>
                <a:spcPct val="100000"/>
              </a:lnSpc>
              <a:spcBef>
                <a:spcPts val="600"/>
              </a:spcBef>
              <a:buNone/>
              <a:defRPr/>
            </a:pPr>
            <a:r>
              <a:rPr lang="en-GB" dirty="0">
                <a:latin typeface="Arial"/>
                <a:ea typeface="+mn-lt"/>
                <a:cs typeface="Arial"/>
              </a:rPr>
              <a:t>If someone is suffering with anxiety or depression, people can look down on that and call them lazy or overreacting or [a] drama queen."</a:t>
            </a:r>
            <a:endParaRPr lang="en-US" dirty="0"/>
          </a:p>
        </p:txBody>
      </p:sp>
      <p:sp>
        <p:nvSpPr>
          <p:cNvPr id="21" name="Rounded Rectangular Callout 11">
            <a:extLst>
              <a:ext uri="{FF2B5EF4-FFF2-40B4-BE49-F238E27FC236}">
                <a16:creationId xmlns:a16="http://schemas.microsoft.com/office/drawing/2014/main" id="{D422DFD1-DC83-9D7D-615D-4BD4C25F2819}"/>
              </a:ext>
              <a:ext uri="{C183D7F6-B498-43B3-948B-1728B52AA6E4}">
                <adec:decorative xmlns:adec="http://schemas.microsoft.com/office/drawing/2017/decorative" val="1"/>
              </a:ext>
            </a:extLst>
          </p:cNvPr>
          <p:cNvSpPr/>
          <p:nvPr/>
        </p:nvSpPr>
        <p:spPr>
          <a:xfrm>
            <a:off x="7877354" y="5000288"/>
            <a:ext cx="3738383" cy="800219"/>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GB" dirty="0"/>
          </a:p>
          <a:p>
            <a:pPr defTabSz="914377">
              <a:spcAft>
                <a:spcPts val="600"/>
              </a:spcAft>
              <a:defRPr/>
            </a:pPr>
            <a:endParaRPr lang="en-GB" dirty="0"/>
          </a:p>
        </p:txBody>
      </p:sp>
      <p:sp>
        <p:nvSpPr>
          <p:cNvPr id="7" name="Text Placeholder 6">
            <a:extLst>
              <a:ext uri="{FF2B5EF4-FFF2-40B4-BE49-F238E27FC236}">
                <a16:creationId xmlns:a16="http://schemas.microsoft.com/office/drawing/2014/main" id="{C3350D45-719A-C9DB-2091-4A86567AE1D8}"/>
              </a:ext>
            </a:extLst>
          </p:cNvPr>
          <p:cNvSpPr>
            <a:spLocks noGrp="1"/>
          </p:cNvSpPr>
          <p:nvPr>
            <p:ph type="body" sz="quarter" idx="15"/>
          </p:nvPr>
        </p:nvSpPr>
        <p:spPr>
          <a:xfrm>
            <a:off x="7884535" y="5045981"/>
            <a:ext cx="3731202" cy="695583"/>
          </a:xfrm>
        </p:spPr>
        <p:txBody>
          <a:bodyPr>
            <a:noAutofit/>
          </a:bodyPr>
          <a:lstStyle/>
          <a:p>
            <a:pPr marL="0" indent="0">
              <a:lnSpc>
                <a:spcPct val="100000"/>
              </a:lnSpc>
              <a:buNone/>
            </a:pPr>
            <a:r>
              <a:rPr lang="en-GB" dirty="0">
                <a:latin typeface="Arial"/>
                <a:ea typeface="+mn-lt"/>
                <a:cs typeface="Arial"/>
              </a:rPr>
              <a:t>“It’s </a:t>
            </a:r>
            <a:r>
              <a:rPr lang="en-GB" b="1" dirty="0">
                <a:latin typeface="Arial"/>
                <a:ea typeface="+mn-lt"/>
                <a:cs typeface="Arial"/>
              </a:rPr>
              <a:t>expensive</a:t>
            </a:r>
            <a:r>
              <a:rPr lang="en-GB" dirty="0">
                <a:latin typeface="Arial"/>
                <a:ea typeface="+mn-lt"/>
                <a:cs typeface="Arial"/>
              </a:rPr>
              <a:t> to have to buy new clothes to meet school uniform [requirements] …it’s £30 to buy a new coat.”</a:t>
            </a:r>
            <a:endParaRPr lang="en-US" dirty="0"/>
          </a:p>
        </p:txBody>
      </p:sp>
    </p:spTree>
    <p:extLst>
      <p:ext uri="{BB962C8B-B14F-4D97-AF65-F5344CB8AC3E}">
        <p14:creationId xmlns:p14="http://schemas.microsoft.com/office/powerpoint/2010/main" val="37256219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028B5A1-469B-8320-109F-40A921F3A1C4}"/>
              </a:ext>
            </a:extLst>
          </p:cNvPr>
          <p:cNvSpPr>
            <a:spLocks noGrp="1"/>
          </p:cNvSpPr>
          <p:nvPr>
            <p:ph type="title"/>
          </p:nvPr>
        </p:nvSpPr>
        <p:spPr/>
        <p:txBody>
          <a:bodyPr>
            <a:normAutofit/>
          </a:bodyPr>
          <a:lstStyle/>
          <a:p>
            <a:r>
              <a:rPr lang="en-GB" sz="2600" b="1" dirty="0">
                <a:solidFill>
                  <a:srgbClr val="FF0000"/>
                </a:solidFill>
                <a:latin typeface="Arial"/>
                <a:cs typeface="Arial"/>
              </a:rPr>
              <a:t>Parent Champions</a:t>
            </a:r>
            <a:endParaRPr lang="en-US" sz="2600" dirty="0"/>
          </a:p>
        </p:txBody>
      </p:sp>
      <p:sp>
        <p:nvSpPr>
          <p:cNvPr id="2" name="Text Placeholder 1">
            <a:extLst>
              <a:ext uri="{FF2B5EF4-FFF2-40B4-BE49-F238E27FC236}">
                <a16:creationId xmlns:a16="http://schemas.microsoft.com/office/drawing/2014/main" id="{6F990F5B-6BC0-93CC-783E-1FF1ACCF0782}"/>
              </a:ext>
            </a:extLst>
          </p:cNvPr>
          <p:cNvSpPr>
            <a:spLocks noGrp="1"/>
          </p:cNvSpPr>
          <p:nvPr>
            <p:ph type="body" sz="quarter" idx="10"/>
          </p:nvPr>
        </p:nvSpPr>
        <p:spPr>
          <a:xfrm>
            <a:off x="338328" y="914400"/>
            <a:ext cx="5610296" cy="5074418"/>
          </a:xfrm>
        </p:spPr>
        <p:txBody>
          <a:bodyPr>
            <a:noAutofit/>
          </a:bodyPr>
          <a:lstStyle/>
          <a:p>
            <a:pPr>
              <a:spcBef>
                <a:spcPts val="0"/>
              </a:spcBef>
              <a:spcAft>
                <a:spcPts val="600"/>
              </a:spcAft>
            </a:pPr>
            <a:r>
              <a:rPr lang="en-GB" sz="1400" u="sng" dirty="0">
                <a:latin typeface="Arial" panose="020B0604020202020204" pitchFamily="34" charset="0"/>
                <a:ea typeface="+mn-lt"/>
                <a:cs typeface="Arial" panose="020B0604020202020204" pitchFamily="34" charset="0"/>
              </a:rPr>
              <a:t>Top priorities</a:t>
            </a:r>
            <a:endParaRPr lang="en-US" sz="1400" dirty="0">
              <a:latin typeface="Arial" panose="020B0604020202020204" pitchFamily="34" charset="0"/>
              <a:ea typeface="+mn-lt"/>
              <a:cs typeface="Arial" panose="020B0604020202020204" pitchFamily="34" charset="0"/>
            </a:endParaRPr>
          </a:p>
          <a:p>
            <a:pPr marL="285750" indent="-285750">
              <a:spcBef>
                <a:spcPts val="0"/>
              </a:spcBef>
              <a:buFont typeface="Arial,Sans-Serif"/>
              <a:buChar char="•"/>
            </a:pPr>
            <a:r>
              <a:rPr lang="en-GB" sz="1400" dirty="0">
                <a:latin typeface="Arial" panose="020B0604020202020204" pitchFamily="34" charset="0"/>
                <a:ea typeface="+mn-lt"/>
                <a:cs typeface="Arial" panose="020B0604020202020204" pitchFamily="34" charset="0"/>
              </a:rPr>
              <a:t>Crime &amp; safety</a:t>
            </a:r>
            <a:endParaRPr lang="en-US" sz="1400" dirty="0">
              <a:latin typeface="Arial" panose="020B0604020202020204" pitchFamily="34" charset="0"/>
              <a:ea typeface="+mn-lt"/>
              <a:cs typeface="Arial" panose="020B0604020202020204" pitchFamily="34" charset="0"/>
            </a:endParaRPr>
          </a:p>
          <a:p>
            <a:pPr marL="285750" indent="-285750">
              <a:spcBef>
                <a:spcPts val="0"/>
              </a:spcBef>
              <a:buFont typeface="Arial,Sans-Serif"/>
              <a:buChar char="•"/>
            </a:pPr>
            <a:r>
              <a:rPr lang="en-GB" sz="1400" dirty="0">
                <a:latin typeface="Arial" panose="020B0604020202020204" pitchFamily="34" charset="0"/>
                <a:ea typeface="+mn-lt"/>
                <a:cs typeface="Arial" panose="020B0604020202020204" pitchFamily="34" charset="0"/>
              </a:rPr>
              <a:t>Housing</a:t>
            </a:r>
            <a:endParaRPr lang="en-US" sz="1400" dirty="0">
              <a:latin typeface="Arial" panose="020B0604020202020204" pitchFamily="34" charset="0"/>
              <a:ea typeface="+mn-lt"/>
              <a:cs typeface="Arial" panose="020B0604020202020204" pitchFamily="34" charset="0"/>
            </a:endParaRPr>
          </a:p>
          <a:p>
            <a:pPr marL="285750" indent="-285750">
              <a:spcBef>
                <a:spcPts val="0"/>
              </a:spcBef>
              <a:buFont typeface="Arial,Sans-Serif"/>
              <a:buChar char="•"/>
            </a:pPr>
            <a:r>
              <a:rPr lang="en-GB" sz="1400" dirty="0">
                <a:latin typeface="Arial" panose="020B0604020202020204" pitchFamily="34" charset="0"/>
                <a:ea typeface="+mn-lt"/>
                <a:cs typeface="Arial" panose="020B0604020202020204" pitchFamily="34" charset="0"/>
              </a:rPr>
              <a:t>Identity-based inequality</a:t>
            </a:r>
            <a:endParaRPr lang="en-US" sz="1400" dirty="0">
              <a:latin typeface="Arial" panose="020B0604020202020204" pitchFamily="34" charset="0"/>
              <a:ea typeface="+mn-lt"/>
              <a:cs typeface="Arial" panose="020B0604020202020204" pitchFamily="34" charset="0"/>
            </a:endParaRPr>
          </a:p>
          <a:p>
            <a:pPr>
              <a:spcBef>
                <a:spcPts val="1200"/>
              </a:spcBef>
            </a:pPr>
            <a:r>
              <a:rPr lang="en-GB" sz="1400" dirty="0">
                <a:latin typeface="Arial" panose="020B0604020202020204" pitchFamily="34" charset="0"/>
                <a:ea typeface="+mn-lt"/>
                <a:cs typeface="Arial" panose="020B0604020202020204" pitchFamily="34" charset="0"/>
              </a:rPr>
              <a:t>They emphasised the </a:t>
            </a:r>
            <a:r>
              <a:rPr lang="en-GB" sz="1400" b="1" dirty="0">
                <a:latin typeface="Arial" panose="020B0604020202020204" pitchFamily="34" charset="0"/>
                <a:ea typeface="+mn-lt"/>
                <a:cs typeface="Arial" panose="020B0604020202020204" pitchFamily="34" charset="0"/>
              </a:rPr>
              <a:t>linkages</a:t>
            </a:r>
            <a:r>
              <a:rPr lang="en-GB" sz="1400" dirty="0">
                <a:latin typeface="Arial" panose="020B0604020202020204" pitchFamily="34" charset="0"/>
                <a:ea typeface="+mn-lt"/>
                <a:cs typeface="Arial" panose="020B0604020202020204" pitchFamily="34" charset="0"/>
              </a:rPr>
              <a:t> between these issues and their effects on relationships, physical and mental health and wellbeing.</a:t>
            </a:r>
          </a:p>
          <a:p>
            <a:pPr>
              <a:spcBef>
                <a:spcPts val="1200"/>
              </a:spcBef>
              <a:spcAft>
                <a:spcPts val="1200"/>
              </a:spcAft>
            </a:pPr>
            <a:r>
              <a:rPr lang="en-GB" sz="1400" dirty="0">
                <a:latin typeface="Arial" panose="020B0604020202020204" pitchFamily="34" charset="0"/>
                <a:ea typeface="+mn-lt"/>
                <a:cs typeface="Arial" panose="020B0604020202020204" pitchFamily="34" charset="0"/>
              </a:rPr>
              <a:t>These parents expressed </a:t>
            </a:r>
            <a:r>
              <a:rPr lang="en-GB" sz="1400" b="1" dirty="0">
                <a:latin typeface="Arial" panose="020B0604020202020204" pitchFamily="34" charset="0"/>
                <a:ea typeface="+mn-lt"/>
                <a:cs typeface="Arial" panose="020B0604020202020204" pitchFamily="34" charset="0"/>
              </a:rPr>
              <a:t>satisfaction</a:t>
            </a:r>
            <a:r>
              <a:rPr lang="en-GB" sz="1400" dirty="0">
                <a:latin typeface="Arial" panose="020B0604020202020204" pitchFamily="34" charset="0"/>
                <a:ea typeface="+mn-lt"/>
                <a:cs typeface="Arial" panose="020B0604020202020204" pitchFamily="34" charset="0"/>
              </a:rPr>
              <a:t> with the diversity and friendliness of the borough, its transport links, local charities supporting parents with SEND children and the parent champion scheme.</a:t>
            </a:r>
            <a:endParaRPr lang="en-GB" sz="1400" dirty="0">
              <a:latin typeface="Arial" panose="020B0604020202020204" pitchFamily="34" charset="0"/>
              <a:cs typeface="Arial" panose="020B0604020202020204" pitchFamily="34" charset="0"/>
            </a:endParaRPr>
          </a:p>
          <a:p>
            <a:pPr>
              <a:spcBef>
                <a:spcPts val="0"/>
              </a:spcBef>
            </a:pPr>
            <a:r>
              <a:rPr lang="en-GB" sz="1400" u="sng" dirty="0">
                <a:latin typeface="Arial" panose="020B0604020202020204" pitchFamily="34" charset="0"/>
                <a:ea typeface="+mn-lt"/>
                <a:cs typeface="Arial" panose="020B0604020202020204" pitchFamily="34" charset="0"/>
              </a:rPr>
              <a:t>Recommendations</a:t>
            </a:r>
            <a:endParaRPr lang="en-GB" sz="1400" u="sng" dirty="0">
              <a:latin typeface="Arial" panose="020B0604020202020204" pitchFamily="34" charset="0"/>
              <a:cs typeface="Arial" panose="020B0604020202020204" pitchFamily="34" charset="0"/>
            </a:endParaRPr>
          </a:p>
          <a:p>
            <a:pPr marL="285750" indent="-285750">
              <a:spcBef>
                <a:spcPts val="0"/>
              </a:spcBef>
              <a:spcAft>
                <a:spcPts val="300"/>
              </a:spcAft>
              <a:buFont typeface="Arial"/>
              <a:buChar char="•"/>
            </a:pPr>
            <a:r>
              <a:rPr lang="en-GB" sz="1400" dirty="0">
                <a:latin typeface="Arial" panose="020B0604020202020204" pitchFamily="34" charset="0"/>
                <a:ea typeface="+mn-lt"/>
                <a:cs typeface="Arial" panose="020B0604020202020204" pitchFamily="34" charset="0"/>
              </a:rPr>
              <a:t>Improve communication</a:t>
            </a:r>
            <a:r>
              <a:rPr lang="en-GB" sz="1400" b="1" dirty="0">
                <a:latin typeface="Arial" panose="020B0604020202020204" pitchFamily="34" charset="0"/>
                <a:ea typeface="+mn-lt"/>
                <a:cs typeface="Arial" panose="020B0604020202020204" pitchFamily="34" charset="0"/>
              </a:rPr>
              <a:t> </a:t>
            </a:r>
            <a:r>
              <a:rPr lang="en-GB" sz="1400" dirty="0">
                <a:latin typeface="Arial" panose="020B0604020202020204" pitchFamily="34" charset="0"/>
                <a:ea typeface="+mn-lt"/>
                <a:cs typeface="Arial" panose="020B0604020202020204" pitchFamily="34" charset="0"/>
              </a:rPr>
              <a:t>about services &amp; eligibility requirements, particularly for minority groups and children's activities</a:t>
            </a:r>
          </a:p>
          <a:p>
            <a:pPr marL="285750" indent="-285750">
              <a:spcBef>
                <a:spcPts val="0"/>
              </a:spcBef>
              <a:spcAft>
                <a:spcPts val="300"/>
              </a:spcAft>
              <a:buFont typeface="Arial"/>
              <a:buChar char="•"/>
            </a:pPr>
            <a:r>
              <a:rPr lang="en-GB" sz="1400" dirty="0">
                <a:latin typeface="Arial" panose="020B0604020202020204" pitchFamily="34" charset="0"/>
                <a:ea typeface="+mn-lt"/>
                <a:cs typeface="Arial" panose="020B0604020202020204" pitchFamily="34" charset="0"/>
              </a:rPr>
              <a:t>Improve coordination across council teams, with resident groups </a:t>
            </a:r>
          </a:p>
          <a:p>
            <a:pPr marL="285750" indent="-285750">
              <a:spcBef>
                <a:spcPts val="0"/>
              </a:spcBef>
              <a:spcAft>
                <a:spcPts val="300"/>
              </a:spcAft>
              <a:buFont typeface="Arial"/>
              <a:buChar char="•"/>
            </a:pPr>
            <a:r>
              <a:rPr lang="en-GB" sz="1400" dirty="0">
                <a:latin typeface="Arial" panose="020B0604020202020204" pitchFamily="34" charset="0"/>
                <a:ea typeface="+mn-lt"/>
                <a:cs typeface="Arial" panose="020B0604020202020204" pitchFamily="34" charset="0"/>
              </a:rPr>
              <a:t>Address overcrowding and affordability of housing</a:t>
            </a:r>
            <a:endParaRPr lang="en-GB" sz="1400" b="1" dirty="0">
              <a:latin typeface="Arial" panose="020B0604020202020204" pitchFamily="34" charset="0"/>
              <a:ea typeface="+mn-lt"/>
              <a:cs typeface="Arial" panose="020B0604020202020204" pitchFamily="34" charset="0"/>
            </a:endParaRPr>
          </a:p>
          <a:p>
            <a:pPr marL="285750" indent="-285750">
              <a:spcBef>
                <a:spcPts val="0"/>
              </a:spcBef>
              <a:spcAft>
                <a:spcPts val="300"/>
              </a:spcAft>
              <a:buFont typeface="Arial"/>
              <a:buChar char="•"/>
            </a:pPr>
            <a:r>
              <a:rPr lang="en-GB" sz="1400" dirty="0">
                <a:latin typeface="Arial" panose="020B0604020202020204" pitchFamily="34" charset="0"/>
                <a:ea typeface="+mn-lt"/>
                <a:cs typeface="Arial" panose="020B0604020202020204" pitchFamily="34" charset="0"/>
              </a:rPr>
              <a:t>Widen the reach of Let's Talk to engage all residents</a:t>
            </a:r>
            <a:endParaRPr lang="en-GB" sz="1400" b="1" dirty="0">
              <a:latin typeface="Arial" panose="020B0604020202020204" pitchFamily="34" charset="0"/>
              <a:ea typeface="+mn-lt"/>
              <a:cs typeface="Arial" panose="020B0604020202020204" pitchFamily="34" charset="0"/>
            </a:endParaRPr>
          </a:p>
          <a:p>
            <a:pPr marL="285750" indent="-285750">
              <a:spcBef>
                <a:spcPts val="0"/>
              </a:spcBef>
              <a:spcAft>
                <a:spcPts val="300"/>
              </a:spcAft>
              <a:buFont typeface="Arial"/>
              <a:buChar char="•"/>
            </a:pPr>
            <a:r>
              <a:rPr lang="en-GB" sz="1400" dirty="0">
                <a:latin typeface="Arial" panose="020B0604020202020204" pitchFamily="34" charset="0"/>
                <a:ea typeface="+mn-lt"/>
                <a:cs typeface="Arial" panose="020B0604020202020204" pitchFamily="34" charset="0"/>
              </a:rPr>
              <a:t>More support for families with SEND children</a:t>
            </a:r>
          </a:p>
          <a:p>
            <a:pPr marL="285750" indent="-285750">
              <a:spcBef>
                <a:spcPts val="0"/>
              </a:spcBef>
              <a:buFont typeface="Arial"/>
              <a:buChar char="•"/>
            </a:pPr>
            <a:r>
              <a:rPr lang="en-GB" sz="1400" dirty="0">
                <a:latin typeface="Arial" panose="020B0604020202020204" pitchFamily="34" charset="0"/>
                <a:ea typeface="+mn-lt"/>
                <a:cs typeface="Arial" panose="020B0604020202020204" pitchFamily="34" charset="0"/>
              </a:rPr>
              <a:t>Free Adult Community Learning and other courses to help residents gain employment skills and confidence</a:t>
            </a:r>
            <a:endParaRPr lang="en-US" sz="1400" dirty="0">
              <a:latin typeface="Arial" panose="020B0604020202020204" pitchFamily="34" charset="0"/>
              <a:cs typeface="Arial" panose="020B0604020202020204" pitchFamily="34" charset="0"/>
            </a:endParaRPr>
          </a:p>
        </p:txBody>
      </p:sp>
      <p:sp>
        <p:nvSpPr>
          <p:cNvPr id="19" name="Rounded Rectangular Callout 12">
            <a:extLst>
              <a:ext uri="{FF2B5EF4-FFF2-40B4-BE49-F238E27FC236}">
                <a16:creationId xmlns:a16="http://schemas.microsoft.com/office/drawing/2014/main" id="{65C8D8A8-D482-B737-3E70-E8DBE3C5F9C3}"/>
              </a:ext>
              <a:ext uri="{C183D7F6-B498-43B3-948B-1728B52AA6E4}">
                <adec:decorative xmlns:adec="http://schemas.microsoft.com/office/drawing/2017/decorative" val="1"/>
              </a:ext>
            </a:extLst>
          </p:cNvPr>
          <p:cNvSpPr/>
          <p:nvPr/>
        </p:nvSpPr>
        <p:spPr>
          <a:xfrm>
            <a:off x="6420808" y="594546"/>
            <a:ext cx="2818372" cy="1310997"/>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p:txBody>
      </p:sp>
      <p:sp>
        <p:nvSpPr>
          <p:cNvPr id="3" name="Text Placeholder 2">
            <a:extLst>
              <a:ext uri="{FF2B5EF4-FFF2-40B4-BE49-F238E27FC236}">
                <a16:creationId xmlns:a16="http://schemas.microsoft.com/office/drawing/2014/main" id="{3AEBB20F-39FC-48F8-97F9-DDC454912659}"/>
              </a:ext>
            </a:extLst>
          </p:cNvPr>
          <p:cNvSpPr>
            <a:spLocks noGrp="1"/>
          </p:cNvSpPr>
          <p:nvPr>
            <p:ph type="body" sz="quarter" idx="11"/>
          </p:nvPr>
        </p:nvSpPr>
        <p:spPr>
          <a:xfrm>
            <a:off x="6450952" y="667267"/>
            <a:ext cx="2818371" cy="1161260"/>
          </a:xfrm>
        </p:spPr>
        <p:txBody>
          <a:bodyPr>
            <a:noAutofit/>
          </a:bodyPr>
          <a:lstStyle/>
          <a:p>
            <a:r>
              <a:rPr lang="en-GB" dirty="0">
                <a:latin typeface="Arial"/>
                <a:ea typeface="+mn-lt"/>
                <a:cs typeface="Arial"/>
              </a:rPr>
              <a:t>"All issues are </a:t>
            </a:r>
            <a:r>
              <a:rPr lang="en-GB" b="1" dirty="0">
                <a:latin typeface="Arial"/>
                <a:ea typeface="+mn-lt"/>
                <a:cs typeface="Arial"/>
              </a:rPr>
              <a:t>interconnected</a:t>
            </a:r>
            <a:r>
              <a:rPr lang="en-GB" dirty="0">
                <a:latin typeface="Arial"/>
                <a:ea typeface="+mn-lt"/>
                <a:cs typeface="Arial"/>
              </a:rPr>
              <a:t>: services need to talk to each other. Each issue can’t be properly addressed without addressing all of them equally."</a:t>
            </a:r>
            <a:endParaRPr lang="en-US" dirty="0"/>
          </a:p>
        </p:txBody>
      </p:sp>
      <p:sp>
        <p:nvSpPr>
          <p:cNvPr id="23" name="Rounded Rectangular Callout 11">
            <a:extLst>
              <a:ext uri="{FF2B5EF4-FFF2-40B4-BE49-F238E27FC236}">
                <a16:creationId xmlns:a16="http://schemas.microsoft.com/office/drawing/2014/main" id="{F9EF41ED-446E-DAC3-71E4-B69967E1C024}"/>
              </a:ext>
              <a:ext uri="{C183D7F6-B498-43B3-948B-1728B52AA6E4}">
                <adec:decorative xmlns:adec="http://schemas.microsoft.com/office/drawing/2017/decorative" val="1"/>
              </a:ext>
            </a:extLst>
          </p:cNvPr>
          <p:cNvSpPr/>
          <p:nvPr/>
        </p:nvSpPr>
        <p:spPr>
          <a:xfrm>
            <a:off x="9961800" y="1070129"/>
            <a:ext cx="1568191" cy="987504"/>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p:txBody>
      </p:sp>
      <p:sp>
        <p:nvSpPr>
          <p:cNvPr id="5" name="Text Placeholder 4">
            <a:extLst>
              <a:ext uri="{FF2B5EF4-FFF2-40B4-BE49-F238E27FC236}">
                <a16:creationId xmlns:a16="http://schemas.microsoft.com/office/drawing/2014/main" id="{C11DF210-CBA3-27C3-8658-F12983AAE037}"/>
              </a:ext>
            </a:extLst>
          </p:cNvPr>
          <p:cNvSpPr>
            <a:spLocks noGrp="1"/>
          </p:cNvSpPr>
          <p:nvPr>
            <p:ph type="body" sz="quarter" idx="13"/>
          </p:nvPr>
        </p:nvSpPr>
        <p:spPr>
          <a:xfrm>
            <a:off x="10024990" y="1147224"/>
            <a:ext cx="1463178" cy="877057"/>
          </a:xfrm>
        </p:spPr>
        <p:txBody>
          <a:bodyPr>
            <a:noAutofit/>
          </a:bodyPr>
          <a:lstStyle/>
          <a:p>
            <a:pPr marL="0" indent="0">
              <a:lnSpc>
                <a:spcPct val="100000"/>
              </a:lnSpc>
              <a:buNone/>
            </a:pPr>
            <a:r>
              <a:rPr lang="en-GB" dirty="0">
                <a:latin typeface="Arial"/>
                <a:ea typeface="+mn-lt"/>
                <a:cs typeface="Arial"/>
              </a:rPr>
              <a:t>"</a:t>
            </a:r>
            <a:r>
              <a:rPr lang="en-GB" b="1" dirty="0">
                <a:latin typeface="Arial"/>
                <a:ea typeface="+mn-lt"/>
                <a:cs typeface="Arial"/>
              </a:rPr>
              <a:t>Inclusion</a:t>
            </a:r>
            <a:r>
              <a:rPr lang="en-GB" dirty="0">
                <a:latin typeface="Arial"/>
                <a:ea typeface="+mn-lt"/>
                <a:cs typeface="Arial"/>
              </a:rPr>
              <a:t> is a big thing [to improve upon]."</a:t>
            </a:r>
            <a:endParaRPr lang="en-US" dirty="0"/>
          </a:p>
        </p:txBody>
      </p:sp>
      <p:sp>
        <p:nvSpPr>
          <p:cNvPr id="18" name="Rounded Rectangular Callout 11">
            <a:extLst>
              <a:ext uri="{FF2B5EF4-FFF2-40B4-BE49-F238E27FC236}">
                <a16:creationId xmlns:a16="http://schemas.microsoft.com/office/drawing/2014/main" id="{B2050AB8-6DD2-D12E-C27E-626D9B17967D}"/>
              </a:ext>
              <a:ext uri="{C183D7F6-B498-43B3-948B-1728B52AA6E4}">
                <adec:decorative xmlns:adec="http://schemas.microsoft.com/office/drawing/2017/decorative" val="1"/>
              </a:ext>
            </a:extLst>
          </p:cNvPr>
          <p:cNvSpPr/>
          <p:nvPr/>
        </p:nvSpPr>
        <p:spPr>
          <a:xfrm>
            <a:off x="7831855" y="2311599"/>
            <a:ext cx="3275805" cy="664012"/>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p:txBody>
      </p:sp>
      <p:sp>
        <p:nvSpPr>
          <p:cNvPr id="6" name="Text Placeholder 5">
            <a:extLst>
              <a:ext uri="{FF2B5EF4-FFF2-40B4-BE49-F238E27FC236}">
                <a16:creationId xmlns:a16="http://schemas.microsoft.com/office/drawing/2014/main" id="{BF31E192-47E1-2630-0FBD-621A23CEB33F}"/>
              </a:ext>
            </a:extLst>
          </p:cNvPr>
          <p:cNvSpPr>
            <a:spLocks noGrp="1"/>
          </p:cNvSpPr>
          <p:nvPr>
            <p:ph type="body" sz="quarter" idx="14"/>
          </p:nvPr>
        </p:nvSpPr>
        <p:spPr>
          <a:xfrm>
            <a:off x="7906622" y="2357199"/>
            <a:ext cx="3201038" cy="525411"/>
          </a:xfrm>
        </p:spPr>
        <p:txBody>
          <a:bodyPr>
            <a:noAutofit/>
          </a:bodyPr>
          <a:lstStyle/>
          <a:p>
            <a:pPr marL="0" indent="0">
              <a:lnSpc>
                <a:spcPct val="100000"/>
              </a:lnSpc>
              <a:buNone/>
            </a:pPr>
            <a:r>
              <a:rPr lang="en-GB" dirty="0">
                <a:latin typeface="Arial"/>
                <a:ea typeface="+mn-lt"/>
                <a:cs typeface="Arial"/>
              </a:rPr>
              <a:t>" [There are]</a:t>
            </a:r>
            <a:r>
              <a:rPr lang="en-GB" b="1" dirty="0">
                <a:latin typeface="Arial"/>
                <a:ea typeface="+mn-lt"/>
                <a:cs typeface="Arial"/>
              </a:rPr>
              <a:t> </a:t>
            </a:r>
            <a:r>
              <a:rPr lang="en-GB" dirty="0">
                <a:latin typeface="Arial"/>
                <a:ea typeface="+mn-lt"/>
                <a:cs typeface="Arial"/>
              </a:rPr>
              <a:t>no activities for </a:t>
            </a:r>
            <a:r>
              <a:rPr lang="en-GB" b="1" dirty="0">
                <a:latin typeface="Arial"/>
                <a:ea typeface="+mn-lt"/>
                <a:cs typeface="Arial"/>
              </a:rPr>
              <a:t>children with additional needs and SEND</a:t>
            </a:r>
            <a:r>
              <a:rPr lang="en-GB" dirty="0">
                <a:latin typeface="Arial"/>
                <a:ea typeface="+mn-lt"/>
                <a:cs typeface="Arial"/>
              </a:rPr>
              <a:t>"</a:t>
            </a:r>
            <a:endParaRPr lang="en-US" dirty="0"/>
          </a:p>
        </p:txBody>
      </p:sp>
      <p:sp>
        <p:nvSpPr>
          <p:cNvPr id="20" name="Rounded Rectangular Callout 11">
            <a:extLst>
              <a:ext uri="{FF2B5EF4-FFF2-40B4-BE49-F238E27FC236}">
                <a16:creationId xmlns:a16="http://schemas.microsoft.com/office/drawing/2014/main" id="{4709FD64-90E8-1578-CDAB-FE2DB9B4300F}"/>
              </a:ext>
              <a:ext uri="{C183D7F6-B498-43B3-948B-1728B52AA6E4}">
                <adec:decorative xmlns:adec="http://schemas.microsoft.com/office/drawing/2017/decorative" val="1"/>
              </a:ext>
            </a:extLst>
          </p:cNvPr>
          <p:cNvSpPr/>
          <p:nvPr/>
        </p:nvSpPr>
        <p:spPr>
          <a:xfrm>
            <a:off x="6329352" y="3157272"/>
            <a:ext cx="1981323" cy="1634490"/>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p:txBody>
      </p:sp>
      <p:sp>
        <p:nvSpPr>
          <p:cNvPr id="7" name="Text Placeholder 6">
            <a:extLst>
              <a:ext uri="{FF2B5EF4-FFF2-40B4-BE49-F238E27FC236}">
                <a16:creationId xmlns:a16="http://schemas.microsoft.com/office/drawing/2014/main" id="{8F1DD7BB-D808-50C0-32DC-6AD878BC1A35}"/>
              </a:ext>
            </a:extLst>
          </p:cNvPr>
          <p:cNvSpPr>
            <a:spLocks noGrp="1"/>
          </p:cNvSpPr>
          <p:nvPr>
            <p:ph type="body" sz="quarter" idx="15"/>
          </p:nvPr>
        </p:nvSpPr>
        <p:spPr>
          <a:xfrm>
            <a:off x="6406637" y="3176739"/>
            <a:ext cx="1855614" cy="1435463"/>
          </a:xfrm>
        </p:spPr>
        <p:txBody>
          <a:bodyPr>
            <a:noAutofit/>
          </a:bodyPr>
          <a:lstStyle/>
          <a:p>
            <a:pPr marL="0" indent="0">
              <a:lnSpc>
                <a:spcPct val="100000"/>
              </a:lnSpc>
              <a:buNone/>
            </a:pPr>
            <a:r>
              <a:rPr lang="en-GB" dirty="0">
                <a:latin typeface="Arial"/>
                <a:ea typeface="+mn-lt"/>
                <a:cs typeface="Arial"/>
              </a:rPr>
              <a:t>"The council doesn’t do anything to act on </a:t>
            </a:r>
            <a:r>
              <a:rPr lang="en-GB" b="1" dirty="0">
                <a:latin typeface="Arial"/>
                <a:ea typeface="+mn-lt"/>
                <a:cs typeface="Arial"/>
              </a:rPr>
              <a:t>antisocial behaviour reported by the Neighbourhood Watch team.</a:t>
            </a:r>
            <a:r>
              <a:rPr lang="en-GB" dirty="0">
                <a:latin typeface="Arial"/>
                <a:ea typeface="+mn-lt"/>
                <a:cs typeface="Arial"/>
              </a:rPr>
              <a:t>"</a:t>
            </a:r>
            <a:endParaRPr lang="en-US" dirty="0"/>
          </a:p>
        </p:txBody>
      </p:sp>
      <p:sp>
        <p:nvSpPr>
          <p:cNvPr id="22" name="Rounded Rectangular Callout 11">
            <a:extLst>
              <a:ext uri="{FF2B5EF4-FFF2-40B4-BE49-F238E27FC236}">
                <a16:creationId xmlns:a16="http://schemas.microsoft.com/office/drawing/2014/main" id="{3C723DF9-B5FD-E076-9CD8-ABBF304622FD}"/>
              </a:ext>
              <a:ext uri="{C183D7F6-B498-43B3-948B-1728B52AA6E4}">
                <adec:decorative xmlns:adec="http://schemas.microsoft.com/office/drawing/2017/decorative" val="1"/>
              </a:ext>
            </a:extLst>
          </p:cNvPr>
          <p:cNvSpPr/>
          <p:nvPr/>
        </p:nvSpPr>
        <p:spPr>
          <a:xfrm>
            <a:off x="9026277" y="3111716"/>
            <a:ext cx="2903347" cy="1310997"/>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p:txBody>
      </p:sp>
      <p:sp>
        <p:nvSpPr>
          <p:cNvPr id="9" name="Text Placeholder 8">
            <a:extLst>
              <a:ext uri="{FF2B5EF4-FFF2-40B4-BE49-F238E27FC236}">
                <a16:creationId xmlns:a16="http://schemas.microsoft.com/office/drawing/2014/main" id="{756B81D3-21E0-3895-2712-C6275EDB65E1}"/>
              </a:ext>
            </a:extLst>
          </p:cNvPr>
          <p:cNvSpPr>
            <a:spLocks noGrp="1"/>
          </p:cNvSpPr>
          <p:nvPr>
            <p:ph type="body" sz="quarter" idx="17"/>
          </p:nvPr>
        </p:nvSpPr>
        <p:spPr>
          <a:xfrm>
            <a:off x="9072962" y="3178348"/>
            <a:ext cx="2780710" cy="1172588"/>
          </a:xfrm>
        </p:spPr>
        <p:txBody>
          <a:bodyPr>
            <a:noAutofit/>
          </a:bodyPr>
          <a:lstStyle/>
          <a:p>
            <a:pPr marL="0" indent="0">
              <a:lnSpc>
                <a:spcPct val="100000"/>
              </a:lnSpc>
              <a:buNone/>
            </a:pPr>
            <a:r>
              <a:rPr lang="en-GB" dirty="0">
                <a:latin typeface="Arial"/>
                <a:ea typeface="+mn-lt"/>
                <a:cs typeface="Arial"/>
              </a:rPr>
              <a:t>"Housing is being built but is not going to supporting those who most need it – </a:t>
            </a:r>
            <a:r>
              <a:rPr lang="en-GB" b="1" dirty="0">
                <a:latin typeface="Arial"/>
                <a:ea typeface="+mn-lt"/>
                <a:cs typeface="Arial"/>
              </a:rPr>
              <a:t>new housing is unaffordable </a:t>
            </a:r>
            <a:r>
              <a:rPr lang="en-GB" dirty="0">
                <a:latin typeface="Arial"/>
                <a:ea typeface="+mn-lt"/>
                <a:cs typeface="Arial"/>
              </a:rPr>
              <a:t>and goes to private renters and buyers."</a:t>
            </a:r>
            <a:endParaRPr lang="en-US" dirty="0"/>
          </a:p>
        </p:txBody>
      </p:sp>
      <p:sp>
        <p:nvSpPr>
          <p:cNvPr id="21" name="Rounded Rectangular Callout 11">
            <a:extLst>
              <a:ext uri="{FF2B5EF4-FFF2-40B4-BE49-F238E27FC236}">
                <a16:creationId xmlns:a16="http://schemas.microsoft.com/office/drawing/2014/main" id="{BD235478-C01B-E450-63C5-AC397912900C}"/>
              </a:ext>
              <a:ext uri="{C183D7F6-B498-43B3-948B-1728B52AA6E4}">
                <adec:decorative xmlns:adec="http://schemas.microsoft.com/office/drawing/2017/decorative" val="1"/>
              </a:ext>
            </a:extLst>
          </p:cNvPr>
          <p:cNvSpPr/>
          <p:nvPr/>
        </p:nvSpPr>
        <p:spPr>
          <a:xfrm>
            <a:off x="8170841" y="5065351"/>
            <a:ext cx="2713690" cy="664012"/>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p:txBody>
      </p:sp>
      <p:sp>
        <p:nvSpPr>
          <p:cNvPr id="8" name="Text Placeholder 7">
            <a:extLst>
              <a:ext uri="{FF2B5EF4-FFF2-40B4-BE49-F238E27FC236}">
                <a16:creationId xmlns:a16="http://schemas.microsoft.com/office/drawing/2014/main" id="{61462090-AE4A-6D55-D7AB-D69DA1909074}"/>
              </a:ext>
            </a:extLst>
          </p:cNvPr>
          <p:cNvSpPr>
            <a:spLocks noGrp="1"/>
          </p:cNvSpPr>
          <p:nvPr>
            <p:ph type="body" sz="quarter" idx="16"/>
          </p:nvPr>
        </p:nvSpPr>
        <p:spPr>
          <a:xfrm>
            <a:off x="8196662" y="5110631"/>
            <a:ext cx="2657266" cy="563811"/>
          </a:xfrm>
        </p:spPr>
        <p:txBody>
          <a:bodyPr>
            <a:noAutofit/>
          </a:bodyPr>
          <a:lstStyle/>
          <a:p>
            <a:pPr marL="0" indent="0">
              <a:lnSpc>
                <a:spcPct val="100000"/>
              </a:lnSpc>
              <a:buNone/>
            </a:pPr>
            <a:r>
              <a:rPr lang="en-GB" dirty="0">
                <a:latin typeface="Arial"/>
                <a:ea typeface="+mn-lt"/>
                <a:cs typeface="Arial"/>
              </a:rPr>
              <a:t>"Use the </a:t>
            </a:r>
            <a:r>
              <a:rPr lang="en-GB" b="1" dirty="0">
                <a:latin typeface="Arial"/>
                <a:ea typeface="+mn-lt"/>
                <a:cs typeface="Arial"/>
              </a:rPr>
              <a:t>skills, experience and knowledge</a:t>
            </a:r>
            <a:r>
              <a:rPr lang="en-GB" dirty="0">
                <a:latin typeface="Arial"/>
                <a:ea typeface="+mn-lt"/>
                <a:cs typeface="Arial"/>
              </a:rPr>
              <a:t> of residents."</a:t>
            </a:r>
            <a:endParaRPr lang="en-US" dirty="0"/>
          </a:p>
        </p:txBody>
      </p:sp>
    </p:spTree>
    <p:extLst>
      <p:ext uri="{BB962C8B-B14F-4D97-AF65-F5344CB8AC3E}">
        <p14:creationId xmlns:p14="http://schemas.microsoft.com/office/powerpoint/2010/main" val="32728148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F02AA04-69D9-8028-3FBC-7B71BF4C9A29}"/>
              </a:ext>
            </a:extLst>
          </p:cNvPr>
          <p:cNvSpPr>
            <a:spLocks noGrp="1"/>
          </p:cNvSpPr>
          <p:nvPr>
            <p:ph type="title"/>
          </p:nvPr>
        </p:nvSpPr>
        <p:spPr>
          <a:xfrm>
            <a:off x="338328" y="319550"/>
            <a:ext cx="11538824" cy="479425"/>
          </a:xfrm>
        </p:spPr>
        <p:txBody>
          <a:bodyPr>
            <a:normAutofit/>
          </a:bodyPr>
          <a:lstStyle/>
          <a:p>
            <a:r>
              <a:rPr lang="en-GB" sz="2600" b="1" dirty="0" err="1">
                <a:solidFill>
                  <a:srgbClr val="FF0000"/>
                </a:solidFill>
                <a:latin typeface="Arial"/>
                <a:cs typeface="Arial"/>
              </a:rPr>
              <a:t>Elfrida</a:t>
            </a:r>
            <a:r>
              <a:rPr lang="en-GB" sz="2600" b="1" dirty="0">
                <a:solidFill>
                  <a:srgbClr val="FF0000"/>
                </a:solidFill>
                <a:latin typeface="Arial"/>
                <a:cs typeface="Arial"/>
              </a:rPr>
              <a:t> Society Power &amp; Control Group members</a:t>
            </a:r>
            <a:endParaRPr lang="en-US" sz="2600" dirty="0"/>
          </a:p>
        </p:txBody>
      </p:sp>
      <p:sp>
        <p:nvSpPr>
          <p:cNvPr id="2" name="Text Placeholder 1">
            <a:extLst>
              <a:ext uri="{FF2B5EF4-FFF2-40B4-BE49-F238E27FC236}">
                <a16:creationId xmlns:a16="http://schemas.microsoft.com/office/drawing/2014/main" id="{A4E79C6C-1FCF-3126-FEDB-32215B63CE48}"/>
              </a:ext>
            </a:extLst>
          </p:cNvPr>
          <p:cNvSpPr>
            <a:spLocks noGrp="1"/>
          </p:cNvSpPr>
          <p:nvPr>
            <p:ph type="body" sz="quarter" idx="10"/>
          </p:nvPr>
        </p:nvSpPr>
        <p:spPr>
          <a:xfrm>
            <a:off x="338328" y="823968"/>
            <a:ext cx="6514648" cy="5094514"/>
          </a:xfrm>
        </p:spPr>
        <p:txBody>
          <a:bodyPr>
            <a:noAutofit/>
          </a:bodyPr>
          <a:lstStyle/>
          <a:p>
            <a:pPr>
              <a:spcBef>
                <a:spcPts val="1200"/>
              </a:spcBef>
              <a:spcAft>
                <a:spcPts val="600"/>
              </a:spcAft>
            </a:pPr>
            <a:r>
              <a:rPr lang="en-GB" sz="1400" u="sng" dirty="0">
                <a:latin typeface="Arial" panose="020B0604020202020204" pitchFamily="34" charset="0"/>
                <a:ea typeface="+mn-lt"/>
                <a:cs typeface="Arial" panose="020B0604020202020204" pitchFamily="34" charset="0"/>
              </a:rPr>
              <a:t>Top priorities</a:t>
            </a:r>
            <a:endParaRPr lang="en-US" sz="1400" dirty="0">
              <a:latin typeface="Arial" panose="020B0604020202020204" pitchFamily="34" charset="0"/>
              <a:ea typeface="+mn-lt"/>
              <a:cs typeface="Arial" panose="020B0604020202020204" pitchFamily="34" charset="0"/>
            </a:endParaRPr>
          </a:p>
          <a:p>
            <a:pPr marL="285750" indent="-285750">
              <a:spcBef>
                <a:spcPts val="0"/>
              </a:spcBef>
              <a:buFont typeface="Arial,Sans-Serif"/>
              <a:buChar char="•"/>
            </a:pPr>
            <a:r>
              <a:rPr lang="en-GB" sz="1400" dirty="0">
                <a:latin typeface="Arial" panose="020B0604020202020204" pitchFamily="34" charset="0"/>
                <a:ea typeface="+mn-lt"/>
                <a:cs typeface="Arial" panose="020B0604020202020204" pitchFamily="34" charset="0"/>
              </a:rPr>
              <a:t>Mental health support</a:t>
            </a:r>
            <a:endParaRPr lang="en-US" sz="1400" dirty="0">
              <a:latin typeface="Arial" panose="020B0604020202020204" pitchFamily="34" charset="0"/>
              <a:cs typeface="Arial" panose="020B0604020202020204" pitchFamily="34" charset="0"/>
            </a:endParaRPr>
          </a:p>
          <a:p>
            <a:pPr marL="285750" indent="-285750">
              <a:spcBef>
                <a:spcPts val="0"/>
              </a:spcBef>
              <a:buFont typeface="Arial,Sans-Serif"/>
              <a:buChar char="•"/>
            </a:pPr>
            <a:r>
              <a:rPr lang="en-GB" sz="1400" dirty="0">
                <a:latin typeface="Arial" panose="020B0604020202020204" pitchFamily="34" charset="0"/>
                <a:ea typeface="+mn-lt"/>
                <a:cs typeface="Arial" panose="020B0604020202020204" pitchFamily="34" charset="0"/>
              </a:rPr>
              <a:t>Housing</a:t>
            </a:r>
          </a:p>
          <a:p>
            <a:pPr marL="285750" indent="-285750">
              <a:spcBef>
                <a:spcPts val="0"/>
              </a:spcBef>
              <a:buFont typeface="Arial,Sans-Serif"/>
              <a:buChar char="•"/>
            </a:pPr>
            <a:r>
              <a:rPr lang="en-GB" sz="1400" dirty="0">
                <a:latin typeface="Arial" panose="020B0604020202020204" pitchFamily="34" charset="0"/>
                <a:ea typeface="+mn-lt"/>
                <a:cs typeface="Arial" panose="020B0604020202020204" pitchFamily="34" charset="0"/>
              </a:rPr>
              <a:t>Racism &amp; injustice</a:t>
            </a:r>
          </a:p>
          <a:p>
            <a:pPr>
              <a:spcBef>
                <a:spcPts val="1200"/>
              </a:spcBef>
            </a:pPr>
            <a:r>
              <a:rPr lang="en-GB" sz="1400" dirty="0">
                <a:latin typeface="Arial" panose="020B0604020202020204" pitchFamily="34" charset="0"/>
                <a:ea typeface="+mn-lt"/>
                <a:cs typeface="Arial" panose="020B0604020202020204" pitchFamily="34" charset="0"/>
              </a:rPr>
              <a:t>They also spoke of the </a:t>
            </a:r>
            <a:r>
              <a:rPr lang="en-GB" sz="1400" b="1" dirty="0">
                <a:latin typeface="Arial" panose="020B0604020202020204" pitchFamily="34" charset="0"/>
                <a:ea typeface="+mn-lt"/>
                <a:cs typeface="Arial" panose="020B0604020202020204" pitchFamily="34" charset="0"/>
              </a:rPr>
              <a:t>importance</a:t>
            </a:r>
            <a:r>
              <a:rPr lang="en-GB" sz="1400" dirty="0">
                <a:latin typeface="Arial" panose="020B0604020202020204" pitchFamily="34" charset="0"/>
                <a:ea typeface="+mn-lt"/>
                <a:cs typeface="Arial" panose="020B0604020202020204" pitchFamily="34" charset="0"/>
              </a:rPr>
              <a:t> of green spaces and human interaction for mental health, lack of safety for women in parks, housing wait lists and ASB, police discrimination against ethnic minorities, and lack of visual and physical accessibility across a range of venues.</a:t>
            </a:r>
          </a:p>
          <a:p>
            <a:pPr>
              <a:spcBef>
                <a:spcPts val="1200"/>
              </a:spcBef>
            </a:pPr>
            <a:r>
              <a:rPr lang="en-GB" sz="1400" dirty="0">
                <a:latin typeface="Arial" panose="020B0604020202020204" pitchFamily="34" charset="0"/>
                <a:cs typeface="Arial" panose="020B0604020202020204" pitchFamily="34" charset="0"/>
              </a:rPr>
              <a:t>They </a:t>
            </a:r>
            <a:r>
              <a:rPr lang="en-GB" sz="1400" b="1" dirty="0">
                <a:latin typeface="Arial" panose="020B0604020202020204" pitchFamily="34" charset="0"/>
                <a:cs typeface="Arial" panose="020B0604020202020204" pitchFamily="34" charset="0"/>
              </a:rPr>
              <a:t>enjoy </a:t>
            </a:r>
            <a:r>
              <a:rPr lang="en-GB" sz="1400" dirty="0">
                <a:latin typeface="Arial" panose="020B0604020202020204" pitchFamily="34" charset="0"/>
                <a:cs typeface="Arial" panose="020B0604020202020204" pitchFamily="34" charset="0"/>
              </a:rPr>
              <a:t>Islington parks and events, organisations like </a:t>
            </a:r>
            <a:r>
              <a:rPr lang="en-GB" sz="1400" dirty="0" err="1">
                <a:latin typeface="Arial" panose="020B0604020202020204" pitchFamily="34" charset="0"/>
                <a:cs typeface="Arial" panose="020B0604020202020204" pitchFamily="34" charset="0"/>
              </a:rPr>
              <a:t>Elfrida</a:t>
            </a:r>
            <a:r>
              <a:rPr lang="en-GB" sz="1400" dirty="0">
                <a:latin typeface="Arial" panose="020B0604020202020204" pitchFamily="34" charset="0"/>
                <a:cs typeface="Arial" panose="020B0604020202020204" pitchFamily="34" charset="0"/>
              </a:rPr>
              <a:t> and Mencap, markets in Holloway and local shops.</a:t>
            </a:r>
          </a:p>
          <a:p>
            <a:pPr>
              <a:spcBef>
                <a:spcPts val="1200"/>
              </a:spcBef>
              <a:spcAft>
                <a:spcPts val="600"/>
              </a:spcAft>
            </a:pPr>
            <a:r>
              <a:rPr lang="en-GB" sz="1400" u="sng" dirty="0">
                <a:latin typeface="Arial" panose="020B0604020202020204" pitchFamily="34" charset="0"/>
                <a:ea typeface="+mn-lt"/>
                <a:cs typeface="Arial" panose="020B0604020202020204" pitchFamily="34" charset="0"/>
              </a:rPr>
              <a:t>Recommendations</a:t>
            </a:r>
            <a:endParaRPr lang="en-GB" sz="1400" u="sng" dirty="0">
              <a:latin typeface="Arial" panose="020B0604020202020204" pitchFamily="34" charset="0"/>
              <a:cs typeface="Arial" panose="020B0604020202020204" pitchFamily="34" charset="0"/>
            </a:endParaRPr>
          </a:p>
          <a:p>
            <a:pPr marL="285750" indent="-285750">
              <a:spcBef>
                <a:spcPts val="0"/>
              </a:spcBef>
              <a:spcAft>
                <a:spcPts val="300"/>
              </a:spcAft>
              <a:buFont typeface="Arial"/>
              <a:buChar char="•"/>
            </a:pPr>
            <a:r>
              <a:rPr lang="en-GB" sz="1400" dirty="0">
                <a:latin typeface="Arial" panose="020B0604020202020204" pitchFamily="34" charset="0"/>
                <a:cs typeface="Arial" panose="020B0604020202020204" pitchFamily="34" charset="0"/>
              </a:rPr>
              <a:t>Drop-in sessions for people who are lonely and those with mental health issues</a:t>
            </a:r>
          </a:p>
          <a:p>
            <a:pPr marL="285750" indent="-285750">
              <a:spcBef>
                <a:spcPts val="0"/>
              </a:spcBef>
              <a:spcAft>
                <a:spcPts val="300"/>
              </a:spcAft>
              <a:buFont typeface="Arial"/>
              <a:buChar char="•"/>
            </a:pPr>
            <a:r>
              <a:rPr lang="en-GB" sz="1400" dirty="0">
                <a:latin typeface="Arial" panose="020B0604020202020204" pitchFamily="34" charset="0"/>
                <a:cs typeface="Arial" panose="020B0604020202020204" pitchFamily="34" charset="0"/>
              </a:rPr>
              <a:t>Local events where people with different types of disabilities share issues that are most important to them</a:t>
            </a:r>
          </a:p>
          <a:p>
            <a:pPr marL="285750" indent="-285750">
              <a:spcBef>
                <a:spcPts val="0"/>
              </a:spcBef>
              <a:spcAft>
                <a:spcPts val="300"/>
              </a:spcAft>
              <a:buFont typeface="Arial"/>
              <a:buChar char="•"/>
            </a:pPr>
            <a:r>
              <a:rPr lang="en-GB" sz="1400" dirty="0">
                <a:latin typeface="Arial" panose="020B0604020202020204" pitchFamily="34" charset="0"/>
                <a:cs typeface="Arial" panose="020B0604020202020204" pitchFamily="34" charset="0"/>
              </a:rPr>
              <a:t>Someone with a disability sitting within the housing team</a:t>
            </a:r>
          </a:p>
          <a:p>
            <a:pPr marL="285750" indent="-285750">
              <a:spcBef>
                <a:spcPts val="0"/>
              </a:spcBef>
              <a:spcAft>
                <a:spcPts val="300"/>
              </a:spcAft>
              <a:buFont typeface="Arial"/>
              <a:buChar char="•"/>
            </a:pPr>
            <a:r>
              <a:rPr lang="en-GB" sz="1400" dirty="0">
                <a:latin typeface="Arial" panose="020B0604020202020204" pitchFamily="34" charset="0"/>
                <a:cs typeface="Arial" panose="020B0604020202020204" pitchFamily="34" charset="0"/>
              </a:rPr>
              <a:t>More accessible facilities and events including in hospitals, GPs and shops: easy read signs and menus, accessible seating, maintained disabled toilets</a:t>
            </a:r>
          </a:p>
          <a:p>
            <a:pPr marL="285750" indent="-285750">
              <a:spcBef>
                <a:spcPts val="0"/>
              </a:spcBef>
              <a:spcAft>
                <a:spcPts val="300"/>
              </a:spcAft>
              <a:buFont typeface="Arial,Sans-Serif"/>
              <a:buChar char="•"/>
            </a:pPr>
            <a:r>
              <a:rPr lang="en-GB" sz="1400" dirty="0">
                <a:latin typeface="Arial" panose="020B0604020202020204" pitchFamily="34" charset="0"/>
                <a:ea typeface="+mn-lt"/>
                <a:cs typeface="Arial" panose="020B0604020202020204" pitchFamily="34" charset="0"/>
              </a:rPr>
              <a:t>More training on how to be safe and first aid</a:t>
            </a:r>
          </a:p>
          <a:p>
            <a:pPr marL="285750" indent="-285750">
              <a:spcBef>
                <a:spcPts val="0"/>
              </a:spcBef>
              <a:spcAft>
                <a:spcPts val="300"/>
              </a:spcAft>
              <a:buFont typeface="Arial,Sans-Serif"/>
              <a:buChar char="•"/>
            </a:pPr>
            <a:r>
              <a:rPr lang="en-GB" sz="1400" dirty="0">
                <a:latin typeface="Arial" panose="020B0604020202020204" pitchFamily="34" charset="0"/>
                <a:ea typeface="+mn-lt"/>
                <a:cs typeface="Arial" panose="020B0604020202020204" pitchFamily="34" charset="0"/>
              </a:rPr>
              <a:t>Quiet / sensory parks </a:t>
            </a:r>
          </a:p>
        </p:txBody>
      </p:sp>
      <p:sp>
        <p:nvSpPr>
          <p:cNvPr id="18" name="Rounded Rectangular Callout 11">
            <a:extLst>
              <a:ext uri="{FF2B5EF4-FFF2-40B4-BE49-F238E27FC236}">
                <a16:creationId xmlns:a16="http://schemas.microsoft.com/office/drawing/2014/main" id="{22ED04F6-E654-8B2D-30F1-CD54A2D07DF5}"/>
              </a:ext>
              <a:ext uri="{C183D7F6-B498-43B3-948B-1728B52AA6E4}">
                <adec:decorative xmlns:adec="http://schemas.microsoft.com/office/drawing/2017/decorative" val="1"/>
              </a:ext>
            </a:extLst>
          </p:cNvPr>
          <p:cNvSpPr/>
          <p:nvPr/>
        </p:nvSpPr>
        <p:spPr>
          <a:xfrm>
            <a:off x="8398961" y="843545"/>
            <a:ext cx="3277955" cy="1975009"/>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GB" dirty="0">
              <a:cs typeface="Calibri"/>
            </a:endParaRPr>
          </a:p>
          <a:p>
            <a:pPr defTabSz="914377">
              <a:spcAft>
                <a:spcPts val="600"/>
              </a:spcAft>
              <a:defRPr/>
            </a:pPr>
            <a:endParaRPr lang="en-GB" dirty="0">
              <a:cs typeface="Calibri"/>
            </a:endParaRPr>
          </a:p>
          <a:p>
            <a:pPr defTabSz="914377">
              <a:spcAft>
                <a:spcPts val="600"/>
              </a:spcAft>
              <a:defRPr/>
            </a:pPr>
            <a:endParaRPr lang="en-GB" dirty="0">
              <a:cs typeface="Calibri"/>
            </a:endParaRPr>
          </a:p>
          <a:p>
            <a:pPr defTabSz="914377">
              <a:spcAft>
                <a:spcPts val="600"/>
              </a:spcAft>
              <a:defRPr/>
            </a:pPr>
            <a:endParaRPr lang="en-GB" dirty="0">
              <a:cs typeface="Calibri"/>
            </a:endParaRPr>
          </a:p>
          <a:p>
            <a:pPr defTabSz="914377">
              <a:spcAft>
                <a:spcPts val="600"/>
              </a:spcAft>
              <a:defRPr/>
            </a:pPr>
            <a:endParaRPr lang="en-GB" dirty="0">
              <a:cs typeface="Calibri"/>
            </a:endParaRPr>
          </a:p>
        </p:txBody>
      </p:sp>
      <p:sp>
        <p:nvSpPr>
          <p:cNvPr id="3" name="Text Placeholder 2">
            <a:extLst>
              <a:ext uri="{FF2B5EF4-FFF2-40B4-BE49-F238E27FC236}">
                <a16:creationId xmlns:a16="http://schemas.microsoft.com/office/drawing/2014/main" id="{F8BF8B42-7A9A-4362-7782-89E20E902184}"/>
              </a:ext>
            </a:extLst>
          </p:cNvPr>
          <p:cNvSpPr>
            <a:spLocks noGrp="1"/>
          </p:cNvSpPr>
          <p:nvPr>
            <p:ph type="body" sz="quarter" idx="11"/>
          </p:nvPr>
        </p:nvSpPr>
        <p:spPr>
          <a:xfrm>
            <a:off x="8511541" y="879441"/>
            <a:ext cx="3105087" cy="1895512"/>
          </a:xfrm>
        </p:spPr>
        <p:txBody>
          <a:bodyPr>
            <a:noAutofit/>
          </a:bodyPr>
          <a:lstStyle/>
          <a:p>
            <a:pPr defTabSz="914377">
              <a:spcBef>
                <a:spcPts val="600"/>
              </a:spcBef>
              <a:defRPr/>
            </a:pPr>
            <a:r>
              <a:rPr lang="en-GB" dirty="0">
                <a:ea typeface="+mn-lt"/>
              </a:rPr>
              <a:t>"If the government are cutting back money, how can the council say they will improve services? </a:t>
            </a:r>
            <a:r>
              <a:rPr lang="en-GB" b="1" dirty="0">
                <a:ea typeface="+mn-lt"/>
              </a:rPr>
              <a:t>Where is the money coming from?</a:t>
            </a:r>
            <a:endParaRPr lang="en-GB" dirty="0">
              <a:ea typeface="+mn-lt"/>
            </a:endParaRPr>
          </a:p>
          <a:p>
            <a:pPr defTabSz="914377">
              <a:spcBef>
                <a:spcPts val="600"/>
              </a:spcBef>
              <a:spcAft>
                <a:spcPts val="600"/>
              </a:spcAft>
              <a:defRPr/>
            </a:pPr>
            <a:r>
              <a:rPr lang="en-GB" dirty="0">
                <a:ea typeface="+mn-lt"/>
              </a:rPr>
              <a:t> ...Government is not going to give money for the services that we want. ...</a:t>
            </a:r>
            <a:r>
              <a:rPr lang="en-GB" b="1" dirty="0">
                <a:ea typeface="+mn-lt"/>
              </a:rPr>
              <a:t>No one listens</a:t>
            </a:r>
            <a:r>
              <a:rPr lang="en-GB" dirty="0">
                <a:ea typeface="+mn-lt"/>
              </a:rPr>
              <a:t>. This always happens to disabled people."</a:t>
            </a:r>
            <a:endParaRPr lang="en-US" dirty="0"/>
          </a:p>
        </p:txBody>
      </p:sp>
      <p:sp>
        <p:nvSpPr>
          <p:cNvPr id="19" name="Rounded Rectangular Callout 11">
            <a:extLst>
              <a:ext uri="{FF2B5EF4-FFF2-40B4-BE49-F238E27FC236}">
                <a16:creationId xmlns:a16="http://schemas.microsoft.com/office/drawing/2014/main" id="{F3553E51-DD88-15EA-277A-07CDEEC183E9}"/>
              </a:ext>
              <a:ext uri="{C183D7F6-B498-43B3-948B-1728B52AA6E4}">
                <adec:decorative xmlns:adec="http://schemas.microsoft.com/office/drawing/2017/decorative" val="1"/>
              </a:ext>
            </a:extLst>
          </p:cNvPr>
          <p:cNvSpPr/>
          <p:nvPr/>
        </p:nvSpPr>
        <p:spPr>
          <a:xfrm>
            <a:off x="7241619" y="3083135"/>
            <a:ext cx="1548267" cy="2491115"/>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US" sz="1400" dirty="0">
              <a:latin typeface="Arial"/>
              <a:ea typeface="+mn-lt"/>
              <a:cs typeface="Arial"/>
            </a:endParaRPr>
          </a:p>
          <a:p>
            <a:pPr defTabSz="914377">
              <a:spcAft>
                <a:spcPts val="600"/>
              </a:spcAft>
              <a:defRPr/>
            </a:pPr>
            <a:endParaRPr lang="en-US" sz="1400" dirty="0">
              <a:latin typeface="Arial"/>
              <a:ea typeface="+mn-lt"/>
              <a:cs typeface="Arial"/>
            </a:endParaRPr>
          </a:p>
          <a:p>
            <a:pPr defTabSz="914377">
              <a:spcAft>
                <a:spcPts val="600"/>
              </a:spcAft>
              <a:defRPr/>
            </a:pPr>
            <a:endParaRPr lang="en-US" sz="1400" dirty="0">
              <a:latin typeface="Arial"/>
              <a:ea typeface="+mn-lt"/>
              <a:cs typeface="Arial"/>
            </a:endParaRPr>
          </a:p>
          <a:p>
            <a:pPr defTabSz="914377">
              <a:spcAft>
                <a:spcPts val="600"/>
              </a:spcAft>
              <a:defRPr/>
            </a:pPr>
            <a:endParaRPr lang="en-US" sz="1400" dirty="0">
              <a:latin typeface="Arial"/>
              <a:ea typeface="+mn-lt"/>
              <a:cs typeface="Arial"/>
            </a:endParaRPr>
          </a:p>
          <a:p>
            <a:pPr defTabSz="914377">
              <a:spcAft>
                <a:spcPts val="600"/>
              </a:spcAft>
              <a:defRPr/>
            </a:pPr>
            <a:endParaRPr lang="en-US" sz="1400" dirty="0">
              <a:latin typeface="Arial"/>
              <a:ea typeface="+mn-lt"/>
              <a:cs typeface="Arial"/>
            </a:endParaRPr>
          </a:p>
          <a:p>
            <a:pPr defTabSz="914377">
              <a:spcAft>
                <a:spcPts val="600"/>
              </a:spcAft>
              <a:defRPr/>
            </a:pPr>
            <a:endParaRPr lang="en-US" sz="1400" dirty="0">
              <a:latin typeface="Arial"/>
              <a:ea typeface="+mn-lt"/>
              <a:cs typeface="Arial"/>
            </a:endParaRPr>
          </a:p>
          <a:p>
            <a:pPr defTabSz="914377">
              <a:spcAft>
                <a:spcPts val="600"/>
              </a:spcAft>
              <a:defRPr/>
            </a:pPr>
            <a:endParaRPr lang="en-US" sz="1400" dirty="0">
              <a:latin typeface="Arial"/>
              <a:ea typeface="+mn-lt"/>
              <a:cs typeface="Arial"/>
            </a:endParaRPr>
          </a:p>
          <a:p>
            <a:pPr defTabSz="914377">
              <a:spcAft>
                <a:spcPts val="600"/>
              </a:spcAft>
              <a:defRPr/>
            </a:pPr>
            <a:endParaRPr lang="en-US" sz="1400" dirty="0">
              <a:latin typeface="Arial"/>
              <a:ea typeface="+mn-lt"/>
              <a:cs typeface="Arial"/>
            </a:endParaRPr>
          </a:p>
        </p:txBody>
      </p:sp>
      <p:sp>
        <p:nvSpPr>
          <p:cNvPr id="5" name="Text Placeholder 4">
            <a:extLst>
              <a:ext uri="{FF2B5EF4-FFF2-40B4-BE49-F238E27FC236}">
                <a16:creationId xmlns:a16="http://schemas.microsoft.com/office/drawing/2014/main" id="{84B868D7-AEC2-0067-11C9-F1F880FAC6BC}"/>
              </a:ext>
            </a:extLst>
          </p:cNvPr>
          <p:cNvSpPr>
            <a:spLocks noGrp="1"/>
          </p:cNvSpPr>
          <p:nvPr>
            <p:ph type="body" sz="quarter" idx="13"/>
          </p:nvPr>
        </p:nvSpPr>
        <p:spPr>
          <a:xfrm>
            <a:off x="7291859" y="3178046"/>
            <a:ext cx="1460254" cy="2321053"/>
          </a:xfrm>
        </p:spPr>
        <p:txBody>
          <a:bodyPr>
            <a:noAutofit/>
          </a:bodyPr>
          <a:lstStyle/>
          <a:p>
            <a:pPr marL="0" indent="0">
              <a:lnSpc>
                <a:spcPct val="100000"/>
              </a:lnSpc>
              <a:buNone/>
            </a:pPr>
            <a:r>
              <a:rPr lang="en-GB" dirty="0">
                <a:latin typeface="Arial"/>
                <a:ea typeface="+mn-lt"/>
                <a:cs typeface="Arial"/>
              </a:rPr>
              <a:t>"[I] went to an event in Finsbury Park that was </a:t>
            </a:r>
            <a:r>
              <a:rPr lang="en-GB" b="1" dirty="0">
                <a:latin typeface="Arial"/>
                <a:ea typeface="+mn-lt"/>
                <a:cs typeface="Arial"/>
              </a:rPr>
              <a:t>very inaccessible</a:t>
            </a:r>
            <a:r>
              <a:rPr lang="en-GB" dirty="0">
                <a:latin typeface="Arial"/>
                <a:ea typeface="+mn-lt"/>
                <a:cs typeface="Arial"/>
              </a:rPr>
              <a:t> for [me], was very crowded and no bathroom facilities."</a:t>
            </a:r>
            <a:endParaRPr lang="en-US" dirty="0"/>
          </a:p>
        </p:txBody>
      </p:sp>
      <p:sp>
        <p:nvSpPr>
          <p:cNvPr id="20" name="Rounded Rectangular Callout 11">
            <a:extLst>
              <a:ext uri="{FF2B5EF4-FFF2-40B4-BE49-F238E27FC236}">
                <a16:creationId xmlns:a16="http://schemas.microsoft.com/office/drawing/2014/main" id="{18B6A988-3A4B-AFF2-A505-9AC5972C3BCD}"/>
              </a:ext>
              <a:ext uri="{C183D7F6-B498-43B3-948B-1728B52AA6E4}">
                <adec:decorative xmlns:adec="http://schemas.microsoft.com/office/drawing/2017/decorative" val="1"/>
              </a:ext>
            </a:extLst>
          </p:cNvPr>
          <p:cNvSpPr/>
          <p:nvPr/>
        </p:nvSpPr>
        <p:spPr>
          <a:xfrm>
            <a:off x="9152727" y="4357942"/>
            <a:ext cx="2661870" cy="1310997"/>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p:txBody>
      </p:sp>
      <p:sp>
        <p:nvSpPr>
          <p:cNvPr id="6" name="Text Placeholder 5">
            <a:extLst>
              <a:ext uri="{FF2B5EF4-FFF2-40B4-BE49-F238E27FC236}">
                <a16:creationId xmlns:a16="http://schemas.microsoft.com/office/drawing/2014/main" id="{7A5276E2-70AE-27A3-3175-418C343C1F39}"/>
              </a:ext>
            </a:extLst>
          </p:cNvPr>
          <p:cNvSpPr>
            <a:spLocks noGrp="1"/>
          </p:cNvSpPr>
          <p:nvPr>
            <p:ph type="body" sz="quarter" idx="14"/>
          </p:nvPr>
        </p:nvSpPr>
        <p:spPr>
          <a:xfrm>
            <a:off x="9213793" y="4444718"/>
            <a:ext cx="2463123" cy="1224221"/>
          </a:xfrm>
        </p:spPr>
        <p:txBody>
          <a:bodyPr>
            <a:noAutofit/>
          </a:bodyPr>
          <a:lstStyle/>
          <a:p>
            <a:pPr marL="0" indent="0">
              <a:lnSpc>
                <a:spcPct val="100000"/>
              </a:lnSpc>
              <a:buNone/>
            </a:pPr>
            <a:r>
              <a:rPr lang="en-GB" dirty="0">
                <a:latin typeface="Arial"/>
                <a:ea typeface="+mn-lt"/>
                <a:cs typeface="Arial"/>
              </a:rPr>
              <a:t>"Women are not safe to walk alone at the parks at </a:t>
            </a:r>
            <a:r>
              <a:rPr lang="en-GB" dirty="0" err="1">
                <a:latin typeface="Arial"/>
                <a:ea typeface="+mn-lt"/>
                <a:cs typeface="Arial"/>
              </a:rPr>
              <a:t>nighttime</a:t>
            </a:r>
            <a:r>
              <a:rPr lang="en-GB" dirty="0">
                <a:latin typeface="Arial"/>
                <a:ea typeface="+mn-lt"/>
                <a:cs typeface="Arial"/>
              </a:rPr>
              <a:t>...That isn't fair. </a:t>
            </a:r>
            <a:r>
              <a:rPr lang="en-GB" b="1" dirty="0">
                <a:latin typeface="Arial"/>
                <a:ea typeface="+mn-lt"/>
                <a:cs typeface="Arial"/>
              </a:rPr>
              <a:t>Women should be able to</a:t>
            </a:r>
            <a:r>
              <a:rPr lang="en-GB" dirty="0">
                <a:latin typeface="Arial"/>
                <a:ea typeface="+mn-lt"/>
                <a:cs typeface="Arial"/>
              </a:rPr>
              <a:t> go wherever and </a:t>
            </a:r>
            <a:r>
              <a:rPr lang="en-GB" b="1" dirty="0">
                <a:latin typeface="Arial"/>
                <a:ea typeface="+mn-lt"/>
                <a:cs typeface="Arial"/>
              </a:rPr>
              <a:t>feel safe</a:t>
            </a:r>
            <a:r>
              <a:rPr lang="en-GB" dirty="0">
                <a:latin typeface="Arial"/>
                <a:ea typeface="+mn-lt"/>
                <a:cs typeface="Arial"/>
              </a:rPr>
              <a:t>."</a:t>
            </a:r>
            <a:endParaRPr lang="en-US" dirty="0"/>
          </a:p>
        </p:txBody>
      </p:sp>
    </p:spTree>
    <p:extLst>
      <p:ext uri="{BB962C8B-B14F-4D97-AF65-F5344CB8AC3E}">
        <p14:creationId xmlns:p14="http://schemas.microsoft.com/office/powerpoint/2010/main" val="709551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79387A9-0F6D-54B5-420D-5BE4ACA62940}"/>
              </a:ext>
            </a:extLst>
          </p:cNvPr>
          <p:cNvSpPr>
            <a:spLocks noGrp="1"/>
          </p:cNvSpPr>
          <p:nvPr>
            <p:ph type="title"/>
          </p:nvPr>
        </p:nvSpPr>
        <p:spPr/>
        <p:txBody>
          <a:bodyPr>
            <a:normAutofit/>
          </a:bodyPr>
          <a:lstStyle/>
          <a:p>
            <a:r>
              <a:rPr lang="en-GB" sz="2600" b="1" dirty="0" err="1">
                <a:solidFill>
                  <a:srgbClr val="FF0000"/>
                </a:solidFill>
                <a:latin typeface="Arial"/>
                <a:cs typeface="Arial"/>
              </a:rPr>
              <a:t>Elfrida</a:t>
            </a:r>
            <a:r>
              <a:rPr lang="en-GB" sz="2600" b="1" dirty="0">
                <a:solidFill>
                  <a:srgbClr val="FF0000"/>
                </a:solidFill>
                <a:latin typeface="Arial"/>
                <a:cs typeface="Arial"/>
              </a:rPr>
              <a:t> Society Parent Group</a:t>
            </a:r>
            <a:endParaRPr lang="en-US" sz="2600" dirty="0"/>
          </a:p>
        </p:txBody>
      </p:sp>
      <p:sp>
        <p:nvSpPr>
          <p:cNvPr id="2" name="Text Placeholder 1">
            <a:extLst>
              <a:ext uri="{FF2B5EF4-FFF2-40B4-BE49-F238E27FC236}">
                <a16:creationId xmlns:a16="http://schemas.microsoft.com/office/drawing/2014/main" id="{7DF097D5-C380-C15B-F549-C57EADE9318A}"/>
              </a:ext>
            </a:extLst>
          </p:cNvPr>
          <p:cNvSpPr>
            <a:spLocks noGrp="1"/>
          </p:cNvSpPr>
          <p:nvPr>
            <p:ph type="body" sz="quarter" idx="10"/>
          </p:nvPr>
        </p:nvSpPr>
        <p:spPr>
          <a:xfrm>
            <a:off x="338328" y="914400"/>
            <a:ext cx="6022279" cy="4913644"/>
          </a:xfrm>
        </p:spPr>
        <p:txBody>
          <a:bodyPr>
            <a:noAutofit/>
          </a:bodyPr>
          <a:lstStyle/>
          <a:p>
            <a:pPr>
              <a:spcBef>
                <a:spcPts val="0"/>
              </a:spcBef>
              <a:spcAft>
                <a:spcPts val="600"/>
              </a:spcAft>
            </a:pPr>
            <a:r>
              <a:rPr lang="en-GB" sz="1400" u="sng" dirty="0">
                <a:latin typeface="Arial" panose="020B0604020202020204" pitchFamily="34" charset="0"/>
                <a:ea typeface="+mn-lt"/>
                <a:cs typeface="Arial" panose="020B0604020202020204" pitchFamily="34" charset="0"/>
              </a:rPr>
              <a:t>Top priorities</a:t>
            </a:r>
            <a:endParaRPr lang="en-US" sz="1400" dirty="0">
              <a:latin typeface="Arial" panose="020B0604020202020204" pitchFamily="34" charset="0"/>
              <a:ea typeface="+mn-lt"/>
              <a:cs typeface="Arial" panose="020B0604020202020204" pitchFamily="34" charset="0"/>
            </a:endParaRPr>
          </a:p>
          <a:p>
            <a:pPr marL="285750" indent="-285750">
              <a:spcBef>
                <a:spcPts val="0"/>
              </a:spcBef>
              <a:buFont typeface="Arial,Sans-Serif"/>
              <a:buChar char="•"/>
            </a:pPr>
            <a:r>
              <a:rPr lang="en-GB" sz="1400" dirty="0">
                <a:latin typeface="Arial" panose="020B0604020202020204" pitchFamily="34" charset="0"/>
                <a:ea typeface="+mn-lt"/>
                <a:cs typeface="Arial" panose="020B0604020202020204" pitchFamily="34" charset="0"/>
              </a:rPr>
              <a:t>Pollution</a:t>
            </a:r>
            <a:endParaRPr lang="en-US" sz="1400" dirty="0">
              <a:latin typeface="Arial" panose="020B0604020202020204" pitchFamily="34" charset="0"/>
              <a:ea typeface="+mn-lt"/>
              <a:cs typeface="Arial" panose="020B0604020202020204" pitchFamily="34" charset="0"/>
            </a:endParaRPr>
          </a:p>
          <a:p>
            <a:pPr marL="285750" indent="-285750">
              <a:spcBef>
                <a:spcPts val="0"/>
              </a:spcBef>
              <a:buFont typeface="Arial,Sans-Serif"/>
              <a:buChar char="•"/>
            </a:pPr>
            <a:r>
              <a:rPr lang="en-GB" sz="1400" dirty="0">
                <a:latin typeface="Arial" panose="020B0604020202020204" pitchFamily="34" charset="0"/>
                <a:ea typeface="+mn-lt"/>
                <a:cs typeface="Arial" panose="020B0604020202020204" pitchFamily="34" charset="0"/>
              </a:rPr>
              <a:t>Good local services</a:t>
            </a:r>
          </a:p>
          <a:p>
            <a:pPr marL="285750" indent="-285750">
              <a:spcBef>
                <a:spcPts val="0"/>
              </a:spcBef>
              <a:buFont typeface="Arial,Sans-Serif"/>
              <a:buChar char="•"/>
            </a:pPr>
            <a:r>
              <a:rPr lang="en-GB" sz="1400" dirty="0">
                <a:latin typeface="Arial" panose="020B0604020202020204" pitchFamily="34" charset="0"/>
                <a:ea typeface="+mn-lt"/>
                <a:cs typeface="Arial" panose="020B0604020202020204" pitchFamily="34" charset="0"/>
              </a:rPr>
              <a:t>Parks &amp; green space</a:t>
            </a:r>
          </a:p>
          <a:p>
            <a:pPr marL="285750" indent="-285750">
              <a:spcBef>
                <a:spcPts val="0"/>
              </a:spcBef>
              <a:buFont typeface="Arial,Sans-Serif"/>
              <a:buChar char="•"/>
            </a:pPr>
            <a:r>
              <a:rPr lang="en-GB" sz="1400" dirty="0">
                <a:latin typeface="Arial" panose="020B0604020202020204" pitchFamily="34" charset="0"/>
                <a:ea typeface="+mn-lt"/>
                <a:cs typeface="Arial" panose="020B0604020202020204" pitchFamily="34" charset="0"/>
              </a:rPr>
              <a:t>Mental health support</a:t>
            </a:r>
          </a:p>
          <a:p>
            <a:pPr>
              <a:spcBef>
                <a:spcPts val="1200"/>
              </a:spcBef>
              <a:spcAft>
                <a:spcPts val="1200"/>
              </a:spcAft>
            </a:pPr>
            <a:r>
              <a:rPr lang="en-GB" sz="1400" dirty="0">
                <a:latin typeface="Arial" panose="020B0604020202020204" pitchFamily="34" charset="0"/>
                <a:ea typeface="+mn-lt"/>
                <a:cs typeface="Arial" panose="020B0604020202020204" pitchFamily="34" charset="0"/>
              </a:rPr>
              <a:t>These parents </a:t>
            </a:r>
            <a:r>
              <a:rPr lang="en-GB" sz="1400" b="1" dirty="0">
                <a:latin typeface="Arial" panose="020B0604020202020204" pitchFamily="34" charset="0"/>
                <a:ea typeface="+mn-lt"/>
                <a:cs typeface="Arial" panose="020B0604020202020204" pitchFamily="34" charset="0"/>
              </a:rPr>
              <a:t>enjoy</a:t>
            </a:r>
            <a:r>
              <a:rPr lang="en-GB" sz="1400" dirty="0">
                <a:latin typeface="Arial" panose="020B0604020202020204" pitchFamily="34" charset="0"/>
                <a:ea typeface="+mn-lt"/>
                <a:cs typeface="Arial" panose="020B0604020202020204" pitchFamily="34" charset="0"/>
              </a:rPr>
              <a:t> the range of activity and support groups, parks, shopping centres and Arsenal stadium.</a:t>
            </a:r>
            <a:endParaRPr lang="en-GB" sz="1400" dirty="0">
              <a:latin typeface="Arial" panose="020B0604020202020204" pitchFamily="34" charset="0"/>
              <a:cs typeface="Arial" panose="020B0604020202020204" pitchFamily="34" charset="0"/>
            </a:endParaRPr>
          </a:p>
          <a:p>
            <a:pPr>
              <a:spcBef>
                <a:spcPts val="0"/>
              </a:spcBef>
              <a:spcAft>
                <a:spcPts val="1200"/>
              </a:spcAft>
            </a:pPr>
            <a:r>
              <a:rPr lang="en-GB" sz="1400" dirty="0">
                <a:latin typeface="Arial" panose="020B0604020202020204" pitchFamily="34" charset="0"/>
                <a:ea typeface="+mn-lt"/>
                <a:cs typeface="Arial" panose="020B0604020202020204" pitchFamily="34" charset="0"/>
              </a:rPr>
              <a:t>They had </a:t>
            </a:r>
            <a:r>
              <a:rPr lang="en-GB" sz="1400" b="1" dirty="0">
                <a:latin typeface="Arial" panose="020B0604020202020204" pitchFamily="34" charset="0"/>
                <a:ea typeface="+mn-lt"/>
                <a:cs typeface="Arial" panose="020B0604020202020204" pitchFamily="34" charset="0"/>
              </a:rPr>
              <a:t>mixed experiences</a:t>
            </a:r>
            <a:r>
              <a:rPr lang="en-GB" sz="1400" dirty="0">
                <a:latin typeface="Arial" panose="020B0604020202020204" pitchFamily="34" charset="0"/>
                <a:ea typeface="+mn-lt"/>
                <a:cs typeface="Arial" panose="020B0604020202020204" pitchFamily="34" charset="0"/>
              </a:rPr>
              <a:t> with the extent to which services were accessible and different perceptions about safety.  They spoke about the </a:t>
            </a:r>
            <a:r>
              <a:rPr lang="en-GB" sz="1400" b="1" dirty="0">
                <a:latin typeface="Arial" panose="020B0604020202020204" pitchFamily="34" charset="0"/>
                <a:ea typeface="+mn-lt"/>
                <a:cs typeface="Arial" panose="020B0604020202020204" pitchFamily="34" charset="0"/>
              </a:rPr>
              <a:t>intersections</a:t>
            </a:r>
            <a:r>
              <a:rPr lang="en-GB" sz="1400" dirty="0">
                <a:latin typeface="Arial" panose="020B0604020202020204" pitchFamily="34" charset="0"/>
                <a:ea typeface="+mn-lt"/>
                <a:cs typeface="Arial" panose="020B0604020202020204" pitchFamily="34" charset="0"/>
              </a:rPr>
              <a:t> between disability and race, religion and family status.</a:t>
            </a:r>
          </a:p>
          <a:p>
            <a:pPr>
              <a:spcBef>
                <a:spcPts val="0"/>
              </a:spcBef>
              <a:spcAft>
                <a:spcPts val="600"/>
              </a:spcAft>
            </a:pPr>
            <a:r>
              <a:rPr lang="en-GB" sz="1400" u="sng" dirty="0">
                <a:latin typeface="Arial" panose="020B0604020202020204" pitchFamily="34" charset="0"/>
                <a:ea typeface="+mn-lt"/>
                <a:cs typeface="Arial" panose="020B0604020202020204" pitchFamily="34" charset="0"/>
              </a:rPr>
              <a:t>Recommendations</a:t>
            </a:r>
            <a:endParaRPr lang="en-GB" sz="1400" u="sng" dirty="0">
              <a:latin typeface="Arial" panose="020B0604020202020204" pitchFamily="34" charset="0"/>
              <a:cs typeface="Arial" panose="020B0604020202020204" pitchFamily="34" charset="0"/>
            </a:endParaRPr>
          </a:p>
          <a:p>
            <a:pPr marL="285750" indent="-285750">
              <a:spcBef>
                <a:spcPts val="0"/>
              </a:spcBef>
              <a:spcAft>
                <a:spcPts val="600"/>
              </a:spcAft>
              <a:buFont typeface="Arial"/>
              <a:buChar char="•"/>
            </a:pPr>
            <a:r>
              <a:rPr lang="en-GB" sz="1400" dirty="0">
                <a:latin typeface="Arial" panose="020B0604020202020204" pitchFamily="34" charset="0"/>
                <a:cs typeface="Arial" panose="020B0604020202020204" pitchFamily="34" charset="0"/>
              </a:rPr>
              <a:t>Disabled people have different needs and shouldn't be treated all the same.  Some people might need more or less than others.  Make reasonable adjustments and be patient.</a:t>
            </a:r>
          </a:p>
          <a:p>
            <a:pPr marL="285750" indent="-285750">
              <a:spcBef>
                <a:spcPts val="0"/>
              </a:spcBef>
              <a:spcAft>
                <a:spcPts val="600"/>
              </a:spcAft>
              <a:buFont typeface="Arial,Sans-Serif"/>
              <a:buChar char="•"/>
            </a:pPr>
            <a:r>
              <a:rPr lang="en-GB" sz="1400" dirty="0">
                <a:latin typeface="Arial" panose="020B0604020202020204" pitchFamily="34" charset="0"/>
                <a:cs typeface="Arial" panose="020B0604020202020204" pitchFamily="34" charset="0"/>
              </a:rPr>
              <a:t>Ensure that other parent groups are accessible</a:t>
            </a:r>
            <a:endParaRPr lang="en-US" sz="1400" dirty="0">
              <a:latin typeface="Arial" panose="020B0604020202020204" pitchFamily="34" charset="0"/>
              <a:ea typeface="+mn-lt"/>
              <a:cs typeface="Arial" panose="020B0604020202020204" pitchFamily="34" charset="0"/>
            </a:endParaRPr>
          </a:p>
          <a:p>
            <a:pPr marL="285750" indent="-285750">
              <a:spcBef>
                <a:spcPts val="0"/>
              </a:spcBef>
              <a:spcAft>
                <a:spcPts val="600"/>
              </a:spcAft>
              <a:buFont typeface="Arial"/>
              <a:buChar char="•"/>
            </a:pPr>
            <a:r>
              <a:rPr lang="en-GB" sz="1400" dirty="0">
                <a:latin typeface="Arial" panose="020B0604020202020204" pitchFamily="34" charset="0"/>
                <a:cs typeface="Arial" panose="020B0604020202020204" pitchFamily="34" charset="0"/>
              </a:rPr>
              <a:t>Improve phone wait times (which can also be costly on pay as you go contracts) and coordinate across services, rather than pass residents around</a:t>
            </a:r>
          </a:p>
          <a:p>
            <a:pPr marL="285750" indent="-285750">
              <a:spcBef>
                <a:spcPts val="0"/>
              </a:spcBef>
              <a:spcAft>
                <a:spcPts val="600"/>
              </a:spcAft>
              <a:buFont typeface="Arial,Sans-Serif"/>
              <a:buChar char="•"/>
            </a:pPr>
            <a:r>
              <a:rPr lang="en-GB" sz="1400" dirty="0">
                <a:latin typeface="Arial" panose="020B0604020202020204" pitchFamily="34" charset="0"/>
                <a:cs typeface="Arial" panose="020B0604020202020204" pitchFamily="34" charset="0"/>
              </a:rPr>
              <a:t>Create groups for teenagers so they have alternatives to gangs</a:t>
            </a:r>
            <a:endParaRPr lang="en-US" sz="1400" dirty="0">
              <a:latin typeface="Arial" panose="020B0604020202020204" pitchFamily="34" charset="0"/>
              <a:cs typeface="Arial" panose="020B0604020202020204" pitchFamily="34" charset="0"/>
            </a:endParaRPr>
          </a:p>
        </p:txBody>
      </p:sp>
      <p:sp>
        <p:nvSpPr>
          <p:cNvPr id="18" name="Rounded Rectangular Callout 11">
            <a:extLst>
              <a:ext uri="{FF2B5EF4-FFF2-40B4-BE49-F238E27FC236}">
                <a16:creationId xmlns:a16="http://schemas.microsoft.com/office/drawing/2014/main" id="{E8743BD0-ABC6-0AC8-65B6-833E6A6C4C79}"/>
              </a:ext>
              <a:ext uri="{C183D7F6-B498-43B3-948B-1728B52AA6E4}">
                <adec:decorative xmlns:adec="http://schemas.microsoft.com/office/drawing/2017/decorative" val="1"/>
              </a:ext>
            </a:extLst>
          </p:cNvPr>
          <p:cNvSpPr/>
          <p:nvPr/>
        </p:nvSpPr>
        <p:spPr>
          <a:xfrm>
            <a:off x="6638524" y="609360"/>
            <a:ext cx="2386253" cy="2877264"/>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p:txBody>
      </p:sp>
      <p:sp>
        <p:nvSpPr>
          <p:cNvPr id="3" name="Text Placeholder 2">
            <a:extLst>
              <a:ext uri="{FF2B5EF4-FFF2-40B4-BE49-F238E27FC236}">
                <a16:creationId xmlns:a16="http://schemas.microsoft.com/office/drawing/2014/main" id="{E0EC1E1E-7E3E-3103-AA02-C69E88A06147}"/>
              </a:ext>
            </a:extLst>
          </p:cNvPr>
          <p:cNvSpPr>
            <a:spLocks noGrp="1"/>
          </p:cNvSpPr>
          <p:nvPr>
            <p:ph type="body" sz="quarter" idx="11"/>
          </p:nvPr>
        </p:nvSpPr>
        <p:spPr>
          <a:xfrm>
            <a:off x="6768980" y="734342"/>
            <a:ext cx="2149679" cy="2641919"/>
          </a:xfrm>
        </p:spPr>
        <p:txBody>
          <a:bodyPr>
            <a:noAutofit/>
          </a:bodyPr>
          <a:lstStyle/>
          <a:p>
            <a:r>
              <a:rPr lang="en-GB" dirty="0">
                <a:latin typeface="Arial"/>
                <a:ea typeface="+mn-lt"/>
                <a:cs typeface="Arial"/>
              </a:rPr>
              <a:t>"[Ask] people with disabilities to say what they want and how they want it...The more we </a:t>
            </a:r>
            <a:r>
              <a:rPr lang="en-GB" b="1" dirty="0">
                <a:latin typeface="Arial"/>
                <a:ea typeface="+mn-lt"/>
                <a:cs typeface="Arial"/>
              </a:rPr>
              <a:t>listen</a:t>
            </a:r>
            <a:r>
              <a:rPr lang="en-GB" dirty="0">
                <a:latin typeface="Arial"/>
                <a:ea typeface="+mn-lt"/>
                <a:cs typeface="Arial"/>
              </a:rPr>
              <a:t>, the more we hear each other and can understand we're all the same. Other people can </a:t>
            </a:r>
            <a:r>
              <a:rPr lang="en-GB" b="1" dirty="0">
                <a:latin typeface="Arial"/>
                <a:ea typeface="+mn-lt"/>
                <a:cs typeface="Arial"/>
              </a:rPr>
              <a:t>treat us like we are different</a:t>
            </a:r>
            <a:r>
              <a:rPr lang="en-GB" dirty="0">
                <a:latin typeface="Arial"/>
                <a:ea typeface="+mn-lt"/>
                <a:cs typeface="Arial"/>
              </a:rPr>
              <a:t>, or like this person is better than this person.”</a:t>
            </a:r>
            <a:endParaRPr lang="en-US" dirty="0"/>
          </a:p>
        </p:txBody>
      </p:sp>
      <p:sp>
        <p:nvSpPr>
          <p:cNvPr id="20" name="Rounded Rectangular Callout 11">
            <a:extLst>
              <a:ext uri="{FF2B5EF4-FFF2-40B4-BE49-F238E27FC236}">
                <a16:creationId xmlns:a16="http://schemas.microsoft.com/office/drawing/2014/main" id="{E0DB5381-FF73-4EDC-1E6E-A23A1DE09973}"/>
              </a:ext>
              <a:ext uri="{C183D7F6-B498-43B3-948B-1728B52AA6E4}">
                <adec:decorative xmlns:adec="http://schemas.microsoft.com/office/drawing/2017/decorative" val="1"/>
              </a:ext>
            </a:extLst>
          </p:cNvPr>
          <p:cNvSpPr/>
          <p:nvPr/>
        </p:nvSpPr>
        <p:spPr>
          <a:xfrm>
            <a:off x="9495039" y="1362393"/>
            <a:ext cx="2361934" cy="732115"/>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GB" sz="1600" dirty="0">
              <a:latin typeface="Arial"/>
              <a:ea typeface="+mn-lt"/>
              <a:cs typeface="Arial"/>
            </a:endParaRPr>
          </a:p>
          <a:p>
            <a:pPr defTabSz="914377">
              <a:spcAft>
                <a:spcPts val="600"/>
              </a:spcAft>
              <a:defRPr/>
            </a:pPr>
            <a:endParaRPr lang="en-GB" sz="1600" dirty="0">
              <a:latin typeface="Arial"/>
              <a:ea typeface="+mn-lt"/>
              <a:cs typeface="Arial"/>
            </a:endParaRPr>
          </a:p>
        </p:txBody>
      </p:sp>
      <p:sp>
        <p:nvSpPr>
          <p:cNvPr id="5" name="Text Placeholder 4">
            <a:extLst>
              <a:ext uri="{FF2B5EF4-FFF2-40B4-BE49-F238E27FC236}">
                <a16:creationId xmlns:a16="http://schemas.microsoft.com/office/drawing/2014/main" id="{F3F181B0-6781-A68C-9AA6-C4F04E47BFB6}"/>
              </a:ext>
            </a:extLst>
          </p:cNvPr>
          <p:cNvSpPr>
            <a:spLocks noGrp="1"/>
          </p:cNvSpPr>
          <p:nvPr>
            <p:ph type="body" sz="quarter" idx="13"/>
          </p:nvPr>
        </p:nvSpPr>
        <p:spPr>
          <a:xfrm>
            <a:off x="9505086" y="1365007"/>
            <a:ext cx="2358634" cy="608880"/>
          </a:xfrm>
        </p:spPr>
        <p:txBody>
          <a:bodyPr>
            <a:noAutofit/>
          </a:bodyPr>
          <a:lstStyle/>
          <a:p>
            <a:pPr marL="0" indent="0">
              <a:lnSpc>
                <a:spcPct val="100000"/>
              </a:lnSpc>
              <a:buNone/>
            </a:pPr>
            <a:r>
              <a:rPr lang="en-GB" dirty="0">
                <a:latin typeface="Arial"/>
                <a:ea typeface="+mn-lt"/>
                <a:cs typeface="Arial"/>
              </a:rPr>
              <a:t>"I feel like there's a </a:t>
            </a:r>
            <a:r>
              <a:rPr lang="en-GB" b="1" dirty="0">
                <a:latin typeface="Arial"/>
                <a:ea typeface="+mn-lt"/>
                <a:cs typeface="Arial"/>
              </a:rPr>
              <a:t>security</a:t>
            </a:r>
            <a:r>
              <a:rPr lang="en-GB" dirty="0">
                <a:latin typeface="Arial"/>
                <a:ea typeface="+mn-lt"/>
                <a:cs typeface="Arial"/>
              </a:rPr>
              <a:t> here. It feels safe for me and my kids."</a:t>
            </a:r>
            <a:endParaRPr lang="en-US" dirty="0"/>
          </a:p>
        </p:txBody>
      </p:sp>
      <p:sp>
        <p:nvSpPr>
          <p:cNvPr id="21" name="Rounded Rectangular Callout 11">
            <a:extLst>
              <a:ext uri="{FF2B5EF4-FFF2-40B4-BE49-F238E27FC236}">
                <a16:creationId xmlns:a16="http://schemas.microsoft.com/office/drawing/2014/main" id="{488BA622-F641-3D7D-91B4-F6F1DDF71D70}"/>
              </a:ext>
              <a:ext uri="{C183D7F6-B498-43B3-948B-1728B52AA6E4}">
                <adec:decorative xmlns:adec="http://schemas.microsoft.com/office/drawing/2017/decorative" val="1"/>
              </a:ext>
            </a:extLst>
          </p:cNvPr>
          <p:cNvSpPr/>
          <p:nvPr/>
        </p:nvSpPr>
        <p:spPr>
          <a:xfrm>
            <a:off x="9495039" y="2454898"/>
            <a:ext cx="2361934" cy="408623"/>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US" dirty="0"/>
          </a:p>
        </p:txBody>
      </p:sp>
      <p:sp>
        <p:nvSpPr>
          <p:cNvPr id="6" name="Text Placeholder 5">
            <a:extLst>
              <a:ext uri="{FF2B5EF4-FFF2-40B4-BE49-F238E27FC236}">
                <a16:creationId xmlns:a16="http://schemas.microsoft.com/office/drawing/2014/main" id="{D188B3B9-6AC4-B78A-7834-4C21A2E61127}"/>
              </a:ext>
            </a:extLst>
          </p:cNvPr>
          <p:cNvSpPr>
            <a:spLocks noGrp="1"/>
          </p:cNvSpPr>
          <p:nvPr>
            <p:ph type="body" sz="quarter" idx="14"/>
          </p:nvPr>
        </p:nvSpPr>
        <p:spPr>
          <a:xfrm>
            <a:off x="9524224" y="2523629"/>
            <a:ext cx="2265264" cy="255929"/>
          </a:xfrm>
        </p:spPr>
        <p:txBody>
          <a:bodyPr>
            <a:noAutofit/>
          </a:bodyPr>
          <a:lstStyle/>
          <a:p>
            <a:pPr marL="0" indent="0">
              <a:buNone/>
            </a:pPr>
            <a:r>
              <a:rPr lang="en-GB" dirty="0">
                <a:latin typeface="Arial"/>
                <a:ea typeface="+mn-lt"/>
                <a:cs typeface="Arial"/>
              </a:rPr>
              <a:t>"It can be a </a:t>
            </a:r>
            <a:r>
              <a:rPr lang="en-GB" b="1" dirty="0">
                <a:latin typeface="Arial"/>
                <a:ea typeface="+mn-lt"/>
                <a:cs typeface="Arial"/>
              </a:rPr>
              <a:t>scary</a:t>
            </a:r>
            <a:r>
              <a:rPr lang="en-GB" dirty="0">
                <a:latin typeface="Arial"/>
                <a:ea typeface="+mn-lt"/>
                <a:cs typeface="Arial"/>
              </a:rPr>
              <a:t> place."</a:t>
            </a:r>
            <a:endParaRPr lang="en-US" dirty="0"/>
          </a:p>
        </p:txBody>
      </p:sp>
      <p:sp>
        <p:nvSpPr>
          <p:cNvPr id="19" name="Rounded Rectangular Callout 11">
            <a:extLst>
              <a:ext uri="{FF2B5EF4-FFF2-40B4-BE49-F238E27FC236}">
                <a16:creationId xmlns:a16="http://schemas.microsoft.com/office/drawing/2014/main" id="{131BF886-9B34-D97F-38ED-82B64DA1A7B1}"/>
              </a:ext>
              <a:ext uri="{C183D7F6-B498-43B3-948B-1728B52AA6E4}">
                <adec:decorative xmlns:adec="http://schemas.microsoft.com/office/drawing/2017/decorative" val="1"/>
              </a:ext>
            </a:extLst>
          </p:cNvPr>
          <p:cNvSpPr/>
          <p:nvPr/>
        </p:nvSpPr>
        <p:spPr>
          <a:xfrm>
            <a:off x="7987147" y="3809048"/>
            <a:ext cx="3753203" cy="1634490"/>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US" sz="1400" dirty="0">
              <a:latin typeface="Arial"/>
              <a:ea typeface="+mn-lt"/>
              <a:cs typeface="Arial"/>
            </a:endParaRPr>
          </a:p>
          <a:p>
            <a:pPr defTabSz="914377">
              <a:spcAft>
                <a:spcPts val="600"/>
              </a:spcAft>
              <a:defRPr/>
            </a:pPr>
            <a:endParaRPr lang="en-US" sz="1400" dirty="0">
              <a:latin typeface="Arial"/>
              <a:ea typeface="+mn-lt"/>
              <a:cs typeface="Arial"/>
            </a:endParaRPr>
          </a:p>
          <a:p>
            <a:pPr defTabSz="914377">
              <a:spcAft>
                <a:spcPts val="600"/>
              </a:spcAft>
              <a:defRPr/>
            </a:pPr>
            <a:endParaRPr lang="en-US" sz="1400" dirty="0">
              <a:latin typeface="Arial"/>
              <a:ea typeface="+mn-lt"/>
              <a:cs typeface="Arial"/>
            </a:endParaRPr>
          </a:p>
          <a:p>
            <a:pPr defTabSz="914377">
              <a:spcAft>
                <a:spcPts val="600"/>
              </a:spcAft>
              <a:defRPr/>
            </a:pPr>
            <a:endParaRPr lang="en-US" sz="1400" dirty="0">
              <a:latin typeface="Arial"/>
              <a:ea typeface="+mn-lt"/>
              <a:cs typeface="Arial"/>
            </a:endParaRPr>
          </a:p>
          <a:p>
            <a:pPr defTabSz="914377">
              <a:spcAft>
                <a:spcPts val="600"/>
              </a:spcAft>
              <a:defRPr/>
            </a:pPr>
            <a:endParaRPr lang="en-US" sz="1400" dirty="0">
              <a:latin typeface="Arial"/>
              <a:ea typeface="+mn-lt"/>
              <a:cs typeface="Arial"/>
            </a:endParaRPr>
          </a:p>
        </p:txBody>
      </p:sp>
      <p:sp>
        <p:nvSpPr>
          <p:cNvPr id="7" name="Text Placeholder 6">
            <a:extLst>
              <a:ext uri="{FF2B5EF4-FFF2-40B4-BE49-F238E27FC236}">
                <a16:creationId xmlns:a16="http://schemas.microsoft.com/office/drawing/2014/main" id="{D8403558-1BD9-3D24-4B70-794FEFF75B8A}"/>
              </a:ext>
            </a:extLst>
          </p:cNvPr>
          <p:cNvSpPr>
            <a:spLocks noGrp="1"/>
          </p:cNvSpPr>
          <p:nvPr>
            <p:ph type="body" sz="quarter" idx="15"/>
          </p:nvPr>
        </p:nvSpPr>
        <p:spPr>
          <a:xfrm>
            <a:off x="8107723" y="3852767"/>
            <a:ext cx="3588554" cy="1422619"/>
          </a:xfrm>
        </p:spPr>
        <p:txBody>
          <a:bodyPr>
            <a:noAutofit/>
          </a:bodyPr>
          <a:lstStyle/>
          <a:p>
            <a:pPr marL="0" indent="0">
              <a:lnSpc>
                <a:spcPct val="100000"/>
              </a:lnSpc>
              <a:buNone/>
            </a:pPr>
            <a:r>
              <a:rPr lang="en-GB" dirty="0">
                <a:latin typeface="Arial"/>
                <a:ea typeface="+mn-lt"/>
                <a:cs typeface="Arial"/>
              </a:rPr>
              <a:t>"[People] are </a:t>
            </a:r>
            <a:r>
              <a:rPr lang="en-GB" b="1" dirty="0">
                <a:latin typeface="Arial"/>
                <a:ea typeface="+mn-lt"/>
                <a:cs typeface="Arial"/>
              </a:rPr>
              <a:t>struggling with their mental health</a:t>
            </a:r>
            <a:r>
              <a:rPr lang="en-GB" dirty="0">
                <a:latin typeface="Arial"/>
                <a:ea typeface="+mn-lt"/>
                <a:cs typeface="Arial"/>
              </a:rPr>
              <a:t> and are very vulnerable. They need to be able to go somewhere. …[there is] nothing there to say 'look, this is how you can prevent this from happening again, here are the tools for you to manage your mental health."</a:t>
            </a:r>
            <a:endParaRPr lang="en-US" dirty="0"/>
          </a:p>
        </p:txBody>
      </p:sp>
    </p:spTree>
    <p:extLst>
      <p:ext uri="{BB962C8B-B14F-4D97-AF65-F5344CB8AC3E}">
        <p14:creationId xmlns:p14="http://schemas.microsoft.com/office/powerpoint/2010/main" val="487886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6AEDE-3E1A-2D2B-269A-20886EFB09BE}"/>
              </a:ext>
            </a:extLst>
          </p:cNvPr>
          <p:cNvSpPr>
            <a:spLocks noGrp="1"/>
          </p:cNvSpPr>
          <p:nvPr>
            <p:ph type="title"/>
          </p:nvPr>
        </p:nvSpPr>
        <p:spPr>
          <a:xfrm>
            <a:off x="338328" y="329184"/>
            <a:ext cx="11750040" cy="424732"/>
          </a:xfrm>
        </p:spPr>
        <p:txBody>
          <a:bodyPr/>
          <a:lstStyle/>
          <a:p>
            <a:r>
              <a:rPr lang="en-GB" sz="2400" dirty="0">
                <a:latin typeface="Arial"/>
                <a:cs typeface="Arial"/>
              </a:rPr>
              <a:t>Methodological limitations</a:t>
            </a:r>
            <a:endParaRPr lang="en-US" sz="2400" dirty="0"/>
          </a:p>
        </p:txBody>
      </p:sp>
      <p:sp>
        <p:nvSpPr>
          <p:cNvPr id="3" name="Text Placeholder 2">
            <a:extLst>
              <a:ext uri="{FF2B5EF4-FFF2-40B4-BE49-F238E27FC236}">
                <a16:creationId xmlns:a16="http://schemas.microsoft.com/office/drawing/2014/main" id="{CD47AD87-0533-5A72-3E35-33446AE1AEC2}"/>
              </a:ext>
            </a:extLst>
          </p:cNvPr>
          <p:cNvSpPr>
            <a:spLocks noGrp="1"/>
          </p:cNvSpPr>
          <p:nvPr>
            <p:ph type="body" sz="quarter" idx="4294967295"/>
          </p:nvPr>
        </p:nvSpPr>
        <p:spPr>
          <a:xfrm>
            <a:off x="338328" y="914400"/>
            <a:ext cx="11198143" cy="5010411"/>
          </a:xfrm>
        </p:spPr>
        <p:txBody>
          <a:bodyPr>
            <a:noAutofit/>
          </a:bodyPr>
          <a:lstStyle/>
          <a:p>
            <a:pPr marL="0" indent="0">
              <a:spcAft>
                <a:spcPts val="1200"/>
              </a:spcAft>
              <a:buNone/>
            </a:pPr>
            <a:r>
              <a:rPr lang="en-GB" sz="1500" dirty="0">
                <a:latin typeface="Arial"/>
                <a:cs typeface="Arial"/>
              </a:rPr>
              <a:t>These findings are based on </a:t>
            </a:r>
            <a:r>
              <a:rPr lang="en-GB" sz="1500" b="1" dirty="0">
                <a:latin typeface="Arial"/>
                <a:cs typeface="Arial"/>
              </a:rPr>
              <a:t>convenience</a:t>
            </a:r>
            <a:r>
              <a:rPr lang="en-GB" sz="1500" dirty="0">
                <a:latin typeface="Arial"/>
                <a:cs typeface="Arial"/>
              </a:rPr>
              <a:t> (people who heard about activities and chose to take part) and </a:t>
            </a:r>
            <a:r>
              <a:rPr lang="en-GB" sz="1500" b="1" dirty="0">
                <a:latin typeface="Arial"/>
                <a:cs typeface="Arial"/>
              </a:rPr>
              <a:t>purposive</a:t>
            </a:r>
            <a:r>
              <a:rPr lang="en-GB" sz="1500" dirty="0">
                <a:latin typeface="Arial"/>
                <a:cs typeface="Arial"/>
              </a:rPr>
              <a:t> (specific groups we intentionally reached out to in order to capture particular perspectives) samples and therefore </a:t>
            </a:r>
            <a:r>
              <a:rPr lang="en-GB" sz="1500" b="1" dirty="0">
                <a:latin typeface="Arial"/>
                <a:cs typeface="Arial"/>
              </a:rPr>
              <a:t>cannot be generalised</a:t>
            </a:r>
            <a:r>
              <a:rPr lang="en-GB" sz="1500" dirty="0">
                <a:latin typeface="Arial"/>
                <a:cs typeface="Arial"/>
              </a:rPr>
              <a:t> to the borough population as a whole.</a:t>
            </a:r>
            <a:endParaRPr lang="en-US" sz="1500" dirty="0">
              <a:latin typeface="Arial"/>
              <a:cs typeface="Calibri" panose="020F0502020204030204"/>
            </a:endParaRPr>
          </a:p>
          <a:p>
            <a:pPr marL="0" indent="0">
              <a:spcAft>
                <a:spcPts val="1200"/>
              </a:spcAft>
              <a:buNone/>
            </a:pPr>
            <a:r>
              <a:rPr lang="en-GB" sz="1500" dirty="0">
                <a:latin typeface="Arial"/>
                <a:cs typeface="Arial"/>
              </a:rPr>
              <a:t>In the open survey, men, residents of white and mixed ethnicity and under 45s are underrepresented relative to the population.  Moreover, we are missing demographic information for 28-54% of survey respondents, depending on the question.</a:t>
            </a:r>
          </a:p>
          <a:p>
            <a:pPr marL="0" indent="0">
              <a:spcAft>
                <a:spcPts val="1200"/>
              </a:spcAft>
              <a:buNone/>
            </a:pPr>
            <a:r>
              <a:rPr lang="en-GB" sz="1500" dirty="0">
                <a:latin typeface="Arial"/>
                <a:cs typeface="Arial"/>
              </a:rPr>
              <a:t>For the quantitative questions in the open survey, we have calculated confidence intervals to determine if responses among different groups are </a:t>
            </a:r>
            <a:r>
              <a:rPr lang="en-GB" sz="1500" b="1" dirty="0">
                <a:latin typeface="Arial"/>
                <a:cs typeface="Arial"/>
              </a:rPr>
              <a:t>statistically significant</a:t>
            </a:r>
            <a:r>
              <a:rPr lang="en-GB" sz="1500" dirty="0">
                <a:latin typeface="Arial"/>
                <a:cs typeface="Arial"/>
              </a:rPr>
              <a:t> – that we are 95% confident the difference is not due to chance.  The width of the confidence interval depends on the number of respondents (sample size) and the degree of variability in the response, so a group for whom we have few respondents (i.e. residents who identified as trans) and whose responses ranged considerably, will have a wider confidence interval.</a:t>
            </a:r>
            <a:endParaRPr lang="en-GB" sz="1500" dirty="0">
              <a:latin typeface="Arial"/>
              <a:ea typeface="Calibri"/>
              <a:cs typeface="Calibri"/>
            </a:endParaRPr>
          </a:p>
          <a:p>
            <a:pPr marL="0" indent="0">
              <a:spcAft>
                <a:spcPts val="1200"/>
              </a:spcAft>
              <a:buNone/>
            </a:pPr>
            <a:r>
              <a:rPr lang="en-GB" sz="1500" dirty="0">
                <a:latin typeface="Arial"/>
                <a:cs typeface="Arial"/>
              </a:rPr>
              <a:t>VCS workshop participants were invited by the organisation hosting the session and may not reflect the views of all members or people the organisation supports. Student selection varied by school: some included all form students, others only elected school council members, selected students or those who volunteered. Group discussions were facilitated by LBI staff (VCS, SEN schools) or by a peer or an older student (schools). Therefore, there was likely some variation in how the questions were framed and discussions were facilitated.</a:t>
            </a:r>
          </a:p>
          <a:p>
            <a:pPr marL="0" indent="0">
              <a:spcAft>
                <a:spcPts val="1200"/>
              </a:spcAft>
              <a:buNone/>
            </a:pPr>
            <a:r>
              <a:rPr lang="en-GB" sz="1500" dirty="0">
                <a:latin typeface="Arial"/>
                <a:cs typeface="Arial"/>
              </a:rPr>
              <a:t>For free text responses from the surveys and group discussions, we have highlighted prominent themes and any notable similarities and differences across respondents. In some cases, residents made directly opposing comments.  It is therefore important to remember that </a:t>
            </a:r>
            <a:r>
              <a:rPr lang="en-GB" sz="1500" b="1" dirty="0">
                <a:latin typeface="Arial"/>
                <a:cs typeface="Arial"/>
              </a:rPr>
              <a:t>'resident voice' is not uniform</a:t>
            </a:r>
            <a:r>
              <a:rPr lang="en-GB" sz="1500" dirty="0">
                <a:latin typeface="Arial"/>
                <a:cs typeface="Arial"/>
              </a:rPr>
              <a:t>.</a:t>
            </a:r>
            <a:endParaRPr lang="en-US" sz="1500" dirty="0"/>
          </a:p>
        </p:txBody>
      </p:sp>
    </p:spTree>
    <p:extLst>
      <p:ext uri="{BB962C8B-B14F-4D97-AF65-F5344CB8AC3E}">
        <p14:creationId xmlns:p14="http://schemas.microsoft.com/office/powerpoint/2010/main" val="160405819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37D4E73-1ECC-09B4-9B61-247C305D05D8}"/>
              </a:ext>
            </a:extLst>
          </p:cNvPr>
          <p:cNvSpPr>
            <a:spLocks noGrp="1"/>
          </p:cNvSpPr>
          <p:nvPr>
            <p:ph type="title"/>
          </p:nvPr>
        </p:nvSpPr>
        <p:spPr/>
        <p:txBody>
          <a:bodyPr>
            <a:normAutofit/>
          </a:bodyPr>
          <a:lstStyle/>
          <a:p>
            <a:r>
              <a:rPr lang="en-GB" sz="2600" b="1" dirty="0">
                <a:solidFill>
                  <a:srgbClr val="FF0000"/>
                </a:solidFill>
                <a:latin typeface="Arial"/>
                <a:cs typeface="Arial"/>
              </a:rPr>
              <a:t>Eagle recovery group members</a:t>
            </a:r>
            <a:endParaRPr lang="en-US" sz="2600" dirty="0"/>
          </a:p>
        </p:txBody>
      </p:sp>
      <p:sp>
        <p:nvSpPr>
          <p:cNvPr id="2" name="Text Placeholder 1">
            <a:extLst>
              <a:ext uri="{FF2B5EF4-FFF2-40B4-BE49-F238E27FC236}">
                <a16:creationId xmlns:a16="http://schemas.microsoft.com/office/drawing/2014/main" id="{555C4F9B-D8D9-28A9-9E08-8938A7C0B674}"/>
              </a:ext>
            </a:extLst>
          </p:cNvPr>
          <p:cNvSpPr>
            <a:spLocks noGrp="1"/>
          </p:cNvSpPr>
          <p:nvPr>
            <p:ph type="body" sz="quarter" idx="10"/>
          </p:nvPr>
        </p:nvSpPr>
        <p:spPr>
          <a:xfrm>
            <a:off x="338329" y="914400"/>
            <a:ext cx="5660538" cy="4913644"/>
          </a:xfrm>
        </p:spPr>
        <p:txBody>
          <a:bodyPr>
            <a:noAutofit/>
          </a:bodyPr>
          <a:lstStyle/>
          <a:p>
            <a:pPr>
              <a:spcBef>
                <a:spcPts val="0"/>
              </a:spcBef>
              <a:spcAft>
                <a:spcPts val="600"/>
              </a:spcAft>
            </a:pPr>
            <a:r>
              <a:rPr lang="en-GB" sz="1400" u="sng" dirty="0">
                <a:latin typeface="Arial" panose="020B0604020202020204" pitchFamily="34" charset="0"/>
                <a:cs typeface="Arial" panose="020B0604020202020204" pitchFamily="34" charset="0"/>
              </a:rPr>
              <a:t>Top priorities</a:t>
            </a:r>
            <a:endParaRPr lang="en-US" sz="1400" dirty="0">
              <a:latin typeface="Arial" panose="020B0604020202020204" pitchFamily="34" charset="0"/>
              <a:ea typeface="+mn-lt"/>
              <a:cs typeface="Arial" panose="020B0604020202020204" pitchFamily="34" charset="0"/>
            </a:endParaRPr>
          </a:p>
          <a:p>
            <a:pPr marL="285750" indent="-285750">
              <a:spcBef>
                <a:spcPts val="0"/>
              </a:spcBef>
              <a:buFont typeface="Arial,Sans-Serif"/>
              <a:buChar char="•"/>
            </a:pPr>
            <a:r>
              <a:rPr lang="en-GB" sz="1400" dirty="0">
                <a:latin typeface="Arial" panose="020B0604020202020204" pitchFamily="34" charset="0"/>
                <a:cs typeface="Arial" panose="020B0604020202020204" pitchFamily="34" charset="0"/>
              </a:rPr>
              <a:t>Community activities, mental health &amp; wellbeing</a:t>
            </a:r>
            <a:endParaRPr lang="en-GB" sz="1400" dirty="0">
              <a:latin typeface="Arial" panose="020B0604020202020204" pitchFamily="34" charset="0"/>
              <a:ea typeface="Calibri"/>
              <a:cs typeface="Arial" panose="020B0604020202020204" pitchFamily="34" charset="0"/>
            </a:endParaRPr>
          </a:p>
          <a:p>
            <a:pPr marL="285750" indent="-285750">
              <a:spcBef>
                <a:spcPts val="0"/>
              </a:spcBef>
              <a:buFont typeface="Arial,Sans-Serif"/>
              <a:buChar char="•"/>
            </a:pPr>
            <a:r>
              <a:rPr lang="en-GB" sz="1400" dirty="0">
                <a:latin typeface="Arial" panose="020B0604020202020204" pitchFamily="34" charset="0"/>
                <a:cs typeface="Arial" panose="020B0604020202020204" pitchFamily="34" charset="0"/>
              </a:rPr>
              <a:t>Housing</a:t>
            </a:r>
          </a:p>
          <a:p>
            <a:pPr marL="285750" indent="-285750">
              <a:spcBef>
                <a:spcPts val="0"/>
              </a:spcBef>
              <a:spcAft>
                <a:spcPts val="1200"/>
              </a:spcAft>
              <a:buFont typeface="Arial,Sans-Serif"/>
              <a:buChar char="•"/>
            </a:pPr>
            <a:r>
              <a:rPr lang="en-GB" sz="1400" dirty="0">
                <a:latin typeface="Arial" panose="020B0604020202020204" pitchFamily="34" charset="0"/>
                <a:cs typeface="Arial" panose="020B0604020202020204" pitchFamily="34" charset="0"/>
              </a:rPr>
              <a:t>Identity-based inequality</a:t>
            </a:r>
          </a:p>
          <a:p>
            <a:pPr>
              <a:spcBef>
                <a:spcPts val="0"/>
              </a:spcBef>
              <a:spcAft>
                <a:spcPts val="1200"/>
              </a:spcAft>
            </a:pPr>
            <a:r>
              <a:rPr lang="en-GB" sz="1400" dirty="0">
                <a:latin typeface="Arial" panose="020B0604020202020204" pitchFamily="34" charset="0"/>
                <a:cs typeface="Arial" panose="020B0604020202020204" pitchFamily="34" charset="0"/>
              </a:rPr>
              <a:t>They spoke about the </a:t>
            </a:r>
            <a:r>
              <a:rPr lang="en-GB" sz="1400" b="1" dirty="0">
                <a:latin typeface="Arial" panose="020B0604020202020204" pitchFamily="34" charset="0"/>
                <a:cs typeface="Arial" panose="020B0604020202020204" pitchFamily="34" charset="0"/>
              </a:rPr>
              <a:t>linkages</a:t>
            </a:r>
            <a:r>
              <a:rPr lang="en-GB" sz="1400" dirty="0">
                <a:latin typeface="Arial" panose="020B0604020202020204" pitchFamily="34" charset="0"/>
                <a:cs typeface="Arial" panose="020B0604020202020204" pitchFamily="34" charset="0"/>
              </a:rPr>
              <a:t> between community activities (positive) and homelessness (negative) on mental health, raised concerns about the housing allocation process and lack of transparency in the appeals process, and lack of affordable options on Upper Street.</a:t>
            </a:r>
            <a:endParaRPr lang="en-GB" sz="1400" dirty="0">
              <a:latin typeface="Arial" panose="020B0604020202020204" pitchFamily="34" charset="0"/>
              <a:ea typeface="+mn-lt"/>
              <a:cs typeface="Arial" panose="020B0604020202020204" pitchFamily="34" charset="0"/>
            </a:endParaRPr>
          </a:p>
          <a:p>
            <a:pPr>
              <a:spcBef>
                <a:spcPts val="0"/>
              </a:spcBef>
              <a:spcAft>
                <a:spcPts val="1200"/>
              </a:spcAft>
            </a:pPr>
            <a:r>
              <a:rPr lang="en-GB" sz="1400" dirty="0">
                <a:latin typeface="Arial" panose="020B0604020202020204" pitchFamily="34" charset="0"/>
                <a:cs typeface="Arial" panose="020B0604020202020204" pitchFamily="34" charset="0"/>
              </a:rPr>
              <a:t>The members</a:t>
            </a:r>
            <a:r>
              <a:rPr lang="en-GB" sz="1400" b="1" dirty="0">
                <a:latin typeface="Arial" panose="020B0604020202020204" pitchFamily="34" charset="0"/>
                <a:cs typeface="Arial" panose="020B0604020202020204" pitchFamily="34" charset="0"/>
              </a:rPr>
              <a:t> loved</a:t>
            </a:r>
            <a:r>
              <a:rPr lang="en-GB" sz="1400" dirty="0">
                <a:latin typeface="Arial" panose="020B0604020202020204" pitchFamily="34" charset="0"/>
                <a:cs typeface="Arial" panose="020B0604020202020204" pitchFamily="34" charset="0"/>
              </a:rPr>
              <a:t> the vibrancy and diversity of the borough and appreciated the ability to get to regular support group meetings quickly and efficiently.</a:t>
            </a:r>
            <a:endParaRPr lang="en-GB" sz="1400" b="1" dirty="0">
              <a:latin typeface="Arial" panose="020B0604020202020204" pitchFamily="34" charset="0"/>
              <a:ea typeface="+mn-lt"/>
              <a:cs typeface="Arial" panose="020B0604020202020204" pitchFamily="34" charset="0"/>
            </a:endParaRPr>
          </a:p>
          <a:p>
            <a:pPr>
              <a:spcBef>
                <a:spcPts val="0"/>
              </a:spcBef>
              <a:spcAft>
                <a:spcPts val="1200"/>
              </a:spcAft>
            </a:pPr>
            <a:r>
              <a:rPr lang="en-GB" sz="1400" u="sng" dirty="0">
                <a:latin typeface="Arial" panose="020B0604020202020204" pitchFamily="34" charset="0"/>
                <a:ea typeface="+mn-lt"/>
                <a:cs typeface="Arial" panose="020B0604020202020204" pitchFamily="34" charset="0"/>
              </a:rPr>
              <a:t>Recommendations</a:t>
            </a:r>
            <a:endParaRPr lang="en-GB" sz="1400" b="1" u="sng" dirty="0">
              <a:latin typeface="Arial" panose="020B0604020202020204" pitchFamily="34" charset="0"/>
              <a:ea typeface="+mn-lt"/>
              <a:cs typeface="Arial" panose="020B0604020202020204" pitchFamily="34" charset="0"/>
            </a:endParaRPr>
          </a:p>
          <a:p>
            <a:pPr marL="285750" indent="-285750">
              <a:spcBef>
                <a:spcPts val="0"/>
              </a:spcBef>
              <a:spcAft>
                <a:spcPts val="500"/>
              </a:spcAft>
              <a:buFont typeface="Arial,Sans-Serif"/>
              <a:buChar char="•"/>
            </a:pPr>
            <a:r>
              <a:rPr lang="en-GB" sz="1400" dirty="0">
                <a:latin typeface="Arial" panose="020B0604020202020204" pitchFamily="34" charset="0"/>
                <a:cs typeface="Arial" panose="020B0604020202020204" pitchFamily="34" charset="0"/>
              </a:rPr>
              <a:t>Social spaces where people can meet, offering activities which get people talking to each other</a:t>
            </a:r>
          </a:p>
          <a:p>
            <a:pPr marL="285750" indent="-285750">
              <a:spcBef>
                <a:spcPts val="0"/>
              </a:spcBef>
              <a:spcAft>
                <a:spcPts val="500"/>
              </a:spcAft>
              <a:buFont typeface="Arial,Sans-Serif"/>
              <a:buChar char="•"/>
            </a:pPr>
            <a:r>
              <a:rPr lang="en-GB" sz="1400" dirty="0">
                <a:latin typeface="Arial" panose="020B0604020202020204" pitchFamily="34" charset="0"/>
                <a:cs typeface="Arial" panose="020B0604020202020204" pitchFamily="34" charset="0"/>
              </a:rPr>
              <a:t>Reduce the cost of space hire for small community groups</a:t>
            </a:r>
          </a:p>
          <a:p>
            <a:pPr marL="285750" indent="-285750">
              <a:spcBef>
                <a:spcPts val="0"/>
              </a:spcBef>
              <a:spcAft>
                <a:spcPts val="500"/>
              </a:spcAft>
              <a:buFont typeface="Arial,Sans-Serif"/>
              <a:buChar char="•"/>
            </a:pPr>
            <a:r>
              <a:rPr lang="en-GB" sz="1400" dirty="0">
                <a:latin typeface="Arial" panose="020B0604020202020204" pitchFamily="34" charset="0"/>
                <a:cs typeface="Arial" panose="020B0604020202020204" pitchFamily="34" charset="0"/>
              </a:rPr>
              <a:t>Tenant protection schemes</a:t>
            </a:r>
            <a:endParaRPr lang="en-US" sz="1400" dirty="0">
              <a:latin typeface="Arial" panose="020B0604020202020204" pitchFamily="34" charset="0"/>
              <a:cs typeface="Arial" panose="020B0604020202020204" pitchFamily="34" charset="0"/>
            </a:endParaRPr>
          </a:p>
        </p:txBody>
      </p:sp>
      <p:sp>
        <p:nvSpPr>
          <p:cNvPr id="19" name="Rounded Rectangular Callout 12">
            <a:extLst>
              <a:ext uri="{FF2B5EF4-FFF2-40B4-BE49-F238E27FC236}">
                <a16:creationId xmlns:a16="http://schemas.microsoft.com/office/drawing/2014/main" id="{DCA8D5F0-D620-7D75-2306-2FFAF4A8463C}"/>
              </a:ext>
              <a:ext uri="{C183D7F6-B498-43B3-948B-1728B52AA6E4}">
                <adec:decorative xmlns:adec="http://schemas.microsoft.com/office/drawing/2017/decorative" val="1"/>
              </a:ext>
            </a:extLst>
          </p:cNvPr>
          <p:cNvSpPr/>
          <p:nvPr/>
        </p:nvSpPr>
        <p:spPr>
          <a:xfrm>
            <a:off x="6818525" y="577773"/>
            <a:ext cx="4815004" cy="987504"/>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US" sz="1400" dirty="0">
              <a:latin typeface="Arial"/>
              <a:ea typeface="+mn-lt"/>
              <a:cs typeface="Arial"/>
            </a:endParaRPr>
          </a:p>
          <a:p>
            <a:pPr defTabSz="914377">
              <a:spcAft>
                <a:spcPts val="600"/>
              </a:spcAft>
              <a:defRPr/>
            </a:pPr>
            <a:endParaRPr lang="en-US" sz="1400" dirty="0">
              <a:latin typeface="Arial"/>
              <a:ea typeface="+mn-lt"/>
              <a:cs typeface="Arial"/>
            </a:endParaRPr>
          </a:p>
          <a:p>
            <a:pPr defTabSz="914377">
              <a:spcAft>
                <a:spcPts val="600"/>
              </a:spcAft>
              <a:defRPr/>
            </a:pPr>
            <a:endParaRPr lang="en-US" sz="1400" dirty="0">
              <a:latin typeface="Arial"/>
              <a:ea typeface="+mn-lt"/>
              <a:cs typeface="Arial"/>
            </a:endParaRPr>
          </a:p>
        </p:txBody>
      </p:sp>
      <p:sp>
        <p:nvSpPr>
          <p:cNvPr id="3" name="Text Placeholder 2">
            <a:extLst>
              <a:ext uri="{FF2B5EF4-FFF2-40B4-BE49-F238E27FC236}">
                <a16:creationId xmlns:a16="http://schemas.microsoft.com/office/drawing/2014/main" id="{C579358E-186E-ED59-A2E0-C4DEB3C0F4FA}"/>
              </a:ext>
            </a:extLst>
          </p:cNvPr>
          <p:cNvSpPr>
            <a:spLocks noGrp="1"/>
          </p:cNvSpPr>
          <p:nvPr>
            <p:ph type="body" sz="quarter" idx="11"/>
          </p:nvPr>
        </p:nvSpPr>
        <p:spPr>
          <a:xfrm>
            <a:off x="6868764" y="590598"/>
            <a:ext cx="4737079" cy="964631"/>
          </a:xfrm>
        </p:spPr>
        <p:txBody>
          <a:bodyPr>
            <a:noAutofit/>
          </a:bodyPr>
          <a:lstStyle/>
          <a:p>
            <a:r>
              <a:rPr lang="en-GB" dirty="0">
                <a:latin typeface="Arial"/>
                <a:ea typeface="+mn-lt"/>
                <a:cs typeface="Arial"/>
              </a:rPr>
              <a:t>"[Islington] needs to build an i</a:t>
            </a:r>
            <a:r>
              <a:rPr lang="en-GB" b="1" dirty="0">
                <a:latin typeface="Arial"/>
                <a:ea typeface="+mn-lt"/>
                <a:cs typeface="Arial"/>
              </a:rPr>
              <a:t>nfrastructure of social wellness instead of focusing on ‘good causes’</a:t>
            </a:r>
            <a:r>
              <a:rPr lang="en-GB" dirty="0">
                <a:latin typeface="Arial"/>
                <a:ea typeface="+mn-lt"/>
                <a:cs typeface="Arial"/>
              </a:rPr>
              <a:t> – how many senior management people live in the borough – are they actually that interested?"</a:t>
            </a:r>
            <a:endParaRPr lang="en-US" dirty="0"/>
          </a:p>
        </p:txBody>
      </p:sp>
      <p:sp>
        <p:nvSpPr>
          <p:cNvPr id="21" name="Rounded Rectangular Callout 12">
            <a:extLst>
              <a:ext uri="{FF2B5EF4-FFF2-40B4-BE49-F238E27FC236}">
                <a16:creationId xmlns:a16="http://schemas.microsoft.com/office/drawing/2014/main" id="{63B4D827-B45B-0AA8-3991-93F00032BDCB}"/>
              </a:ext>
              <a:ext uri="{C183D7F6-B498-43B3-948B-1728B52AA6E4}">
                <adec:decorative xmlns:adec="http://schemas.microsoft.com/office/drawing/2017/decorative" val="1"/>
              </a:ext>
            </a:extLst>
          </p:cNvPr>
          <p:cNvSpPr/>
          <p:nvPr/>
        </p:nvSpPr>
        <p:spPr>
          <a:xfrm>
            <a:off x="6160024" y="2132314"/>
            <a:ext cx="4815004" cy="1310997"/>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US" sz="1400" dirty="0">
              <a:latin typeface="Arial"/>
              <a:ea typeface="+mn-lt"/>
              <a:cs typeface="Arial"/>
            </a:endParaRPr>
          </a:p>
          <a:p>
            <a:pPr defTabSz="914377">
              <a:spcAft>
                <a:spcPts val="600"/>
              </a:spcAft>
              <a:defRPr/>
            </a:pPr>
            <a:endParaRPr lang="en-US" sz="1400" dirty="0">
              <a:latin typeface="Arial"/>
              <a:ea typeface="+mn-lt"/>
              <a:cs typeface="Arial"/>
            </a:endParaRPr>
          </a:p>
          <a:p>
            <a:pPr defTabSz="914377">
              <a:spcAft>
                <a:spcPts val="600"/>
              </a:spcAft>
              <a:defRPr/>
            </a:pPr>
            <a:endParaRPr lang="en-US" sz="1400" dirty="0">
              <a:latin typeface="Arial"/>
              <a:ea typeface="+mn-lt"/>
              <a:cs typeface="Arial"/>
            </a:endParaRPr>
          </a:p>
          <a:p>
            <a:pPr defTabSz="914377">
              <a:spcAft>
                <a:spcPts val="600"/>
              </a:spcAft>
              <a:defRPr/>
            </a:pPr>
            <a:endParaRPr lang="en-US" sz="1400" dirty="0">
              <a:latin typeface="Arial"/>
              <a:ea typeface="+mn-lt"/>
              <a:cs typeface="Arial"/>
            </a:endParaRPr>
          </a:p>
        </p:txBody>
      </p:sp>
      <p:sp>
        <p:nvSpPr>
          <p:cNvPr id="5" name="Text Placeholder 4">
            <a:extLst>
              <a:ext uri="{FF2B5EF4-FFF2-40B4-BE49-F238E27FC236}">
                <a16:creationId xmlns:a16="http://schemas.microsoft.com/office/drawing/2014/main" id="{DEBEA18B-8353-CB28-1FA1-39B98D3EC31B}"/>
              </a:ext>
            </a:extLst>
          </p:cNvPr>
          <p:cNvSpPr>
            <a:spLocks noGrp="1"/>
          </p:cNvSpPr>
          <p:nvPr>
            <p:ph type="body" sz="quarter" idx="13"/>
          </p:nvPr>
        </p:nvSpPr>
        <p:spPr>
          <a:xfrm>
            <a:off x="6241170" y="2185225"/>
            <a:ext cx="4733858" cy="1172599"/>
          </a:xfrm>
        </p:spPr>
        <p:txBody>
          <a:bodyPr>
            <a:noAutofit/>
          </a:bodyPr>
          <a:lstStyle/>
          <a:p>
            <a:pPr marL="0" indent="0">
              <a:lnSpc>
                <a:spcPct val="100000"/>
              </a:lnSpc>
              <a:buNone/>
            </a:pPr>
            <a:r>
              <a:rPr lang="en-GB" dirty="0">
                <a:latin typeface="Arial"/>
                <a:ea typeface="+mn-lt"/>
                <a:cs typeface="Arial"/>
              </a:rPr>
              <a:t>"[I] was told to tell the council that I’m Irish or gay in order to get housing. It builds resentment that I see people who are </a:t>
            </a:r>
            <a:r>
              <a:rPr lang="en-GB" b="1" dirty="0">
                <a:latin typeface="Arial"/>
                <a:ea typeface="+mn-lt"/>
                <a:cs typeface="Arial"/>
              </a:rPr>
              <a:t>refugees who’ve been here 3 months get housing, but I don’t</a:t>
            </a:r>
            <a:r>
              <a:rPr lang="en-GB" dirty="0">
                <a:latin typeface="Arial"/>
                <a:ea typeface="+mn-lt"/>
                <a:cs typeface="Arial"/>
              </a:rPr>
              <a:t> because I’m old, white English… </a:t>
            </a:r>
            <a:r>
              <a:rPr lang="en-GB" b="1" dirty="0">
                <a:latin typeface="Arial"/>
                <a:ea typeface="+mn-lt"/>
                <a:cs typeface="Arial"/>
              </a:rPr>
              <a:t>you feel like you're a non-person</a:t>
            </a:r>
            <a:r>
              <a:rPr lang="en-GB" dirty="0">
                <a:latin typeface="Arial"/>
                <a:ea typeface="+mn-lt"/>
                <a:cs typeface="Arial"/>
              </a:rPr>
              <a:t>."</a:t>
            </a:r>
            <a:endParaRPr lang="en-US" dirty="0"/>
          </a:p>
        </p:txBody>
      </p:sp>
      <p:sp>
        <p:nvSpPr>
          <p:cNvPr id="20" name="Rounded Rectangular Callout 12">
            <a:extLst>
              <a:ext uri="{FF2B5EF4-FFF2-40B4-BE49-F238E27FC236}">
                <a16:creationId xmlns:a16="http://schemas.microsoft.com/office/drawing/2014/main" id="{DE31F6FF-1D12-2C1F-5515-38E47E26337D}"/>
              </a:ext>
              <a:ext uri="{C183D7F6-B498-43B3-948B-1728B52AA6E4}">
                <adec:decorative xmlns:adec="http://schemas.microsoft.com/office/drawing/2017/decorative" val="1"/>
              </a:ext>
            </a:extLst>
          </p:cNvPr>
          <p:cNvSpPr/>
          <p:nvPr/>
        </p:nvSpPr>
        <p:spPr>
          <a:xfrm>
            <a:off x="8657642" y="3663161"/>
            <a:ext cx="3148937" cy="800219"/>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US" dirty="0">
              <a:latin typeface="Arial"/>
              <a:ea typeface="+mn-lt"/>
              <a:cs typeface="Arial"/>
            </a:endParaRPr>
          </a:p>
          <a:p>
            <a:pPr defTabSz="914377">
              <a:spcAft>
                <a:spcPts val="600"/>
              </a:spcAft>
              <a:defRPr/>
            </a:pPr>
            <a:endParaRPr lang="en-US" dirty="0">
              <a:latin typeface="Arial"/>
              <a:ea typeface="+mn-lt"/>
              <a:cs typeface="Arial"/>
            </a:endParaRPr>
          </a:p>
        </p:txBody>
      </p:sp>
      <p:sp>
        <p:nvSpPr>
          <p:cNvPr id="6" name="Text Placeholder 5">
            <a:extLst>
              <a:ext uri="{FF2B5EF4-FFF2-40B4-BE49-F238E27FC236}">
                <a16:creationId xmlns:a16="http://schemas.microsoft.com/office/drawing/2014/main" id="{1F01D18E-B174-B04E-34BE-40123FEA9474}"/>
              </a:ext>
            </a:extLst>
          </p:cNvPr>
          <p:cNvSpPr>
            <a:spLocks noGrp="1"/>
          </p:cNvSpPr>
          <p:nvPr>
            <p:ph type="body" sz="quarter" idx="14"/>
          </p:nvPr>
        </p:nvSpPr>
        <p:spPr>
          <a:xfrm>
            <a:off x="8717590" y="3679427"/>
            <a:ext cx="3099037" cy="759698"/>
          </a:xfrm>
        </p:spPr>
        <p:txBody>
          <a:bodyPr>
            <a:noAutofit/>
          </a:bodyPr>
          <a:lstStyle/>
          <a:p>
            <a:pPr marL="0" indent="0">
              <a:lnSpc>
                <a:spcPct val="100000"/>
              </a:lnSpc>
              <a:buNone/>
            </a:pPr>
            <a:r>
              <a:rPr lang="en-GB" dirty="0">
                <a:latin typeface="Arial"/>
                <a:ea typeface="+mn-lt"/>
                <a:cs typeface="Arial"/>
              </a:rPr>
              <a:t>"</a:t>
            </a:r>
            <a:r>
              <a:rPr lang="en-GB" b="1" dirty="0">
                <a:latin typeface="Arial"/>
                <a:ea typeface="+mn-lt"/>
                <a:cs typeface="Arial"/>
              </a:rPr>
              <a:t>I was made homeless</a:t>
            </a:r>
            <a:r>
              <a:rPr lang="en-GB" dirty="0">
                <a:latin typeface="Arial"/>
                <a:ea typeface="+mn-lt"/>
                <a:cs typeface="Arial"/>
              </a:rPr>
              <a:t> in 2015 – rent places don’t take DHS. I am</a:t>
            </a:r>
            <a:r>
              <a:rPr lang="en-GB" b="1" dirty="0">
                <a:latin typeface="Arial"/>
                <a:ea typeface="+mn-lt"/>
                <a:cs typeface="Arial"/>
              </a:rPr>
              <a:t> </a:t>
            </a:r>
            <a:r>
              <a:rPr lang="en-GB" dirty="0">
                <a:latin typeface="Arial"/>
                <a:ea typeface="+mn-lt"/>
                <a:cs typeface="Arial"/>
              </a:rPr>
              <a:t>angry about the housing situation."</a:t>
            </a:r>
            <a:endParaRPr lang="en-US" dirty="0"/>
          </a:p>
        </p:txBody>
      </p:sp>
      <p:sp>
        <p:nvSpPr>
          <p:cNvPr id="18" name="Rounded Rectangular Callout 11">
            <a:extLst>
              <a:ext uri="{FF2B5EF4-FFF2-40B4-BE49-F238E27FC236}">
                <a16:creationId xmlns:a16="http://schemas.microsoft.com/office/drawing/2014/main" id="{59727169-5DAB-26CF-6EF6-3F94E4C0F5E3}"/>
              </a:ext>
              <a:ext uri="{C183D7F6-B498-43B3-948B-1728B52AA6E4}">
                <adec:decorative xmlns:adec="http://schemas.microsoft.com/office/drawing/2017/decorative" val="1"/>
              </a:ext>
            </a:extLst>
          </p:cNvPr>
          <p:cNvSpPr/>
          <p:nvPr/>
        </p:nvSpPr>
        <p:spPr>
          <a:xfrm>
            <a:off x="7245458" y="4723751"/>
            <a:ext cx="3099037" cy="987504"/>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p:txBody>
      </p:sp>
      <p:sp>
        <p:nvSpPr>
          <p:cNvPr id="7" name="Text Placeholder 6">
            <a:extLst>
              <a:ext uri="{FF2B5EF4-FFF2-40B4-BE49-F238E27FC236}">
                <a16:creationId xmlns:a16="http://schemas.microsoft.com/office/drawing/2014/main" id="{31F89520-B956-862A-9F81-5472064520EF}"/>
              </a:ext>
            </a:extLst>
          </p:cNvPr>
          <p:cNvSpPr>
            <a:spLocks noGrp="1"/>
          </p:cNvSpPr>
          <p:nvPr>
            <p:ph type="body" sz="quarter" idx="15"/>
          </p:nvPr>
        </p:nvSpPr>
        <p:spPr>
          <a:xfrm>
            <a:off x="7275602" y="4754051"/>
            <a:ext cx="2973716" cy="917012"/>
          </a:xfrm>
        </p:spPr>
        <p:txBody>
          <a:bodyPr>
            <a:noAutofit/>
          </a:bodyPr>
          <a:lstStyle/>
          <a:p>
            <a:pPr marL="0" indent="0">
              <a:lnSpc>
                <a:spcPct val="100000"/>
              </a:lnSpc>
              <a:buNone/>
            </a:pPr>
            <a:r>
              <a:rPr lang="en-GB" dirty="0">
                <a:latin typeface="Arial"/>
                <a:ea typeface="+mn-lt"/>
                <a:cs typeface="Arial"/>
              </a:rPr>
              <a:t>"[I] have a friend living in a 3-story house which has been converted into 10 bed-sits – </a:t>
            </a:r>
            <a:r>
              <a:rPr lang="en-GB" b="1" dirty="0">
                <a:latin typeface="Arial"/>
                <a:ea typeface="+mn-lt"/>
                <a:cs typeface="Arial"/>
              </a:rPr>
              <a:t>mind-blowingly cramped and claustrophobic.</a:t>
            </a:r>
            <a:r>
              <a:rPr lang="en-GB" dirty="0">
                <a:latin typeface="Arial"/>
                <a:ea typeface="+mn-lt"/>
                <a:cs typeface="Arial"/>
              </a:rPr>
              <a:t>"</a:t>
            </a:r>
            <a:endParaRPr lang="en-US" dirty="0"/>
          </a:p>
        </p:txBody>
      </p:sp>
    </p:spTree>
    <p:extLst>
      <p:ext uri="{BB962C8B-B14F-4D97-AF65-F5344CB8AC3E}">
        <p14:creationId xmlns:p14="http://schemas.microsoft.com/office/powerpoint/2010/main" val="17520261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8CEAF81-97DB-8FE5-580C-49A3E2C2686C}"/>
              </a:ext>
            </a:extLst>
          </p:cNvPr>
          <p:cNvSpPr>
            <a:spLocks noGrp="1"/>
          </p:cNvSpPr>
          <p:nvPr>
            <p:ph type="title"/>
          </p:nvPr>
        </p:nvSpPr>
        <p:spPr/>
        <p:txBody>
          <a:bodyPr>
            <a:normAutofit/>
          </a:bodyPr>
          <a:lstStyle/>
          <a:p>
            <a:r>
              <a:rPr lang="en-GB" sz="2600" b="1" dirty="0">
                <a:solidFill>
                  <a:srgbClr val="FF0000"/>
                </a:solidFill>
                <a:latin typeface="Arial"/>
                <a:cs typeface="Arial"/>
              </a:rPr>
              <a:t>Outlook members</a:t>
            </a:r>
            <a:endParaRPr lang="en-US" sz="2600" dirty="0"/>
          </a:p>
        </p:txBody>
      </p:sp>
      <p:sp>
        <p:nvSpPr>
          <p:cNvPr id="2" name="Text Placeholder 1">
            <a:extLst>
              <a:ext uri="{FF2B5EF4-FFF2-40B4-BE49-F238E27FC236}">
                <a16:creationId xmlns:a16="http://schemas.microsoft.com/office/drawing/2014/main" id="{EA0802F8-3046-6ECB-DEB4-6936A60F6BC1}"/>
              </a:ext>
            </a:extLst>
          </p:cNvPr>
          <p:cNvSpPr>
            <a:spLocks noGrp="1"/>
          </p:cNvSpPr>
          <p:nvPr>
            <p:ph type="body" sz="quarter" idx="10"/>
          </p:nvPr>
        </p:nvSpPr>
        <p:spPr>
          <a:xfrm>
            <a:off x="338328" y="914400"/>
            <a:ext cx="5364382" cy="2944167"/>
          </a:xfrm>
        </p:spPr>
        <p:txBody>
          <a:bodyPr>
            <a:normAutofit/>
          </a:bodyPr>
          <a:lstStyle/>
          <a:p>
            <a:pPr>
              <a:spcBef>
                <a:spcPts val="0"/>
              </a:spcBef>
              <a:spcAft>
                <a:spcPts val="600"/>
              </a:spcAft>
            </a:pPr>
            <a:r>
              <a:rPr lang="en-GB" sz="1400" u="sng" dirty="0">
                <a:latin typeface="Arial" panose="020B0604020202020204" pitchFamily="34" charset="0"/>
                <a:cs typeface="Arial" panose="020B0604020202020204" pitchFamily="34" charset="0"/>
              </a:rPr>
              <a:t>Top priorities</a:t>
            </a:r>
            <a:endParaRPr lang="en-US" sz="1400" dirty="0">
              <a:latin typeface="Arial" panose="020B0604020202020204" pitchFamily="34" charset="0"/>
              <a:ea typeface="+mn-lt"/>
              <a:cs typeface="Arial" panose="020B0604020202020204" pitchFamily="34" charset="0"/>
            </a:endParaRPr>
          </a:p>
          <a:p>
            <a:pPr marL="285750" indent="-285750">
              <a:spcBef>
                <a:spcPts val="0"/>
              </a:spcBef>
              <a:buFont typeface="Arial,Sans-Serif"/>
              <a:buChar char="•"/>
            </a:pPr>
            <a:r>
              <a:rPr lang="en-GB" sz="1400" dirty="0">
                <a:latin typeface="Arial" panose="020B0604020202020204" pitchFamily="34" charset="0"/>
                <a:cs typeface="Arial" panose="020B0604020202020204" pitchFamily="34" charset="0"/>
              </a:rPr>
              <a:t>Crime &amp; safety</a:t>
            </a:r>
            <a:endParaRPr lang="en-GB" sz="1400" dirty="0">
              <a:latin typeface="Arial" panose="020B0604020202020204" pitchFamily="34" charset="0"/>
              <a:ea typeface="Calibri"/>
              <a:cs typeface="Arial" panose="020B0604020202020204" pitchFamily="34" charset="0"/>
            </a:endParaRPr>
          </a:p>
          <a:p>
            <a:pPr marL="285750" indent="-285750">
              <a:spcBef>
                <a:spcPts val="0"/>
              </a:spcBef>
              <a:buFont typeface="Arial,Sans-Serif"/>
              <a:buChar char="•"/>
            </a:pPr>
            <a:r>
              <a:rPr lang="en-GB" sz="1400" dirty="0">
                <a:latin typeface="Arial" panose="020B0604020202020204" pitchFamily="34" charset="0"/>
                <a:cs typeface="Arial" panose="020B0604020202020204" pitchFamily="34" charset="0"/>
              </a:rPr>
              <a:t>Community spaces</a:t>
            </a:r>
          </a:p>
          <a:p>
            <a:pPr marL="285750" indent="-285750">
              <a:spcBef>
                <a:spcPts val="0"/>
              </a:spcBef>
              <a:spcAft>
                <a:spcPts val="1200"/>
              </a:spcAft>
              <a:buFont typeface="Arial,Sans-Serif"/>
              <a:buChar char="•"/>
            </a:pPr>
            <a:r>
              <a:rPr lang="en-GB" sz="1400" dirty="0">
                <a:latin typeface="Arial" panose="020B0604020202020204" pitchFamily="34" charset="0"/>
                <a:cs typeface="Arial" panose="020B0604020202020204" pitchFamily="34" charset="0"/>
              </a:rPr>
              <a:t>Good services – which are accessible!</a:t>
            </a:r>
          </a:p>
          <a:p>
            <a:pPr>
              <a:spcBef>
                <a:spcPts val="0"/>
              </a:spcBef>
              <a:spcAft>
                <a:spcPts val="1200"/>
              </a:spcAft>
            </a:pPr>
            <a:r>
              <a:rPr lang="en-GB" sz="1400" dirty="0">
                <a:latin typeface="Arial" panose="020B0604020202020204" pitchFamily="34" charset="0"/>
                <a:cs typeface="Arial" panose="020B0604020202020204" pitchFamily="34" charset="0"/>
              </a:rPr>
              <a:t>The members </a:t>
            </a:r>
            <a:r>
              <a:rPr lang="en-GB" sz="1400" b="1" dirty="0">
                <a:latin typeface="Arial" panose="020B0604020202020204" pitchFamily="34" charset="0"/>
                <a:cs typeface="Arial" panose="020B0604020202020204" pitchFamily="34" charset="0"/>
              </a:rPr>
              <a:t>appreciated </a:t>
            </a:r>
            <a:r>
              <a:rPr lang="en-GB" sz="1400" dirty="0">
                <a:latin typeface="Arial" panose="020B0604020202020204" pitchFamily="34" charset="0"/>
                <a:cs typeface="Arial" panose="020B0604020202020204" pitchFamily="34" charset="0"/>
              </a:rPr>
              <a:t>services like St. </a:t>
            </a:r>
            <a:r>
              <a:rPr lang="en-GB" sz="1400" dirty="0" err="1">
                <a:latin typeface="Arial" panose="020B0604020202020204" pitchFamily="34" charset="0"/>
                <a:cs typeface="Arial" panose="020B0604020202020204" pitchFamily="34" charset="0"/>
              </a:rPr>
              <a:t>Lukes</a:t>
            </a:r>
            <a:r>
              <a:rPr lang="en-GB" sz="1400" dirty="0">
                <a:latin typeface="Arial" panose="020B0604020202020204" pitchFamily="34" charset="0"/>
                <a:cs typeface="Arial" panose="020B0604020202020204" pitchFamily="34" charset="0"/>
              </a:rPr>
              <a:t>, Outlook and the gym, being given a free laptop and the cleanliness of their estate. </a:t>
            </a:r>
            <a:endParaRPr lang="en-GB" sz="1400" dirty="0">
              <a:latin typeface="Arial" panose="020B0604020202020204" pitchFamily="34" charset="0"/>
              <a:ea typeface="+mn-lt"/>
              <a:cs typeface="Arial" panose="020B0604020202020204" pitchFamily="34" charset="0"/>
            </a:endParaRPr>
          </a:p>
          <a:p>
            <a:pPr>
              <a:spcBef>
                <a:spcPts val="0"/>
              </a:spcBef>
              <a:spcAft>
                <a:spcPts val="1200"/>
              </a:spcAft>
            </a:pPr>
            <a:r>
              <a:rPr lang="en-GB" sz="1400" dirty="0">
                <a:latin typeface="Arial" panose="020B0604020202020204" pitchFamily="34" charset="0"/>
                <a:ea typeface="+mn-lt"/>
                <a:cs typeface="Arial" panose="020B0604020202020204" pitchFamily="34" charset="0"/>
              </a:rPr>
              <a:t>They raised </a:t>
            </a:r>
            <a:r>
              <a:rPr lang="en-GB" sz="1400" b="1" dirty="0">
                <a:latin typeface="Arial" panose="020B0604020202020204" pitchFamily="34" charset="0"/>
                <a:ea typeface="+mn-lt"/>
                <a:cs typeface="Arial" panose="020B0604020202020204" pitchFamily="34" charset="0"/>
              </a:rPr>
              <a:t>concerns</a:t>
            </a:r>
            <a:r>
              <a:rPr lang="en-GB" sz="1400" dirty="0">
                <a:latin typeface="Arial" panose="020B0604020202020204" pitchFamily="34" charset="0"/>
                <a:ea typeface="+mn-lt"/>
                <a:cs typeface="Arial" panose="020B0604020202020204" pitchFamily="34" charset="0"/>
              </a:rPr>
              <a:t> about lack of accessible transport and facilities at Manor Gardens, lack of responsiveness from the ASB team, challenges getting OT equipment changed and digital exclusion.</a:t>
            </a:r>
            <a:endParaRPr lang="en-US" sz="1400" dirty="0">
              <a:latin typeface="Arial" panose="020B0604020202020204" pitchFamily="34" charset="0"/>
              <a:cs typeface="Arial" panose="020B0604020202020204" pitchFamily="34" charset="0"/>
            </a:endParaRPr>
          </a:p>
        </p:txBody>
      </p:sp>
      <p:sp>
        <p:nvSpPr>
          <p:cNvPr id="18" name="Rounded Rectangular Callout 12">
            <a:extLst>
              <a:ext uri="{FF2B5EF4-FFF2-40B4-BE49-F238E27FC236}">
                <a16:creationId xmlns:a16="http://schemas.microsoft.com/office/drawing/2014/main" id="{3A9C8481-B70C-F695-75DB-35B57D0EA29C}"/>
              </a:ext>
              <a:ext uri="{C183D7F6-B498-43B3-948B-1728B52AA6E4}">
                <adec:decorative xmlns:adec="http://schemas.microsoft.com/office/drawing/2017/decorative" val="1"/>
              </a:ext>
            </a:extLst>
          </p:cNvPr>
          <p:cNvSpPr/>
          <p:nvPr/>
        </p:nvSpPr>
        <p:spPr>
          <a:xfrm>
            <a:off x="567541" y="4116553"/>
            <a:ext cx="3006869" cy="800219"/>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US" dirty="0">
              <a:latin typeface="Arial"/>
              <a:ea typeface="+mn-lt"/>
              <a:cs typeface="Arial"/>
            </a:endParaRPr>
          </a:p>
          <a:p>
            <a:pPr defTabSz="914377">
              <a:spcAft>
                <a:spcPts val="600"/>
              </a:spcAft>
              <a:defRPr/>
            </a:pPr>
            <a:endParaRPr lang="en-US" dirty="0">
              <a:latin typeface="Arial"/>
              <a:ea typeface="+mn-lt"/>
              <a:cs typeface="Arial"/>
            </a:endParaRPr>
          </a:p>
        </p:txBody>
      </p:sp>
      <p:sp>
        <p:nvSpPr>
          <p:cNvPr id="3" name="Text Placeholder 2">
            <a:extLst>
              <a:ext uri="{FF2B5EF4-FFF2-40B4-BE49-F238E27FC236}">
                <a16:creationId xmlns:a16="http://schemas.microsoft.com/office/drawing/2014/main" id="{B7A994CD-A9A1-6DFF-C029-299D6F4C3C8C}"/>
              </a:ext>
            </a:extLst>
          </p:cNvPr>
          <p:cNvSpPr>
            <a:spLocks noGrp="1"/>
          </p:cNvSpPr>
          <p:nvPr>
            <p:ph type="body" sz="quarter" idx="11"/>
          </p:nvPr>
        </p:nvSpPr>
        <p:spPr>
          <a:xfrm>
            <a:off x="587636" y="4132228"/>
            <a:ext cx="2828803" cy="724255"/>
          </a:xfrm>
        </p:spPr>
        <p:txBody>
          <a:bodyPr>
            <a:noAutofit/>
          </a:bodyPr>
          <a:lstStyle/>
          <a:p>
            <a:r>
              <a:rPr lang="en-GB" dirty="0">
                <a:latin typeface="Arial"/>
                <a:ea typeface="+mn-lt"/>
                <a:cs typeface="Arial"/>
              </a:rPr>
              <a:t>"</a:t>
            </a:r>
            <a:r>
              <a:rPr lang="en-GB" b="1" dirty="0">
                <a:latin typeface="Arial"/>
                <a:ea typeface="+mn-lt"/>
                <a:cs typeface="Arial"/>
              </a:rPr>
              <a:t>Accessibility</a:t>
            </a:r>
            <a:r>
              <a:rPr lang="en-GB" dirty="0">
                <a:latin typeface="Arial"/>
                <a:ea typeface="+mn-lt"/>
                <a:cs typeface="Arial"/>
              </a:rPr>
              <a:t> – who is championing that and can support...in accessing services?"</a:t>
            </a:r>
            <a:endParaRPr lang="en-US" dirty="0"/>
          </a:p>
        </p:txBody>
      </p:sp>
      <p:sp>
        <p:nvSpPr>
          <p:cNvPr id="20" name="Rounded Rectangular Callout 12">
            <a:extLst>
              <a:ext uri="{FF2B5EF4-FFF2-40B4-BE49-F238E27FC236}">
                <a16:creationId xmlns:a16="http://schemas.microsoft.com/office/drawing/2014/main" id="{40303515-4F62-3823-4392-74A885EBF302}"/>
              </a:ext>
              <a:ext uri="{C183D7F6-B498-43B3-948B-1728B52AA6E4}">
                <adec:decorative xmlns:adec="http://schemas.microsoft.com/office/drawing/2017/decorative" val="1"/>
              </a:ext>
            </a:extLst>
          </p:cNvPr>
          <p:cNvSpPr/>
          <p:nvPr/>
        </p:nvSpPr>
        <p:spPr>
          <a:xfrm>
            <a:off x="4132329" y="4573297"/>
            <a:ext cx="1689513" cy="987504"/>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US" sz="1400" dirty="0">
              <a:latin typeface="Arial"/>
              <a:ea typeface="+mn-lt"/>
              <a:cs typeface="Arial"/>
            </a:endParaRPr>
          </a:p>
          <a:p>
            <a:pPr defTabSz="914377">
              <a:spcAft>
                <a:spcPts val="600"/>
              </a:spcAft>
              <a:defRPr/>
            </a:pPr>
            <a:endParaRPr lang="en-US" sz="1400" dirty="0">
              <a:latin typeface="Arial"/>
              <a:ea typeface="+mn-lt"/>
              <a:cs typeface="Arial"/>
            </a:endParaRPr>
          </a:p>
          <a:p>
            <a:pPr defTabSz="914377">
              <a:spcAft>
                <a:spcPts val="600"/>
              </a:spcAft>
              <a:defRPr/>
            </a:pPr>
            <a:endParaRPr lang="en-US" sz="1400" dirty="0">
              <a:latin typeface="Arial"/>
              <a:ea typeface="+mn-lt"/>
              <a:cs typeface="Arial"/>
            </a:endParaRPr>
          </a:p>
        </p:txBody>
      </p:sp>
      <p:sp>
        <p:nvSpPr>
          <p:cNvPr id="5" name="Text Placeholder 4">
            <a:extLst>
              <a:ext uri="{FF2B5EF4-FFF2-40B4-BE49-F238E27FC236}">
                <a16:creationId xmlns:a16="http://schemas.microsoft.com/office/drawing/2014/main" id="{B31F1BAD-E3B1-25F1-1D1A-180077992960}"/>
              </a:ext>
            </a:extLst>
          </p:cNvPr>
          <p:cNvSpPr>
            <a:spLocks noGrp="1"/>
          </p:cNvSpPr>
          <p:nvPr>
            <p:ph type="body" sz="quarter" idx="13"/>
          </p:nvPr>
        </p:nvSpPr>
        <p:spPr>
          <a:xfrm>
            <a:off x="4166553" y="4616417"/>
            <a:ext cx="1655289" cy="882683"/>
          </a:xfrm>
        </p:spPr>
        <p:txBody>
          <a:bodyPr>
            <a:noAutofit/>
          </a:bodyPr>
          <a:lstStyle/>
          <a:p>
            <a:pPr marL="0" indent="0">
              <a:lnSpc>
                <a:spcPct val="100000"/>
              </a:lnSpc>
              <a:buNone/>
            </a:pPr>
            <a:r>
              <a:rPr lang="en-GB" dirty="0">
                <a:latin typeface="Arial"/>
                <a:ea typeface="+mn-lt"/>
                <a:cs typeface="Arial"/>
              </a:rPr>
              <a:t>"Not a lot of </a:t>
            </a:r>
            <a:r>
              <a:rPr lang="en-GB" b="1" dirty="0">
                <a:latin typeface="Arial"/>
                <a:ea typeface="+mn-lt"/>
                <a:cs typeface="Arial"/>
              </a:rPr>
              <a:t>transport </a:t>
            </a:r>
            <a:r>
              <a:rPr lang="en-GB" dirty="0">
                <a:latin typeface="Arial"/>
                <a:ea typeface="+mn-lt"/>
                <a:cs typeface="Arial"/>
              </a:rPr>
              <a:t>work[s] for </a:t>
            </a:r>
            <a:r>
              <a:rPr lang="en-GB" dirty="0" err="1">
                <a:latin typeface="Arial"/>
                <a:ea typeface="+mn-lt"/>
                <a:cs typeface="Arial"/>
              </a:rPr>
              <a:t>diabled</a:t>
            </a:r>
            <a:r>
              <a:rPr lang="en-GB" dirty="0">
                <a:latin typeface="Arial"/>
                <a:ea typeface="+mn-lt"/>
                <a:cs typeface="Arial"/>
              </a:rPr>
              <a:t> residents."</a:t>
            </a:r>
            <a:endParaRPr lang="en-US" dirty="0"/>
          </a:p>
        </p:txBody>
      </p:sp>
      <p:sp>
        <p:nvSpPr>
          <p:cNvPr id="19" name="Rounded Rectangular Callout 12">
            <a:extLst>
              <a:ext uri="{FF2B5EF4-FFF2-40B4-BE49-F238E27FC236}">
                <a16:creationId xmlns:a16="http://schemas.microsoft.com/office/drawing/2014/main" id="{3F118585-60CE-BC98-5A44-19BFCBD38A3B}"/>
              </a:ext>
              <a:ext uri="{C183D7F6-B498-43B3-948B-1728B52AA6E4}">
                <adec:decorative xmlns:adec="http://schemas.microsoft.com/office/drawing/2017/decorative" val="1"/>
              </a:ext>
            </a:extLst>
          </p:cNvPr>
          <p:cNvSpPr/>
          <p:nvPr/>
        </p:nvSpPr>
        <p:spPr>
          <a:xfrm>
            <a:off x="6319981" y="3701907"/>
            <a:ext cx="3148937" cy="987504"/>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US" sz="1400" dirty="0">
              <a:latin typeface="Arial"/>
              <a:ea typeface="+mn-lt"/>
              <a:cs typeface="Arial"/>
            </a:endParaRPr>
          </a:p>
          <a:p>
            <a:pPr defTabSz="914377">
              <a:spcAft>
                <a:spcPts val="600"/>
              </a:spcAft>
              <a:defRPr/>
            </a:pPr>
            <a:endParaRPr lang="en-US" sz="1400" dirty="0">
              <a:latin typeface="Arial"/>
              <a:ea typeface="+mn-lt"/>
              <a:cs typeface="Arial"/>
            </a:endParaRPr>
          </a:p>
          <a:p>
            <a:pPr defTabSz="914377">
              <a:spcAft>
                <a:spcPts val="600"/>
              </a:spcAft>
              <a:defRPr/>
            </a:pPr>
            <a:endParaRPr lang="en-US" sz="1400" dirty="0">
              <a:latin typeface="Arial"/>
              <a:ea typeface="+mn-lt"/>
              <a:cs typeface="Arial"/>
            </a:endParaRPr>
          </a:p>
        </p:txBody>
      </p:sp>
      <p:sp>
        <p:nvSpPr>
          <p:cNvPr id="6" name="Text Placeholder 5">
            <a:extLst>
              <a:ext uri="{FF2B5EF4-FFF2-40B4-BE49-F238E27FC236}">
                <a16:creationId xmlns:a16="http://schemas.microsoft.com/office/drawing/2014/main" id="{D40DC7DF-1ED0-9637-9DAC-06F0431833D5}"/>
              </a:ext>
            </a:extLst>
          </p:cNvPr>
          <p:cNvSpPr>
            <a:spLocks noGrp="1"/>
          </p:cNvSpPr>
          <p:nvPr>
            <p:ph type="body" sz="quarter" idx="14"/>
          </p:nvPr>
        </p:nvSpPr>
        <p:spPr>
          <a:xfrm>
            <a:off x="6410413" y="3732051"/>
            <a:ext cx="2954648" cy="987504"/>
          </a:xfrm>
        </p:spPr>
        <p:txBody>
          <a:bodyPr>
            <a:noAutofit/>
          </a:bodyPr>
          <a:lstStyle/>
          <a:p>
            <a:pPr marL="0" indent="0">
              <a:lnSpc>
                <a:spcPct val="100000"/>
              </a:lnSpc>
              <a:buNone/>
            </a:pPr>
            <a:r>
              <a:rPr lang="en-GB" dirty="0">
                <a:latin typeface="Arial"/>
                <a:ea typeface="+mn-lt"/>
                <a:cs typeface="Arial"/>
              </a:rPr>
              <a:t>"[With council services, I ] never get through to the same person, have to retell [my story, there is] no follow up. </a:t>
            </a:r>
            <a:r>
              <a:rPr lang="en-GB" b="1" dirty="0">
                <a:latin typeface="Arial"/>
                <a:ea typeface="+mn-lt"/>
                <a:cs typeface="Arial"/>
              </a:rPr>
              <a:t>Who do I turn to?</a:t>
            </a:r>
            <a:r>
              <a:rPr lang="en-GB" dirty="0">
                <a:latin typeface="Arial"/>
                <a:ea typeface="+mn-lt"/>
                <a:cs typeface="Arial"/>
              </a:rPr>
              <a:t>"</a:t>
            </a:r>
            <a:endParaRPr lang="en-US" dirty="0"/>
          </a:p>
        </p:txBody>
      </p:sp>
    </p:spTree>
    <p:extLst>
      <p:ext uri="{BB962C8B-B14F-4D97-AF65-F5344CB8AC3E}">
        <p14:creationId xmlns:p14="http://schemas.microsoft.com/office/powerpoint/2010/main" val="25539286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D1DD66B-F0BC-058D-E208-6B89691D7389}"/>
              </a:ext>
            </a:extLst>
          </p:cNvPr>
          <p:cNvSpPr>
            <a:spLocks noGrp="1"/>
          </p:cNvSpPr>
          <p:nvPr>
            <p:ph type="title"/>
          </p:nvPr>
        </p:nvSpPr>
        <p:spPr/>
        <p:txBody>
          <a:bodyPr>
            <a:normAutofit/>
          </a:bodyPr>
          <a:lstStyle/>
          <a:p>
            <a:r>
              <a:rPr lang="en-GB" sz="2600" b="1" dirty="0">
                <a:solidFill>
                  <a:srgbClr val="FF0000"/>
                </a:solidFill>
                <a:latin typeface="Arial"/>
                <a:cs typeface="Arial"/>
              </a:rPr>
              <a:t>Adult Community Learning participants</a:t>
            </a:r>
            <a:endParaRPr lang="en-US" sz="2600" dirty="0"/>
          </a:p>
        </p:txBody>
      </p:sp>
      <p:sp>
        <p:nvSpPr>
          <p:cNvPr id="2" name="Text Placeholder 1">
            <a:extLst>
              <a:ext uri="{FF2B5EF4-FFF2-40B4-BE49-F238E27FC236}">
                <a16:creationId xmlns:a16="http://schemas.microsoft.com/office/drawing/2014/main" id="{E7539E34-C8C1-8D12-6995-3916E3966594}"/>
              </a:ext>
            </a:extLst>
          </p:cNvPr>
          <p:cNvSpPr>
            <a:spLocks noGrp="1"/>
          </p:cNvSpPr>
          <p:nvPr>
            <p:ph type="body" sz="quarter" idx="10"/>
          </p:nvPr>
        </p:nvSpPr>
        <p:spPr>
          <a:xfrm>
            <a:off x="338329" y="914400"/>
            <a:ext cx="5620344" cy="4903596"/>
          </a:xfrm>
        </p:spPr>
        <p:txBody>
          <a:bodyPr>
            <a:noAutofit/>
          </a:bodyPr>
          <a:lstStyle/>
          <a:p>
            <a:pPr>
              <a:spcBef>
                <a:spcPts val="0"/>
              </a:spcBef>
              <a:spcAft>
                <a:spcPts val="600"/>
              </a:spcAft>
            </a:pPr>
            <a:r>
              <a:rPr lang="en-GB" sz="1400" u="sng" dirty="0">
                <a:latin typeface="Arial" panose="020B0604020202020204" pitchFamily="34" charset="0"/>
                <a:cs typeface="Arial" panose="020B0604020202020204" pitchFamily="34" charset="0"/>
              </a:rPr>
              <a:t>Top priorities</a:t>
            </a:r>
            <a:endParaRPr lang="en-US" sz="1400" dirty="0">
              <a:latin typeface="Arial" panose="020B0604020202020204" pitchFamily="34" charset="0"/>
              <a:ea typeface="+mn-lt"/>
              <a:cs typeface="Arial" panose="020B0604020202020204" pitchFamily="34" charset="0"/>
            </a:endParaRPr>
          </a:p>
          <a:p>
            <a:pPr marL="285750" indent="-285750">
              <a:spcBef>
                <a:spcPts val="0"/>
              </a:spcBef>
              <a:buFont typeface="Arial,Sans-Serif"/>
              <a:buChar char="•"/>
            </a:pPr>
            <a:r>
              <a:rPr lang="en-GB" sz="1400" dirty="0">
                <a:latin typeface="Arial" panose="020B0604020202020204" pitchFamily="34" charset="0"/>
                <a:cs typeface="Arial" panose="020B0604020202020204" pitchFamily="34" charset="0"/>
              </a:rPr>
              <a:t>Good services</a:t>
            </a:r>
            <a:endParaRPr lang="en-GB" sz="1400" dirty="0">
              <a:latin typeface="Arial" panose="020B0604020202020204" pitchFamily="34" charset="0"/>
              <a:ea typeface="+mn-lt"/>
              <a:cs typeface="Arial" panose="020B0604020202020204" pitchFamily="34" charset="0"/>
            </a:endParaRPr>
          </a:p>
          <a:p>
            <a:pPr marL="285750" indent="-285750">
              <a:spcBef>
                <a:spcPts val="0"/>
              </a:spcBef>
              <a:buFont typeface="Arial,Sans-Serif"/>
              <a:buChar char="•"/>
            </a:pPr>
            <a:r>
              <a:rPr lang="en-GB" sz="1400" dirty="0">
                <a:latin typeface="Arial" panose="020B0604020202020204" pitchFamily="34" charset="0"/>
                <a:cs typeface="Arial" panose="020B0604020202020204" pitchFamily="34" charset="0"/>
              </a:rPr>
              <a:t>Well paid jobs for local people</a:t>
            </a:r>
          </a:p>
          <a:p>
            <a:pPr marL="285750" indent="-285750">
              <a:spcBef>
                <a:spcPts val="0"/>
              </a:spcBef>
              <a:buFont typeface="Arial,Sans-Serif"/>
              <a:buChar char="•"/>
            </a:pPr>
            <a:r>
              <a:rPr lang="en-GB" sz="1400" dirty="0">
                <a:latin typeface="Arial" panose="020B0604020202020204" pitchFamily="34" charset="0"/>
                <a:cs typeface="Arial" panose="020B0604020202020204" pitchFamily="34" charset="0"/>
              </a:rPr>
              <a:t>Affordable, quality housing</a:t>
            </a:r>
          </a:p>
          <a:p>
            <a:pPr>
              <a:spcBef>
                <a:spcPts val="1200"/>
              </a:spcBef>
              <a:spcAft>
                <a:spcPts val="1200"/>
              </a:spcAft>
            </a:pPr>
            <a:r>
              <a:rPr lang="en-GB" sz="1400" dirty="0">
                <a:latin typeface="Arial" panose="020B0604020202020204" pitchFamily="34" charset="0"/>
                <a:ea typeface="Calibri"/>
                <a:cs typeface="Arial" panose="020B0604020202020204" pitchFamily="34" charset="0"/>
              </a:rPr>
              <a:t>Participants</a:t>
            </a:r>
            <a:r>
              <a:rPr lang="en-GB" sz="1400" dirty="0">
                <a:latin typeface="Arial" panose="020B0604020202020204" pitchFamily="34" charset="0"/>
                <a:ea typeface="+mn-lt"/>
                <a:cs typeface="Arial" panose="020B0604020202020204" pitchFamily="34" charset="0"/>
              </a:rPr>
              <a:t> </a:t>
            </a:r>
            <a:r>
              <a:rPr lang="en-GB" sz="1400" b="1" dirty="0">
                <a:latin typeface="Arial" panose="020B0604020202020204" pitchFamily="34" charset="0"/>
                <a:ea typeface="+mn-lt"/>
                <a:cs typeface="Arial" panose="020B0604020202020204" pitchFamily="34" charset="0"/>
              </a:rPr>
              <a:t>spoke positively</a:t>
            </a:r>
            <a:r>
              <a:rPr lang="en-GB" sz="1400" dirty="0">
                <a:latin typeface="Arial" panose="020B0604020202020204" pitchFamily="34" charset="0"/>
                <a:ea typeface="+mn-lt"/>
                <a:cs typeface="Arial" panose="020B0604020202020204" pitchFamily="34" charset="0"/>
              </a:rPr>
              <a:t> about local services, including job centre staff and GPs, Islington parks (and their importance for mental and physical health, children and young people), shops, schools and transport.  They had mixed experiences with the council and different perceptions of safety.</a:t>
            </a:r>
          </a:p>
          <a:p>
            <a:pPr>
              <a:spcBef>
                <a:spcPts val="0"/>
              </a:spcBef>
              <a:spcAft>
                <a:spcPts val="1200"/>
              </a:spcAft>
            </a:pPr>
            <a:r>
              <a:rPr lang="en-GB" sz="1400" dirty="0">
                <a:latin typeface="Arial" panose="020B0604020202020204" pitchFamily="34" charset="0"/>
                <a:ea typeface="+mn-lt"/>
                <a:cs typeface="Arial" panose="020B0604020202020204" pitchFamily="34" charset="0"/>
              </a:rPr>
              <a:t>They raised </a:t>
            </a:r>
            <a:r>
              <a:rPr lang="en-GB" sz="1400" b="1" dirty="0">
                <a:latin typeface="Arial" panose="020B0604020202020204" pitchFamily="34" charset="0"/>
                <a:ea typeface="+mn-lt"/>
                <a:cs typeface="Arial" panose="020B0604020202020204" pitchFamily="34" charset="0"/>
              </a:rPr>
              <a:t>concerns</a:t>
            </a:r>
            <a:r>
              <a:rPr lang="en-GB" sz="1400" dirty="0">
                <a:latin typeface="Arial" panose="020B0604020202020204" pitchFamily="34" charset="0"/>
                <a:ea typeface="+mn-lt"/>
                <a:cs typeface="Arial" panose="020B0604020202020204" pitchFamily="34" charset="0"/>
              </a:rPr>
              <a:t> about affordability (housing, food, utilities), housing repairs, overcrowding, financial and language barriers to health services, age discrimination in access to jobs, and emphasised the importance of mental health support and addressing racism.</a:t>
            </a:r>
            <a:endParaRPr lang="en-GB" sz="1400" b="1" dirty="0">
              <a:latin typeface="Arial" panose="020B0604020202020204" pitchFamily="34" charset="0"/>
              <a:ea typeface="+mn-lt"/>
              <a:cs typeface="Arial" panose="020B0604020202020204" pitchFamily="34" charset="0"/>
            </a:endParaRPr>
          </a:p>
          <a:p>
            <a:pPr>
              <a:spcBef>
                <a:spcPts val="0"/>
              </a:spcBef>
              <a:spcAft>
                <a:spcPts val="600"/>
              </a:spcAft>
            </a:pPr>
            <a:r>
              <a:rPr lang="en-GB" sz="1400" u="sng" dirty="0">
                <a:latin typeface="Arial" panose="020B0604020202020204" pitchFamily="34" charset="0"/>
                <a:ea typeface="+mn-lt"/>
                <a:cs typeface="Arial" panose="020B0604020202020204" pitchFamily="34" charset="0"/>
              </a:rPr>
              <a:t>Recommendations</a:t>
            </a:r>
            <a:endParaRPr lang="en-US" sz="1400" u="sng" dirty="0">
              <a:latin typeface="Arial" panose="020B0604020202020204" pitchFamily="34" charset="0"/>
              <a:ea typeface="+mn-lt"/>
              <a:cs typeface="Arial" panose="020B0604020202020204" pitchFamily="34" charset="0"/>
            </a:endParaRPr>
          </a:p>
          <a:p>
            <a:pPr marL="285750" indent="-285750">
              <a:spcBef>
                <a:spcPts val="0"/>
              </a:spcBef>
              <a:buFont typeface="Arial,Sans-Serif"/>
              <a:buChar char="•"/>
            </a:pPr>
            <a:r>
              <a:rPr lang="en-GB" sz="1400" dirty="0">
                <a:latin typeface="Arial" panose="020B0604020202020204" pitchFamily="34" charset="0"/>
                <a:ea typeface="+mn-lt"/>
                <a:cs typeface="Arial" panose="020B0604020202020204" pitchFamily="34" charset="0"/>
              </a:rPr>
              <a:t>Higher standard for housing inspections to minimise false advertising</a:t>
            </a:r>
            <a:endParaRPr lang="en-US" sz="1400" dirty="0">
              <a:latin typeface="Arial" panose="020B0604020202020204" pitchFamily="34" charset="0"/>
              <a:ea typeface="+mn-lt"/>
              <a:cs typeface="Arial" panose="020B0604020202020204" pitchFamily="34" charset="0"/>
            </a:endParaRPr>
          </a:p>
          <a:p>
            <a:pPr marL="285750" indent="-285750">
              <a:spcBef>
                <a:spcPts val="0"/>
              </a:spcBef>
              <a:buFont typeface="Arial,Sans-Serif"/>
              <a:buChar char="•"/>
            </a:pPr>
            <a:r>
              <a:rPr lang="en-GB" sz="1400" dirty="0">
                <a:latin typeface="Arial" panose="020B0604020202020204" pitchFamily="34" charset="0"/>
                <a:ea typeface="+mn-lt"/>
                <a:cs typeface="Arial" panose="020B0604020202020204" pitchFamily="34" charset="0"/>
              </a:rPr>
              <a:t>Translated leaflets/ information </a:t>
            </a:r>
          </a:p>
          <a:p>
            <a:pPr marL="285750" indent="-285750">
              <a:spcBef>
                <a:spcPts val="0"/>
              </a:spcBef>
              <a:buFont typeface="Arial,Sans-Serif"/>
              <a:buChar char="•"/>
            </a:pPr>
            <a:r>
              <a:rPr lang="en-GB" sz="1400" dirty="0">
                <a:latin typeface="Arial" panose="020B0604020202020204" pitchFamily="34" charset="0"/>
                <a:ea typeface="+mn-lt"/>
                <a:cs typeface="Arial" panose="020B0604020202020204" pitchFamily="34" charset="0"/>
              </a:rPr>
              <a:t>More English classes</a:t>
            </a:r>
            <a:endParaRPr lang="en-US" sz="1400" dirty="0">
              <a:latin typeface="Arial" panose="020B0604020202020204" pitchFamily="34" charset="0"/>
              <a:cs typeface="Arial" panose="020B0604020202020204" pitchFamily="34" charset="0"/>
            </a:endParaRPr>
          </a:p>
        </p:txBody>
      </p:sp>
      <p:sp>
        <p:nvSpPr>
          <p:cNvPr id="18" name="Rounded Rectangular Callout 12">
            <a:extLst>
              <a:ext uri="{FF2B5EF4-FFF2-40B4-BE49-F238E27FC236}">
                <a16:creationId xmlns:a16="http://schemas.microsoft.com/office/drawing/2014/main" id="{018D2BE4-D661-270A-EA0E-F9E084AD96DD}"/>
              </a:ext>
              <a:ext uri="{C183D7F6-B498-43B3-948B-1728B52AA6E4}">
                <adec:decorative xmlns:adec="http://schemas.microsoft.com/office/drawing/2017/decorative" val="1"/>
              </a:ext>
            </a:extLst>
          </p:cNvPr>
          <p:cNvSpPr/>
          <p:nvPr/>
        </p:nvSpPr>
        <p:spPr>
          <a:xfrm>
            <a:off x="8129532" y="1131034"/>
            <a:ext cx="2955208" cy="1634490"/>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US" sz="1400" dirty="0">
              <a:latin typeface="Arial"/>
              <a:ea typeface="+mn-lt"/>
              <a:cs typeface="Arial"/>
            </a:endParaRPr>
          </a:p>
          <a:p>
            <a:pPr defTabSz="914377">
              <a:spcAft>
                <a:spcPts val="600"/>
              </a:spcAft>
              <a:defRPr/>
            </a:pPr>
            <a:endParaRPr lang="en-US" sz="1400" dirty="0">
              <a:latin typeface="Arial"/>
              <a:ea typeface="+mn-lt"/>
              <a:cs typeface="Arial"/>
            </a:endParaRPr>
          </a:p>
          <a:p>
            <a:pPr defTabSz="914377">
              <a:spcAft>
                <a:spcPts val="600"/>
              </a:spcAft>
              <a:defRPr/>
            </a:pPr>
            <a:endParaRPr lang="en-US" sz="1400" dirty="0">
              <a:latin typeface="Arial"/>
              <a:ea typeface="+mn-lt"/>
              <a:cs typeface="Arial"/>
            </a:endParaRPr>
          </a:p>
          <a:p>
            <a:pPr defTabSz="914377">
              <a:spcAft>
                <a:spcPts val="600"/>
              </a:spcAft>
              <a:defRPr/>
            </a:pPr>
            <a:endParaRPr lang="en-US" sz="1400" dirty="0">
              <a:latin typeface="Arial"/>
              <a:ea typeface="+mn-lt"/>
              <a:cs typeface="Arial"/>
            </a:endParaRPr>
          </a:p>
          <a:p>
            <a:pPr defTabSz="914377">
              <a:spcAft>
                <a:spcPts val="600"/>
              </a:spcAft>
              <a:defRPr/>
            </a:pPr>
            <a:endParaRPr lang="en-US" sz="1400" dirty="0">
              <a:latin typeface="Arial"/>
              <a:ea typeface="+mn-lt"/>
              <a:cs typeface="Arial"/>
            </a:endParaRPr>
          </a:p>
        </p:txBody>
      </p:sp>
      <p:sp>
        <p:nvSpPr>
          <p:cNvPr id="3" name="Text Placeholder 2">
            <a:extLst>
              <a:ext uri="{FF2B5EF4-FFF2-40B4-BE49-F238E27FC236}">
                <a16:creationId xmlns:a16="http://schemas.microsoft.com/office/drawing/2014/main" id="{ECBED57C-FE69-91B7-2AAB-BCB3B919BECF}"/>
              </a:ext>
            </a:extLst>
          </p:cNvPr>
          <p:cNvSpPr>
            <a:spLocks noGrp="1"/>
          </p:cNvSpPr>
          <p:nvPr>
            <p:ph type="body" sz="quarter" idx="11"/>
          </p:nvPr>
        </p:nvSpPr>
        <p:spPr>
          <a:xfrm>
            <a:off x="8244938" y="1221972"/>
            <a:ext cx="2724396" cy="1298516"/>
          </a:xfrm>
        </p:spPr>
        <p:txBody>
          <a:bodyPr>
            <a:noAutofit/>
          </a:bodyPr>
          <a:lstStyle/>
          <a:p>
            <a:r>
              <a:rPr lang="en-GB" dirty="0">
                <a:latin typeface="Arial"/>
                <a:ea typeface="+mn-lt"/>
                <a:cs typeface="Arial"/>
              </a:rPr>
              <a:t>"Islington Council helped [me] find a space on the adult learning class – and it has </a:t>
            </a:r>
            <a:r>
              <a:rPr lang="en-GB" b="1" dirty="0">
                <a:latin typeface="Arial"/>
                <a:ea typeface="+mn-lt"/>
                <a:cs typeface="Arial"/>
              </a:rPr>
              <a:t>helped [me] speak English,</a:t>
            </a:r>
            <a:r>
              <a:rPr lang="en-GB" dirty="0">
                <a:latin typeface="Arial"/>
                <a:ea typeface="+mn-lt"/>
                <a:cs typeface="Arial"/>
              </a:rPr>
              <a:t> [my] children now say “mum, you’re British!”</a:t>
            </a:r>
            <a:endParaRPr lang="en-US" dirty="0"/>
          </a:p>
        </p:txBody>
      </p:sp>
      <p:sp>
        <p:nvSpPr>
          <p:cNvPr id="19" name="Rounded Rectangular Callout 11">
            <a:extLst>
              <a:ext uri="{FF2B5EF4-FFF2-40B4-BE49-F238E27FC236}">
                <a16:creationId xmlns:a16="http://schemas.microsoft.com/office/drawing/2014/main" id="{C25C7FCF-B948-F129-F542-002638AD5611}"/>
              </a:ext>
              <a:ext uri="{C183D7F6-B498-43B3-948B-1728B52AA6E4}">
                <adec:decorative xmlns:adec="http://schemas.microsoft.com/office/drawing/2017/decorative" val="1"/>
              </a:ext>
            </a:extLst>
          </p:cNvPr>
          <p:cNvSpPr/>
          <p:nvPr/>
        </p:nvSpPr>
        <p:spPr>
          <a:xfrm>
            <a:off x="7180881" y="3386511"/>
            <a:ext cx="2698664" cy="1634490"/>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p:txBody>
      </p:sp>
      <p:sp>
        <p:nvSpPr>
          <p:cNvPr id="5" name="Text Placeholder 4">
            <a:extLst>
              <a:ext uri="{FF2B5EF4-FFF2-40B4-BE49-F238E27FC236}">
                <a16:creationId xmlns:a16="http://schemas.microsoft.com/office/drawing/2014/main" id="{7D109C9E-5624-619F-21D9-F383AFB8C534}"/>
              </a:ext>
            </a:extLst>
          </p:cNvPr>
          <p:cNvSpPr>
            <a:spLocks noGrp="1"/>
          </p:cNvSpPr>
          <p:nvPr>
            <p:ph type="body" sz="quarter" idx="13"/>
          </p:nvPr>
        </p:nvSpPr>
        <p:spPr>
          <a:xfrm>
            <a:off x="7301457" y="3512580"/>
            <a:ext cx="2566020" cy="1391015"/>
          </a:xfrm>
        </p:spPr>
        <p:txBody>
          <a:bodyPr>
            <a:noAutofit/>
          </a:bodyPr>
          <a:lstStyle/>
          <a:p>
            <a:pPr marL="0" indent="0">
              <a:lnSpc>
                <a:spcPct val="100000"/>
              </a:lnSpc>
              <a:buNone/>
            </a:pPr>
            <a:r>
              <a:rPr lang="en-GB" dirty="0">
                <a:latin typeface="Arial"/>
                <a:ea typeface="+mn-lt"/>
                <a:cs typeface="Arial"/>
              </a:rPr>
              <a:t>"[Islington would be better] if you called the council about </a:t>
            </a:r>
            <a:r>
              <a:rPr lang="en-GB" b="1" dirty="0">
                <a:latin typeface="Arial"/>
                <a:ea typeface="+mn-lt"/>
                <a:cs typeface="Arial"/>
              </a:rPr>
              <a:t>housing</a:t>
            </a:r>
            <a:r>
              <a:rPr lang="en-GB" dirty="0">
                <a:latin typeface="Arial"/>
                <a:ea typeface="+mn-lt"/>
                <a:cs typeface="Arial"/>
              </a:rPr>
              <a:t> issues and they come...[it's] </a:t>
            </a:r>
            <a:r>
              <a:rPr lang="en-GB" dirty="0">
                <a:latin typeface="Arial"/>
                <a:ea typeface="+mn-lt"/>
                <a:cs typeface="+mn-lt"/>
              </a:rPr>
              <a:t>different now; the </a:t>
            </a:r>
            <a:r>
              <a:rPr lang="en-GB" b="1" dirty="0">
                <a:latin typeface="Arial"/>
                <a:ea typeface="+mn-lt"/>
                <a:cs typeface="+mn-lt"/>
              </a:rPr>
              <a:t>council’s not the same as before.</a:t>
            </a:r>
            <a:r>
              <a:rPr lang="en-GB" dirty="0">
                <a:latin typeface="Arial"/>
                <a:ea typeface="+mn-lt"/>
                <a:cs typeface="+mn-lt"/>
              </a:rPr>
              <a:t>”</a:t>
            </a:r>
            <a:endParaRPr lang="en-US" dirty="0"/>
          </a:p>
        </p:txBody>
      </p:sp>
    </p:spTree>
    <p:extLst>
      <p:ext uri="{BB962C8B-B14F-4D97-AF65-F5344CB8AC3E}">
        <p14:creationId xmlns:p14="http://schemas.microsoft.com/office/powerpoint/2010/main" val="131781369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B982567-F7F8-F138-C66C-9E6640296758}"/>
              </a:ext>
            </a:extLst>
          </p:cNvPr>
          <p:cNvSpPr>
            <a:spLocks noGrp="1"/>
          </p:cNvSpPr>
          <p:nvPr>
            <p:ph type="title"/>
          </p:nvPr>
        </p:nvSpPr>
        <p:spPr/>
        <p:txBody>
          <a:bodyPr>
            <a:normAutofit/>
          </a:bodyPr>
          <a:lstStyle/>
          <a:p>
            <a:r>
              <a:rPr lang="en-GB" sz="2600" b="1" dirty="0">
                <a:solidFill>
                  <a:srgbClr val="FF0000"/>
                </a:solidFill>
                <a:latin typeface="Arial"/>
                <a:cs typeface="Arial"/>
              </a:rPr>
              <a:t>Manor Gardens residents</a:t>
            </a:r>
            <a:endParaRPr lang="en-US" sz="2600" dirty="0"/>
          </a:p>
        </p:txBody>
      </p:sp>
      <p:sp>
        <p:nvSpPr>
          <p:cNvPr id="2" name="Text Placeholder 1">
            <a:extLst>
              <a:ext uri="{FF2B5EF4-FFF2-40B4-BE49-F238E27FC236}">
                <a16:creationId xmlns:a16="http://schemas.microsoft.com/office/drawing/2014/main" id="{6C6C82A8-26B6-F537-608F-4FEC7F886E74}"/>
              </a:ext>
            </a:extLst>
          </p:cNvPr>
          <p:cNvSpPr>
            <a:spLocks noGrp="1"/>
          </p:cNvSpPr>
          <p:nvPr>
            <p:ph type="body" sz="quarter" idx="10"/>
          </p:nvPr>
        </p:nvSpPr>
        <p:spPr>
          <a:xfrm>
            <a:off x="338328" y="914400"/>
            <a:ext cx="5489716" cy="5064369"/>
          </a:xfrm>
        </p:spPr>
        <p:txBody>
          <a:bodyPr>
            <a:noAutofit/>
          </a:bodyPr>
          <a:lstStyle/>
          <a:p>
            <a:pPr>
              <a:spcBef>
                <a:spcPts val="0"/>
              </a:spcBef>
            </a:pPr>
            <a:r>
              <a:rPr lang="en-GB" sz="1400" u="sng" dirty="0">
                <a:latin typeface="Arial" panose="020B0604020202020204" pitchFamily="34" charset="0"/>
                <a:cs typeface="Arial" panose="020B0604020202020204" pitchFamily="34" charset="0"/>
              </a:rPr>
              <a:t>Top priorities</a:t>
            </a:r>
            <a:endParaRPr lang="en-US" sz="1400" dirty="0">
              <a:latin typeface="Arial" panose="020B0604020202020204" pitchFamily="34" charset="0"/>
              <a:ea typeface="+mn-lt"/>
              <a:cs typeface="Arial" panose="020B0604020202020204" pitchFamily="34" charset="0"/>
            </a:endParaRPr>
          </a:p>
          <a:p>
            <a:pPr marL="285750" indent="-285750">
              <a:spcBef>
                <a:spcPts val="0"/>
              </a:spcBef>
              <a:buFont typeface="Arial,Sans-Serif"/>
              <a:buChar char="•"/>
            </a:pPr>
            <a:r>
              <a:rPr lang="en-GB" sz="1400" dirty="0">
                <a:latin typeface="Arial" panose="020B0604020202020204" pitchFamily="34" charset="0"/>
                <a:cs typeface="Arial" panose="020B0604020202020204" pitchFamily="34" charset="0"/>
              </a:rPr>
              <a:t>Crime &amp; safety</a:t>
            </a:r>
            <a:endParaRPr lang="en-GB" sz="1400" dirty="0">
              <a:latin typeface="Arial" panose="020B0604020202020204" pitchFamily="34" charset="0"/>
              <a:ea typeface="+mn-lt"/>
              <a:cs typeface="Arial" panose="020B0604020202020204" pitchFamily="34" charset="0"/>
            </a:endParaRPr>
          </a:p>
          <a:p>
            <a:pPr marL="285750" indent="-285750">
              <a:spcBef>
                <a:spcPts val="0"/>
              </a:spcBef>
              <a:buFont typeface="Arial,Sans-Serif"/>
              <a:buChar char="•"/>
            </a:pPr>
            <a:r>
              <a:rPr lang="en-GB" sz="1400" dirty="0">
                <a:latin typeface="Arial" panose="020B0604020202020204" pitchFamily="34" charset="0"/>
                <a:cs typeface="Arial" panose="020B0604020202020204" pitchFamily="34" charset="0"/>
              </a:rPr>
              <a:t>Inequalities (identity-based, income, health)</a:t>
            </a:r>
            <a:endParaRPr lang="en-GB" sz="1400" dirty="0">
              <a:latin typeface="Arial" panose="020B0604020202020204" pitchFamily="34" charset="0"/>
              <a:ea typeface="+mn-lt"/>
              <a:cs typeface="Arial" panose="020B0604020202020204" pitchFamily="34" charset="0"/>
            </a:endParaRPr>
          </a:p>
          <a:p>
            <a:pPr marL="285750" indent="-285750">
              <a:spcBef>
                <a:spcPts val="0"/>
              </a:spcBef>
              <a:spcAft>
                <a:spcPts val="600"/>
              </a:spcAft>
              <a:buFont typeface="Arial,Sans-Serif"/>
              <a:buChar char="•"/>
            </a:pPr>
            <a:r>
              <a:rPr lang="en-GB" sz="1400" dirty="0">
                <a:latin typeface="Arial" panose="020B0604020202020204" pitchFamily="34" charset="0"/>
                <a:cs typeface="Arial" panose="020B0604020202020204" pitchFamily="34" charset="0"/>
              </a:rPr>
              <a:t>Housing</a:t>
            </a:r>
          </a:p>
          <a:p>
            <a:pPr>
              <a:spcBef>
                <a:spcPts val="0"/>
              </a:spcBef>
              <a:spcAft>
                <a:spcPts val="600"/>
              </a:spcAft>
            </a:pPr>
            <a:r>
              <a:rPr lang="en-GB" sz="1400" dirty="0">
                <a:latin typeface="Arial" panose="020B0604020202020204" pitchFamily="34" charset="0"/>
                <a:cs typeface="Arial" panose="020B0604020202020204" pitchFamily="34" charset="0"/>
              </a:rPr>
              <a:t>Across the 7 subgroups in the workshop, residents identified 9 priority areas, reflecting a range of preferences.</a:t>
            </a:r>
          </a:p>
          <a:p>
            <a:pPr>
              <a:spcBef>
                <a:spcPts val="0"/>
              </a:spcBef>
              <a:spcAft>
                <a:spcPts val="600"/>
              </a:spcAft>
            </a:pPr>
            <a:r>
              <a:rPr lang="en-GB" sz="1400" dirty="0">
                <a:latin typeface="Arial" panose="020B0604020202020204" pitchFamily="34" charset="0"/>
                <a:cs typeface="Arial" panose="020B0604020202020204" pitchFamily="34" charset="0"/>
              </a:rPr>
              <a:t>They </a:t>
            </a:r>
            <a:r>
              <a:rPr lang="en-GB" sz="1400" b="1" dirty="0">
                <a:latin typeface="Arial" panose="020B0604020202020204" pitchFamily="34" charset="0"/>
                <a:cs typeface="Arial" panose="020B0604020202020204" pitchFamily="34" charset="0"/>
              </a:rPr>
              <a:t>valued</a:t>
            </a:r>
            <a:r>
              <a:rPr lang="en-GB" sz="1400" dirty="0">
                <a:latin typeface="Arial" panose="020B0604020202020204" pitchFamily="34" charset="0"/>
                <a:cs typeface="Arial" panose="020B0604020202020204" pitchFamily="34" charset="0"/>
              </a:rPr>
              <a:t> their family and community networks, access to a variety of food, shops, the sport centre, Islington's walkability, and volunteer opportunities. </a:t>
            </a:r>
          </a:p>
          <a:p>
            <a:pPr>
              <a:spcBef>
                <a:spcPts val="0"/>
              </a:spcBef>
              <a:spcAft>
                <a:spcPts val="600"/>
              </a:spcAft>
            </a:pPr>
            <a:r>
              <a:rPr lang="en-GB" sz="1400" dirty="0">
                <a:latin typeface="Arial" panose="020B0604020202020204" pitchFamily="34" charset="0"/>
                <a:cs typeface="Arial" panose="020B0604020202020204" pitchFamily="34" charset="0"/>
              </a:rPr>
              <a:t>They expressed </a:t>
            </a:r>
            <a:r>
              <a:rPr lang="en-GB" sz="1400" b="1" dirty="0">
                <a:latin typeface="Arial" panose="020B0604020202020204" pitchFamily="34" charset="0"/>
                <a:cs typeface="Arial" panose="020B0604020202020204" pitchFamily="34" charset="0"/>
              </a:rPr>
              <a:t>concerns</a:t>
            </a:r>
            <a:r>
              <a:rPr lang="en-GB" sz="1400" dirty="0">
                <a:latin typeface="Arial" panose="020B0604020202020204" pitchFamily="34" charset="0"/>
                <a:cs typeface="Arial" panose="020B0604020202020204" pitchFamily="34" charset="0"/>
              </a:rPr>
              <a:t> about homelessness, crime, overcrowding, the need for cleaner streets, more streetlights, shops, access to mental health support and activities for youth</a:t>
            </a:r>
          </a:p>
          <a:p>
            <a:pPr>
              <a:spcBef>
                <a:spcPts val="0"/>
              </a:spcBef>
              <a:spcAft>
                <a:spcPts val="600"/>
              </a:spcAft>
            </a:pPr>
            <a:r>
              <a:rPr lang="en-GB" sz="1400" u="sng" dirty="0">
                <a:latin typeface="Arial" panose="020B0604020202020204" pitchFamily="34" charset="0"/>
                <a:cs typeface="Arial" panose="020B0604020202020204" pitchFamily="34" charset="0"/>
              </a:rPr>
              <a:t>Recommendations</a:t>
            </a:r>
          </a:p>
          <a:p>
            <a:pPr marL="285750" indent="-285750">
              <a:spcBef>
                <a:spcPts val="0"/>
              </a:spcBef>
              <a:buFont typeface="Arial,Sans-Serif"/>
              <a:buChar char="•"/>
            </a:pPr>
            <a:r>
              <a:rPr lang="en-GB" sz="1400" dirty="0">
                <a:latin typeface="Arial" panose="020B0604020202020204" pitchFamily="34" charset="0"/>
                <a:cs typeface="Arial" panose="020B0604020202020204" pitchFamily="34" charset="0"/>
              </a:rPr>
              <a:t>More community activities, including for people who work</a:t>
            </a:r>
          </a:p>
          <a:p>
            <a:pPr marL="285750" indent="-285750">
              <a:spcBef>
                <a:spcPts val="0"/>
              </a:spcBef>
              <a:buFont typeface="Arial,Sans-Serif"/>
              <a:buChar char="•"/>
            </a:pPr>
            <a:r>
              <a:rPr lang="en-GB" sz="1400" dirty="0">
                <a:latin typeface="Arial" panose="020B0604020202020204" pitchFamily="34" charset="0"/>
                <a:cs typeface="Arial" panose="020B0604020202020204" pitchFamily="34" charset="0"/>
              </a:rPr>
              <a:t>Promote healthier life choices, free access to sports</a:t>
            </a:r>
          </a:p>
          <a:p>
            <a:pPr marL="285750" indent="-285750">
              <a:spcBef>
                <a:spcPts val="0"/>
              </a:spcBef>
              <a:buFont typeface="Arial,Sans-Serif"/>
              <a:buChar char="•"/>
            </a:pPr>
            <a:r>
              <a:rPr lang="en-GB" sz="1400" dirty="0">
                <a:latin typeface="Arial" panose="020B0604020202020204" pitchFamily="34" charset="0"/>
                <a:cs typeface="Arial" panose="020B0604020202020204" pitchFamily="34" charset="0"/>
              </a:rPr>
              <a:t>Improve access to mental health facilities</a:t>
            </a:r>
          </a:p>
          <a:p>
            <a:pPr marL="285750" indent="-285750">
              <a:spcBef>
                <a:spcPts val="0"/>
              </a:spcBef>
              <a:buFont typeface="Arial,Sans-Serif"/>
              <a:buChar char="•"/>
            </a:pPr>
            <a:r>
              <a:rPr lang="en-GB" sz="1400" dirty="0">
                <a:latin typeface="Arial" panose="020B0604020202020204" pitchFamily="34" charset="0"/>
                <a:ea typeface="+mn-lt"/>
                <a:cs typeface="Arial" panose="020B0604020202020204" pitchFamily="34" charset="0"/>
              </a:rPr>
              <a:t>Community support: outreach, social care, integration</a:t>
            </a:r>
          </a:p>
          <a:p>
            <a:pPr marL="285750" indent="-285750">
              <a:spcBef>
                <a:spcPts val="0"/>
              </a:spcBef>
              <a:buFont typeface="Arial,Sans-Serif"/>
              <a:buChar char="•"/>
            </a:pPr>
            <a:r>
              <a:rPr lang="en-GB" sz="1400" dirty="0">
                <a:latin typeface="Arial" panose="020B0604020202020204" pitchFamily="34" charset="0"/>
                <a:ea typeface="+mn-lt"/>
                <a:cs typeface="Arial" panose="020B0604020202020204" pitchFamily="34" charset="0"/>
              </a:rPr>
              <a:t>Support with the cost of living, understanding benefits</a:t>
            </a:r>
            <a:endParaRPr lang="en-GB" sz="1400" dirty="0">
              <a:latin typeface="Arial" panose="020B0604020202020204" pitchFamily="34" charset="0"/>
              <a:cs typeface="Arial" panose="020B0604020202020204" pitchFamily="34" charset="0"/>
            </a:endParaRPr>
          </a:p>
          <a:p>
            <a:pPr marL="285750" indent="-285750">
              <a:spcBef>
                <a:spcPts val="0"/>
              </a:spcBef>
              <a:buFont typeface="Arial,Sans-Serif"/>
              <a:buChar char="•"/>
            </a:pPr>
            <a:r>
              <a:rPr lang="en-GB" sz="1400" dirty="0">
                <a:latin typeface="Arial" panose="020B0604020202020204" pitchFamily="34" charset="0"/>
                <a:cs typeface="Arial" panose="020B0604020202020204" pitchFamily="34" charset="0"/>
              </a:rPr>
              <a:t>Access to interpreters</a:t>
            </a:r>
          </a:p>
          <a:p>
            <a:pPr marL="285750" indent="-285750">
              <a:spcBef>
                <a:spcPts val="0"/>
              </a:spcBef>
              <a:buFont typeface="Arial,Sans-Serif"/>
              <a:buChar char="•"/>
            </a:pPr>
            <a:r>
              <a:rPr lang="en-GB" sz="1400" dirty="0">
                <a:latin typeface="Arial" panose="020B0604020202020204" pitchFamily="34" charset="0"/>
                <a:cs typeface="Arial" panose="020B0604020202020204" pitchFamily="34" charset="0"/>
              </a:rPr>
              <a:t>More oversight of private landlords</a:t>
            </a:r>
          </a:p>
          <a:p>
            <a:pPr marL="285750" indent="-285750">
              <a:spcBef>
                <a:spcPts val="0"/>
              </a:spcBef>
              <a:buFont typeface="Arial,Sans-Serif"/>
              <a:buChar char="•"/>
            </a:pPr>
            <a:r>
              <a:rPr lang="en-GB" sz="1400" dirty="0">
                <a:latin typeface="Arial" panose="020B0604020202020204" pitchFamily="34" charset="0"/>
                <a:cs typeface="Arial" panose="020B0604020202020204" pitchFamily="34" charset="0"/>
              </a:rPr>
              <a:t>Transport for the elderly like the old days</a:t>
            </a:r>
            <a:endParaRPr lang="en-US" sz="1400" dirty="0">
              <a:latin typeface="Arial" panose="020B0604020202020204" pitchFamily="34" charset="0"/>
              <a:cs typeface="Arial" panose="020B0604020202020204" pitchFamily="34" charset="0"/>
            </a:endParaRPr>
          </a:p>
        </p:txBody>
      </p:sp>
      <p:sp>
        <p:nvSpPr>
          <p:cNvPr id="22" name="Rounded Rectangular Callout 12">
            <a:extLst>
              <a:ext uri="{FF2B5EF4-FFF2-40B4-BE49-F238E27FC236}">
                <a16:creationId xmlns:a16="http://schemas.microsoft.com/office/drawing/2014/main" id="{70107D72-8CE4-C5EC-5B97-34F94961A899}"/>
              </a:ext>
              <a:ext uri="{C183D7F6-B498-43B3-948B-1728B52AA6E4}">
                <adec:decorative xmlns:adec="http://schemas.microsoft.com/office/drawing/2017/decorative" val="1"/>
              </a:ext>
            </a:extLst>
          </p:cNvPr>
          <p:cNvSpPr/>
          <p:nvPr/>
        </p:nvSpPr>
        <p:spPr>
          <a:xfrm>
            <a:off x="5347474" y="899864"/>
            <a:ext cx="3354505" cy="800219"/>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GB" dirty="0">
              <a:latin typeface="Arial"/>
              <a:ea typeface="+mn-lt"/>
              <a:cs typeface="Arial"/>
            </a:endParaRPr>
          </a:p>
          <a:p>
            <a:pPr defTabSz="914377">
              <a:spcAft>
                <a:spcPts val="600"/>
              </a:spcAft>
              <a:defRPr/>
            </a:pPr>
            <a:endParaRPr lang="en-GB" dirty="0">
              <a:latin typeface="Arial"/>
              <a:ea typeface="+mn-lt"/>
              <a:cs typeface="Arial"/>
            </a:endParaRPr>
          </a:p>
        </p:txBody>
      </p:sp>
      <p:sp>
        <p:nvSpPr>
          <p:cNvPr id="3" name="Text Placeholder 2">
            <a:extLst>
              <a:ext uri="{FF2B5EF4-FFF2-40B4-BE49-F238E27FC236}">
                <a16:creationId xmlns:a16="http://schemas.microsoft.com/office/drawing/2014/main" id="{D41A55A3-29F9-C5A2-9865-470FBC151AAB}"/>
              </a:ext>
            </a:extLst>
          </p:cNvPr>
          <p:cNvSpPr>
            <a:spLocks noGrp="1"/>
          </p:cNvSpPr>
          <p:nvPr>
            <p:ph type="body" sz="quarter" idx="11"/>
          </p:nvPr>
        </p:nvSpPr>
        <p:spPr>
          <a:xfrm>
            <a:off x="5402981" y="952575"/>
            <a:ext cx="3298998" cy="601255"/>
          </a:xfrm>
        </p:spPr>
        <p:txBody>
          <a:bodyPr>
            <a:noAutofit/>
          </a:bodyPr>
          <a:lstStyle/>
          <a:p>
            <a:r>
              <a:rPr lang="en-GB" dirty="0">
                <a:latin typeface="Arial"/>
                <a:ea typeface="+mn-lt"/>
                <a:cs typeface="Arial"/>
              </a:rPr>
              <a:t>"This is a </a:t>
            </a:r>
            <a:r>
              <a:rPr lang="en-GB" b="1" dirty="0">
                <a:latin typeface="Arial"/>
                <a:ea typeface="+mn-lt"/>
                <a:cs typeface="Arial"/>
              </a:rPr>
              <a:t>central</a:t>
            </a:r>
            <a:r>
              <a:rPr lang="en-GB" dirty="0">
                <a:latin typeface="Arial"/>
                <a:ea typeface="+mn-lt"/>
                <a:cs typeface="Arial"/>
              </a:rPr>
              <a:t> place in London that </a:t>
            </a:r>
            <a:r>
              <a:rPr lang="en-GB" b="1" dirty="0">
                <a:latin typeface="Arial"/>
                <a:ea typeface="+mn-lt"/>
                <a:cs typeface="Arial"/>
              </a:rPr>
              <a:t>stills feel like a small town</a:t>
            </a:r>
            <a:r>
              <a:rPr lang="en-GB" dirty="0">
                <a:latin typeface="Arial"/>
                <a:ea typeface="+mn-lt"/>
                <a:cs typeface="Arial"/>
              </a:rPr>
              <a:t> with community opportunities."</a:t>
            </a:r>
            <a:endParaRPr lang="en-US" dirty="0"/>
          </a:p>
        </p:txBody>
      </p:sp>
      <p:sp>
        <p:nvSpPr>
          <p:cNvPr id="20" name="Rounded Rectangular Callout 12">
            <a:extLst>
              <a:ext uri="{FF2B5EF4-FFF2-40B4-BE49-F238E27FC236}">
                <a16:creationId xmlns:a16="http://schemas.microsoft.com/office/drawing/2014/main" id="{004B88CA-8AC9-B082-8FBD-13A69674307B}"/>
              </a:ext>
              <a:ext uri="{C183D7F6-B498-43B3-948B-1728B52AA6E4}">
                <adec:decorative xmlns:adec="http://schemas.microsoft.com/office/drawing/2017/decorative" val="1"/>
              </a:ext>
            </a:extLst>
          </p:cNvPr>
          <p:cNvSpPr/>
          <p:nvPr/>
        </p:nvSpPr>
        <p:spPr>
          <a:xfrm>
            <a:off x="8979848" y="539453"/>
            <a:ext cx="2856053" cy="1310997"/>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GB" sz="1400" dirty="0">
              <a:latin typeface="Arial"/>
              <a:ea typeface="Calibri" panose="020F0502020204030204"/>
              <a:cs typeface="Calibri" panose="020F0502020204030204"/>
            </a:endParaRPr>
          </a:p>
          <a:p>
            <a:pPr defTabSz="914377">
              <a:spcAft>
                <a:spcPts val="600"/>
              </a:spcAft>
              <a:defRPr/>
            </a:pPr>
            <a:endParaRPr lang="en-GB" sz="1400" dirty="0">
              <a:latin typeface="Arial"/>
              <a:ea typeface="Calibri" panose="020F0502020204030204"/>
              <a:cs typeface="Calibri" panose="020F0502020204030204"/>
            </a:endParaRPr>
          </a:p>
          <a:p>
            <a:pPr defTabSz="914377">
              <a:spcAft>
                <a:spcPts val="600"/>
              </a:spcAft>
              <a:defRPr/>
            </a:pPr>
            <a:endParaRPr lang="en-GB" sz="1400" dirty="0">
              <a:latin typeface="Arial"/>
              <a:ea typeface="Calibri" panose="020F0502020204030204"/>
              <a:cs typeface="Calibri" panose="020F0502020204030204"/>
            </a:endParaRPr>
          </a:p>
          <a:p>
            <a:pPr defTabSz="914377">
              <a:spcAft>
                <a:spcPts val="600"/>
              </a:spcAft>
              <a:defRPr/>
            </a:pPr>
            <a:endParaRPr lang="en-GB" sz="1400" dirty="0">
              <a:latin typeface="Arial"/>
              <a:ea typeface="Calibri" panose="020F0502020204030204"/>
              <a:cs typeface="Calibri" panose="020F0502020204030204"/>
            </a:endParaRPr>
          </a:p>
        </p:txBody>
      </p:sp>
      <p:sp>
        <p:nvSpPr>
          <p:cNvPr id="5" name="Text Placeholder 4">
            <a:extLst>
              <a:ext uri="{FF2B5EF4-FFF2-40B4-BE49-F238E27FC236}">
                <a16:creationId xmlns:a16="http://schemas.microsoft.com/office/drawing/2014/main" id="{25D73F20-31EF-C951-96E1-7725686BC5D7}"/>
              </a:ext>
            </a:extLst>
          </p:cNvPr>
          <p:cNvSpPr>
            <a:spLocks noGrp="1"/>
          </p:cNvSpPr>
          <p:nvPr>
            <p:ph type="body" sz="quarter" idx="13"/>
          </p:nvPr>
        </p:nvSpPr>
        <p:spPr>
          <a:xfrm>
            <a:off x="9040827" y="624677"/>
            <a:ext cx="2734093" cy="1075406"/>
          </a:xfrm>
        </p:spPr>
        <p:txBody>
          <a:bodyPr>
            <a:noAutofit/>
          </a:bodyPr>
          <a:lstStyle/>
          <a:p>
            <a:pPr marL="0" indent="0">
              <a:lnSpc>
                <a:spcPct val="100000"/>
              </a:lnSpc>
              <a:buNone/>
            </a:pPr>
            <a:r>
              <a:rPr lang="en-GB" dirty="0">
                <a:latin typeface="Arial"/>
                <a:ea typeface="+mn-lt"/>
                <a:cs typeface="Arial"/>
              </a:rPr>
              <a:t>"I cannot afford to buy a house, neither do I qualify for housing from the council so eventually I </a:t>
            </a:r>
            <a:r>
              <a:rPr lang="en-GB" b="1" dirty="0">
                <a:latin typeface="Arial"/>
                <a:ea typeface="+mn-lt"/>
                <a:cs typeface="Arial"/>
              </a:rPr>
              <a:t>will have to end up moving because rents are too high</a:t>
            </a:r>
            <a:r>
              <a:rPr lang="en-GB" dirty="0">
                <a:latin typeface="Arial"/>
                <a:ea typeface="+mn-lt"/>
                <a:cs typeface="Arial"/>
              </a:rPr>
              <a:t>."</a:t>
            </a:r>
            <a:endParaRPr lang="en-US" dirty="0"/>
          </a:p>
        </p:txBody>
      </p:sp>
      <p:sp>
        <p:nvSpPr>
          <p:cNvPr id="18" name="Rounded Rectangular Callout 11">
            <a:extLst>
              <a:ext uri="{FF2B5EF4-FFF2-40B4-BE49-F238E27FC236}">
                <a16:creationId xmlns:a16="http://schemas.microsoft.com/office/drawing/2014/main" id="{D6E39053-CC03-0A7C-996D-279F4A4D0C47}"/>
              </a:ext>
              <a:ext uri="{C183D7F6-B498-43B3-948B-1728B52AA6E4}">
                <adec:decorative xmlns:adec="http://schemas.microsoft.com/office/drawing/2017/decorative" val="1"/>
              </a:ext>
            </a:extLst>
          </p:cNvPr>
          <p:cNvSpPr/>
          <p:nvPr/>
        </p:nvSpPr>
        <p:spPr>
          <a:xfrm>
            <a:off x="6252562" y="2045354"/>
            <a:ext cx="2204880" cy="1583412"/>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US" dirty="0"/>
          </a:p>
          <a:p>
            <a:pPr defTabSz="914377">
              <a:spcAft>
                <a:spcPts val="600"/>
              </a:spcAft>
              <a:defRPr/>
            </a:pPr>
            <a:endParaRPr lang="en-US" dirty="0"/>
          </a:p>
          <a:p>
            <a:pPr defTabSz="914377">
              <a:spcAft>
                <a:spcPts val="600"/>
              </a:spcAft>
              <a:defRPr/>
            </a:pPr>
            <a:endParaRPr lang="en-US" dirty="0"/>
          </a:p>
          <a:p>
            <a:pPr defTabSz="914377">
              <a:spcAft>
                <a:spcPts val="600"/>
              </a:spcAft>
              <a:defRPr/>
            </a:pPr>
            <a:endParaRPr lang="en-US" dirty="0"/>
          </a:p>
        </p:txBody>
      </p:sp>
      <p:sp>
        <p:nvSpPr>
          <p:cNvPr id="6" name="Text Placeholder 5">
            <a:extLst>
              <a:ext uri="{FF2B5EF4-FFF2-40B4-BE49-F238E27FC236}">
                <a16:creationId xmlns:a16="http://schemas.microsoft.com/office/drawing/2014/main" id="{E0EEF383-82FB-3C67-F791-2BB4AC54ABFF}"/>
              </a:ext>
            </a:extLst>
          </p:cNvPr>
          <p:cNvSpPr>
            <a:spLocks noGrp="1"/>
          </p:cNvSpPr>
          <p:nvPr>
            <p:ph type="body" sz="quarter" idx="14"/>
          </p:nvPr>
        </p:nvSpPr>
        <p:spPr>
          <a:xfrm>
            <a:off x="6241947" y="2147155"/>
            <a:ext cx="2121167" cy="1409961"/>
          </a:xfrm>
        </p:spPr>
        <p:txBody>
          <a:bodyPr>
            <a:noAutofit/>
          </a:bodyPr>
          <a:lstStyle/>
          <a:p>
            <a:pPr marL="0" indent="0">
              <a:lnSpc>
                <a:spcPct val="100000"/>
              </a:lnSpc>
              <a:buNone/>
            </a:pPr>
            <a:r>
              <a:rPr lang="en-GB" dirty="0">
                <a:latin typeface="Arial"/>
                <a:ea typeface="+mn-lt"/>
                <a:cs typeface="Arial"/>
              </a:rPr>
              <a:t>"I am aged over 60 and </a:t>
            </a:r>
            <a:r>
              <a:rPr lang="en-GB" b="1" dirty="0">
                <a:latin typeface="Arial"/>
                <a:ea typeface="+mn-lt"/>
                <a:cs typeface="Arial"/>
              </a:rPr>
              <a:t>feel</a:t>
            </a:r>
            <a:r>
              <a:rPr lang="en-GB" dirty="0">
                <a:latin typeface="Arial"/>
                <a:ea typeface="+mn-lt"/>
                <a:cs typeface="Arial"/>
              </a:rPr>
              <a:t> </a:t>
            </a:r>
            <a:r>
              <a:rPr lang="en-GB" b="1" dirty="0">
                <a:latin typeface="Arial"/>
                <a:ea typeface="+mn-lt"/>
                <a:cs typeface="Arial"/>
              </a:rPr>
              <a:t>discriminated against because of my age</a:t>
            </a:r>
            <a:r>
              <a:rPr lang="en-GB" dirty="0">
                <a:latin typeface="Arial"/>
                <a:ea typeface="+mn-lt"/>
                <a:cs typeface="Arial"/>
              </a:rPr>
              <a:t>.  My health and wellbeing is also affected."</a:t>
            </a:r>
            <a:endParaRPr lang="en-US" dirty="0"/>
          </a:p>
        </p:txBody>
      </p:sp>
      <p:sp>
        <p:nvSpPr>
          <p:cNvPr id="19" name="Rounded Rectangular Callout 12">
            <a:extLst>
              <a:ext uri="{FF2B5EF4-FFF2-40B4-BE49-F238E27FC236}">
                <a16:creationId xmlns:a16="http://schemas.microsoft.com/office/drawing/2014/main" id="{CFC7C494-881D-A7D4-409A-1546A5B54BA3}"/>
              </a:ext>
              <a:ext uri="{C183D7F6-B498-43B3-948B-1728B52AA6E4}">
                <adec:decorative xmlns:adec="http://schemas.microsoft.com/office/drawing/2017/decorative" val="1"/>
              </a:ext>
            </a:extLst>
          </p:cNvPr>
          <p:cNvSpPr/>
          <p:nvPr/>
        </p:nvSpPr>
        <p:spPr>
          <a:xfrm>
            <a:off x="8977584" y="2150434"/>
            <a:ext cx="3101597" cy="2281476"/>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p:txBody>
      </p:sp>
      <p:sp>
        <p:nvSpPr>
          <p:cNvPr id="7" name="Text Placeholder 6">
            <a:extLst>
              <a:ext uri="{FF2B5EF4-FFF2-40B4-BE49-F238E27FC236}">
                <a16:creationId xmlns:a16="http://schemas.microsoft.com/office/drawing/2014/main" id="{9CA70D02-0442-C291-C64F-3D77AEBDD147}"/>
              </a:ext>
            </a:extLst>
          </p:cNvPr>
          <p:cNvSpPr>
            <a:spLocks noGrp="1"/>
          </p:cNvSpPr>
          <p:nvPr>
            <p:ph type="body" sz="quarter" idx="15"/>
          </p:nvPr>
        </p:nvSpPr>
        <p:spPr>
          <a:xfrm>
            <a:off x="9113415" y="2169611"/>
            <a:ext cx="2883973" cy="2296044"/>
          </a:xfrm>
        </p:spPr>
        <p:txBody>
          <a:bodyPr>
            <a:noAutofit/>
          </a:bodyPr>
          <a:lstStyle/>
          <a:p>
            <a:pPr marL="0" indent="0">
              <a:lnSpc>
                <a:spcPct val="100000"/>
              </a:lnSpc>
              <a:buNone/>
            </a:pPr>
            <a:r>
              <a:rPr lang="en-GB" dirty="0">
                <a:latin typeface="Arial"/>
                <a:ea typeface="+mn-lt"/>
                <a:cs typeface="Arial"/>
              </a:rPr>
              <a:t>"</a:t>
            </a:r>
            <a:r>
              <a:rPr lang="en-GB" dirty="0">
                <a:latin typeface="Arial"/>
                <a:ea typeface="+mn-lt"/>
                <a:cs typeface="+mn-lt"/>
              </a:rPr>
              <a:t>I have been here for 8 years and want to continue but ... even though I am working and have a good salary, </a:t>
            </a:r>
            <a:r>
              <a:rPr lang="en-GB" b="1" dirty="0">
                <a:latin typeface="Arial"/>
                <a:ea typeface="+mn-lt"/>
                <a:cs typeface="+mn-lt"/>
              </a:rPr>
              <a:t>with these prices and other expenses</a:t>
            </a:r>
            <a:r>
              <a:rPr lang="en-GB" dirty="0">
                <a:latin typeface="Arial"/>
                <a:ea typeface="+mn-lt"/>
                <a:cs typeface="+mn-lt"/>
              </a:rPr>
              <a:t> I really struggled and often feel like I just work to be able to pay the nursery. ...But I love the activities for parents and children in the children centres and libraries."</a:t>
            </a:r>
            <a:endParaRPr lang="en-US" dirty="0"/>
          </a:p>
        </p:txBody>
      </p:sp>
      <p:sp>
        <p:nvSpPr>
          <p:cNvPr id="23" name="Rounded Rectangular Callout 11">
            <a:extLst>
              <a:ext uri="{FF2B5EF4-FFF2-40B4-BE49-F238E27FC236}">
                <a16:creationId xmlns:a16="http://schemas.microsoft.com/office/drawing/2014/main" id="{7218DC85-A0F8-D252-FF50-DD0633394A38}"/>
              </a:ext>
              <a:ext uri="{C183D7F6-B498-43B3-948B-1728B52AA6E4}">
                <adec:decorative xmlns:adec="http://schemas.microsoft.com/office/drawing/2017/decorative" val="1"/>
              </a:ext>
            </a:extLst>
          </p:cNvPr>
          <p:cNvSpPr/>
          <p:nvPr/>
        </p:nvSpPr>
        <p:spPr>
          <a:xfrm>
            <a:off x="5938082" y="4015785"/>
            <a:ext cx="2957699" cy="1719620"/>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US" sz="2000" dirty="0"/>
          </a:p>
          <a:p>
            <a:pPr defTabSz="914377">
              <a:spcAft>
                <a:spcPts val="600"/>
              </a:spcAft>
              <a:defRPr/>
            </a:pPr>
            <a:endParaRPr lang="en-US" sz="2000" dirty="0"/>
          </a:p>
          <a:p>
            <a:pPr defTabSz="914377">
              <a:spcAft>
                <a:spcPts val="600"/>
              </a:spcAft>
              <a:defRPr/>
            </a:pPr>
            <a:endParaRPr lang="en-US" sz="2000" dirty="0"/>
          </a:p>
          <a:p>
            <a:pPr defTabSz="914377">
              <a:spcAft>
                <a:spcPts val="600"/>
              </a:spcAft>
              <a:defRPr/>
            </a:pPr>
            <a:endParaRPr lang="en-US" sz="2000" dirty="0"/>
          </a:p>
        </p:txBody>
      </p:sp>
      <p:sp>
        <p:nvSpPr>
          <p:cNvPr id="9" name="Text Placeholder 8">
            <a:extLst>
              <a:ext uri="{FF2B5EF4-FFF2-40B4-BE49-F238E27FC236}">
                <a16:creationId xmlns:a16="http://schemas.microsoft.com/office/drawing/2014/main" id="{790941EA-858E-D145-5E56-260A4A3CC010}"/>
              </a:ext>
            </a:extLst>
          </p:cNvPr>
          <p:cNvSpPr>
            <a:spLocks noGrp="1"/>
          </p:cNvSpPr>
          <p:nvPr>
            <p:ph type="body" sz="quarter" idx="17"/>
          </p:nvPr>
        </p:nvSpPr>
        <p:spPr>
          <a:xfrm>
            <a:off x="6045677" y="4097544"/>
            <a:ext cx="2776776" cy="1549630"/>
          </a:xfrm>
        </p:spPr>
        <p:txBody>
          <a:bodyPr>
            <a:noAutofit/>
          </a:bodyPr>
          <a:lstStyle/>
          <a:p>
            <a:pPr marL="0" indent="0">
              <a:lnSpc>
                <a:spcPct val="100000"/>
              </a:lnSpc>
              <a:buNone/>
            </a:pPr>
            <a:r>
              <a:rPr lang="en-GB" dirty="0">
                <a:latin typeface="Arial"/>
                <a:ea typeface="+mn-lt"/>
                <a:cs typeface="Arial"/>
              </a:rPr>
              <a:t>"[The] job centre chases people to work but do[es] not offer enough support to individuals. [There is a] </a:t>
            </a:r>
            <a:r>
              <a:rPr lang="en-GB" b="1" dirty="0">
                <a:latin typeface="Arial"/>
                <a:ea typeface="+mn-lt"/>
                <a:cs typeface="Arial"/>
              </a:rPr>
              <a:t>lack of understanding about the health issues and difficulties we face</a:t>
            </a:r>
            <a:r>
              <a:rPr lang="en-GB" dirty="0">
                <a:latin typeface="Arial"/>
                <a:ea typeface="+mn-lt"/>
                <a:cs typeface="Arial"/>
              </a:rPr>
              <a:t> in life."</a:t>
            </a:r>
            <a:endParaRPr lang="en-US" dirty="0"/>
          </a:p>
        </p:txBody>
      </p:sp>
      <p:sp>
        <p:nvSpPr>
          <p:cNvPr id="21" name="Rounded Rectangular Callout 12">
            <a:extLst>
              <a:ext uri="{FF2B5EF4-FFF2-40B4-BE49-F238E27FC236}">
                <a16:creationId xmlns:a16="http://schemas.microsoft.com/office/drawing/2014/main" id="{3A6A209A-4C57-B448-94F3-1A5DE8E2DEEE}"/>
              </a:ext>
              <a:ext uri="{C183D7F6-B498-43B3-948B-1728B52AA6E4}">
                <adec:decorative xmlns:adec="http://schemas.microsoft.com/office/drawing/2017/decorative" val="1"/>
              </a:ext>
            </a:extLst>
          </p:cNvPr>
          <p:cNvSpPr/>
          <p:nvPr/>
        </p:nvSpPr>
        <p:spPr>
          <a:xfrm>
            <a:off x="10124099" y="4904424"/>
            <a:ext cx="1848747" cy="800219"/>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GB" dirty="0">
              <a:latin typeface="Arial"/>
              <a:ea typeface="+mn-lt"/>
              <a:cs typeface="Arial"/>
            </a:endParaRPr>
          </a:p>
          <a:p>
            <a:pPr defTabSz="914377">
              <a:spcAft>
                <a:spcPts val="600"/>
              </a:spcAft>
              <a:defRPr/>
            </a:pPr>
            <a:endParaRPr lang="en-GB" dirty="0">
              <a:latin typeface="Arial"/>
              <a:ea typeface="+mn-lt"/>
              <a:cs typeface="Arial"/>
            </a:endParaRPr>
          </a:p>
        </p:txBody>
      </p:sp>
      <p:sp>
        <p:nvSpPr>
          <p:cNvPr id="8" name="Text Placeholder 7">
            <a:extLst>
              <a:ext uri="{FF2B5EF4-FFF2-40B4-BE49-F238E27FC236}">
                <a16:creationId xmlns:a16="http://schemas.microsoft.com/office/drawing/2014/main" id="{A98129E0-6847-A136-2F1A-E04153310523}"/>
              </a:ext>
            </a:extLst>
          </p:cNvPr>
          <p:cNvSpPr>
            <a:spLocks noGrp="1"/>
          </p:cNvSpPr>
          <p:nvPr>
            <p:ph type="body" sz="quarter" idx="16"/>
          </p:nvPr>
        </p:nvSpPr>
        <p:spPr>
          <a:xfrm>
            <a:off x="10172172" y="4957781"/>
            <a:ext cx="1752600" cy="689393"/>
          </a:xfrm>
        </p:spPr>
        <p:txBody>
          <a:bodyPr>
            <a:noAutofit/>
          </a:bodyPr>
          <a:lstStyle/>
          <a:p>
            <a:pPr marL="0" indent="0">
              <a:lnSpc>
                <a:spcPct val="100000"/>
              </a:lnSpc>
              <a:buNone/>
            </a:pPr>
            <a:r>
              <a:rPr lang="en-GB" dirty="0">
                <a:latin typeface="Arial"/>
                <a:ea typeface="+mn-lt"/>
                <a:cs typeface="Arial"/>
              </a:rPr>
              <a:t>"My daughter is growing, and we are </a:t>
            </a:r>
            <a:r>
              <a:rPr lang="en-GB" b="1" dirty="0">
                <a:latin typeface="Arial"/>
                <a:ea typeface="+mn-lt"/>
                <a:cs typeface="Arial"/>
              </a:rPr>
              <a:t>overcrowded</a:t>
            </a:r>
            <a:r>
              <a:rPr lang="en-GB" dirty="0">
                <a:latin typeface="Arial"/>
                <a:ea typeface="+mn-lt"/>
                <a:cs typeface="Arial"/>
              </a:rPr>
              <a:t>."</a:t>
            </a:r>
            <a:endParaRPr lang="en-US" dirty="0"/>
          </a:p>
        </p:txBody>
      </p:sp>
    </p:spTree>
    <p:extLst>
      <p:ext uri="{BB962C8B-B14F-4D97-AF65-F5344CB8AC3E}">
        <p14:creationId xmlns:p14="http://schemas.microsoft.com/office/powerpoint/2010/main" val="39442495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8A6F6E8-3BAC-CF14-5585-5E0D27C73F67}"/>
              </a:ext>
            </a:extLst>
          </p:cNvPr>
          <p:cNvSpPr>
            <a:spLocks noGrp="1"/>
          </p:cNvSpPr>
          <p:nvPr>
            <p:ph type="title"/>
          </p:nvPr>
        </p:nvSpPr>
        <p:spPr/>
        <p:txBody>
          <a:bodyPr>
            <a:normAutofit/>
          </a:bodyPr>
          <a:lstStyle/>
          <a:p>
            <a:r>
              <a:rPr lang="en-GB" sz="2600" b="1" dirty="0">
                <a:solidFill>
                  <a:srgbClr val="FF0000"/>
                </a:solidFill>
                <a:latin typeface="Arial"/>
                <a:cs typeface="Arial"/>
              </a:rPr>
              <a:t>Holloway Neighbourhood Group</a:t>
            </a:r>
            <a:endParaRPr lang="en-US" sz="2600" dirty="0"/>
          </a:p>
        </p:txBody>
      </p:sp>
      <p:sp>
        <p:nvSpPr>
          <p:cNvPr id="2" name="Text Placeholder 1">
            <a:extLst>
              <a:ext uri="{FF2B5EF4-FFF2-40B4-BE49-F238E27FC236}">
                <a16:creationId xmlns:a16="http://schemas.microsoft.com/office/drawing/2014/main" id="{DB749769-551C-3DB0-A2ED-100222EE208F}"/>
              </a:ext>
            </a:extLst>
          </p:cNvPr>
          <p:cNvSpPr>
            <a:spLocks noGrp="1"/>
          </p:cNvSpPr>
          <p:nvPr>
            <p:ph type="body" sz="quarter" idx="10"/>
          </p:nvPr>
        </p:nvSpPr>
        <p:spPr>
          <a:xfrm>
            <a:off x="338329" y="914400"/>
            <a:ext cx="5479668" cy="4973934"/>
          </a:xfrm>
        </p:spPr>
        <p:txBody>
          <a:bodyPr>
            <a:noAutofit/>
          </a:bodyPr>
          <a:lstStyle/>
          <a:p>
            <a:pPr>
              <a:spcBef>
                <a:spcPts val="0"/>
              </a:spcBef>
            </a:pPr>
            <a:r>
              <a:rPr lang="en-GB" sz="1400" u="sng" dirty="0">
                <a:latin typeface="Arial" panose="020B0604020202020204" pitchFamily="34" charset="0"/>
                <a:cs typeface="Arial" panose="020B0604020202020204" pitchFamily="34" charset="0"/>
              </a:rPr>
              <a:t>Top priorities</a:t>
            </a:r>
            <a:endParaRPr lang="en-US" sz="1400" dirty="0">
              <a:latin typeface="Arial" panose="020B0604020202020204" pitchFamily="34" charset="0"/>
              <a:ea typeface="+mn-lt"/>
              <a:cs typeface="Arial" panose="020B0604020202020204" pitchFamily="34" charset="0"/>
            </a:endParaRPr>
          </a:p>
          <a:p>
            <a:pPr marL="285750" indent="-285750">
              <a:spcBef>
                <a:spcPts val="0"/>
              </a:spcBef>
              <a:buFont typeface="Arial,Sans-Serif"/>
              <a:buChar char="•"/>
            </a:pPr>
            <a:r>
              <a:rPr lang="en-GB" sz="1400" dirty="0">
                <a:latin typeface="Arial" panose="020B0604020202020204" pitchFamily="34" charset="0"/>
                <a:cs typeface="Arial" panose="020B0604020202020204" pitchFamily="34" charset="0"/>
              </a:rPr>
              <a:t>Crime &amp; safety</a:t>
            </a:r>
            <a:endParaRPr lang="en-GB" sz="1400" dirty="0">
              <a:latin typeface="Arial" panose="020B0604020202020204" pitchFamily="34" charset="0"/>
              <a:ea typeface="+mn-lt"/>
              <a:cs typeface="Arial" panose="020B0604020202020204" pitchFamily="34" charset="0"/>
            </a:endParaRPr>
          </a:p>
          <a:p>
            <a:pPr marL="285750" indent="-285750">
              <a:spcBef>
                <a:spcPts val="0"/>
              </a:spcBef>
              <a:buFont typeface="Arial,Sans-Serif"/>
              <a:buChar char="•"/>
            </a:pPr>
            <a:r>
              <a:rPr lang="en-GB" sz="1400" dirty="0">
                <a:latin typeface="Arial" panose="020B0604020202020204" pitchFamily="34" charset="0"/>
                <a:cs typeface="Arial" panose="020B0604020202020204" pitchFamily="34" charset="0"/>
              </a:rPr>
              <a:t>Environment</a:t>
            </a:r>
            <a:endParaRPr lang="en-GB" sz="1400" dirty="0">
              <a:latin typeface="Arial" panose="020B0604020202020204" pitchFamily="34" charset="0"/>
              <a:ea typeface="+mn-lt"/>
              <a:cs typeface="Arial" panose="020B0604020202020204" pitchFamily="34" charset="0"/>
            </a:endParaRPr>
          </a:p>
          <a:p>
            <a:pPr marL="285750" indent="-285750">
              <a:spcBef>
                <a:spcPts val="0"/>
              </a:spcBef>
              <a:buFont typeface="Arial,Sans-Serif"/>
              <a:buChar char="•"/>
            </a:pPr>
            <a:r>
              <a:rPr lang="en-GB" sz="1400" dirty="0">
                <a:latin typeface="Arial" panose="020B0604020202020204" pitchFamily="34" charset="0"/>
                <a:cs typeface="Arial" panose="020B0604020202020204" pitchFamily="34" charset="0"/>
              </a:rPr>
              <a:t>Housing, Mental health</a:t>
            </a:r>
          </a:p>
          <a:p>
            <a:pPr>
              <a:spcAft>
                <a:spcPts val="1000"/>
              </a:spcAft>
            </a:pPr>
            <a:r>
              <a:rPr lang="en-GB" sz="1400" dirty="0">
                <a:latin typeface="Arial" panose="020B0604020202020204" pitchFamily="34" charset="0"/>
                <a:cs typeface="Arial" panose="020B0604020202020204" pitchFamily="34" charset="0"/>
              </a:rPr>
              <a:t>These residents identified 8 priority areas, reflecting a range of preferences.  They also spoke about </a:t>
            </a:r>
            <a:r>
              <a:rPr lang="en-GB" sz="1400" b="1" dirty="0">
                <a:latin typeface="Arial" panose="020B0604020202020204" pitchFamily="34" charset="0"/>
                <a:cs typeface="Arial" panose="020B0604020202020204" pitchFamily="34" charset="0"/>
              </a:rPr>
              <a:t>links</a:t>
            </a:r>
            <a:r>
              <a:rPr lang="en-GB" sz="1400" dirty="0">
                <a:latin typeface="Arial" panose="020B0604020202020204" pitchFamily="34" charset="0"/>
                <a:cs typeface="Arial" panose="020B0604020202020204" pitchFamily="34" charset="0"/>
              </a:rPr>
              <a:t> between ASB, community activities, green space and mental health. They were concerned about the housing allocation process and endless poor-quality repairs, drugs and lack of response from the council.</a:t>
            </a:r>
            <a:endParaRPr lang="en-GB" sz="1400" dirty="0">
              <a:latin typeface="Arial" panose="020B0604020202020204" pitchFamily="34" charset="0"/>
              <a:ea typeface="+mn-lt"/>
              <a:cs typeface="Arial" panose="020B0604020202020204" pitchFamily="34" charset="0"/>
            </a:endParaRPr>
          </a:p>
          <a:p>
            <a:pPr>
              <a:spcAft>
                <a:spcPts val="1000"/>
              </a:spcAft>
            </a:pPr>
            <a:r>
              <a:rPr lang="en-GB" sz="1400" dirty="0">
                <a:latin typeface="Arial" panose="020B0604020202020204" pitchFamily="34" charset="0"/>
                <a:cs typeface="Arial" panose="020B0604020202020204" pitchFamily="34" charset="0"/>
              </a:rPr>
              <a:t>These residents </a:t>
            </a:r>
            <a:r>
              <a:rPr lang="en-GB" sz="1400" b="1" dirty="0">
                <a:latin typeface="Arial" panose="020B0604020202020204" pitchFamily="34" charset="0"/>
                <a:cs typeface="Arial" panose="020B0604020202020204" pitchFamily="34" charset="0"/>
              </a:rPr>
              <a:t>enjoyed</a:t>
            </a:r>
            <a:r>
              <a:rPr lang="en-GB" sz="1400" dirty="0">
                <a:latin typeface="Arial" panose="020B0604020202020204" pitchFamily="34" charset="0"/>
                <a:cs typeface="Arial" panose="020B0604020202020204" pitchFamily="34" charset="0"/>
              </a:rPr>
              <a:t> the diversity, friendliness, cultural and volunteering opportunities and sense of community in Islington, although some felt increasing fragmentation.</a:t>
            </a:r>
          </a:p>
          <a:p>
            <a:pPr>
              <a:spcBef>
                <a:spcPts val="0"/>
              </a:spcBef>
            </a:pPr>
            <a:r>
              <a:rPr lang="en-GB" sz="1400" u="sng" dirty="0">
                <a:latin typeface="Arial" panose="020B0604020202020204" pitchFamily="34" charset="0"/>
                <a:cs typeface="Arial" panose="020B0604020202020204" pitchFamily="34" charset="0"/>
              </a:rPr>
              <a:t>Recommendations</a:t>
            </a:r>
            <a:endParaRPr lang="en-GB" sz="1400" dirty="0">
              <a:latin typeface="Arial" panose="020B0604020202020204" pitchFamily="34" charset="0"/>
              <a:cs typeface="Arial" panose="020B0604020202020204" pitchFamily="34" charset="0"/>
            </a:endParaRPr>
          </a:p>
          <a:p>
            <a:pPr marL="285750" indent="-285750">
              <a:spcBef>
                <a:spcPts val="0"/>
              </a:spcBef>
              <a:buFont typeface="Arial,Sans-Serif"/>
              <a:buChar char="•"/>
            </a:pPr>
            <a:r>
              <a:rPr lang="en-GB" sz="1400" dirty="0">
                <a:latin typeface="Arial" panose="020B0604020202020204" pitchFamily="34" charset="0"/>
                <a:cs typeface="Arial" panose="020B0604020202020204" pitchFamily="34" charset="0"/>
              </a:rPr>
              <a:t>Take advantage of the skills residents have to offer</a:t>
            </a:r>
          </a:p>
          <a:p>
            <a:pPr marL="285750" indent="-285750">
              <a:spcBef>
                <a:spcPts val="0"/>
              </a:spcBef>
              <a:buFont typeface="Arial,Sans-Serif"/>
              <a:buChar char="•"/>
            </a:pPr>
            <a:r>
              <a:rPr lang="en-GB" sz="1400" dirty="0">
                <a:latin typeface="Arial" panose="020B0604020202020204" pitchFamily="34" charset="0"/>
                <a:cs typeface="Arial" panose="020B0604020202020204" pitchFamily="34" charset="0"/>
              </a:rPr>
              <a:t>Improve advertisement of community activities</a:t>
            </a:r>
          </a:p>
          <a:p>
            <a:pPr marL="285750" indent="-285750">
              <a:spcBef>
                <a:spcPts val="0"/>
              </a:spcBef>
              <a:buFont typeface="Arial,Sans-Serif"/>
              <a:buChar char="•"/>
            </a:pPr>
            <a:r>
              <a:rPr lang="en-GB" sz="1400" dirty="0">
                <a:latin typeface="Arial" panose="020B0604020202020204" pitchFamily="34" charset="0"/>
                <a:cs typeface="Arial" panose="020B0604020202020204" pitchFamily="34" charset="0"/>
              </a:rPr>
              <a:t>Time events so people who work during the day can attend; important to develop a community before people retire</a:t>
            </a:r>
          </a:p>
          <a:p>
            <a:pPr marL="285750" indent="-285750">
              <a:spcBef>
                <a:spcPts val="0"/>
              </a:spcBef>
              <a:buFont typeface="Arial,Sans-Serif"/>
              <a:buChar char="•"/>
            </a:pPr>
            <a:r>
              <a:rPr lang="en-GB" sz="1400" dirty="0">
                <a:latin typeface="Arial" panose="020B0604020202020204" pitchFamily="34" charset="0"/>
                <a:cs typeface="Arial" panose="020B0604020202020204" pitchFamily="34" charset="0"/>
              </a:rPr>
              <a:t>Hire local repair firms who are more invested in the area</a:t>
            </a:r>
          </a:p>
          <a:p>
            <a:pPr marL="285750" indent="-285750">
              <a:spcBef>
                <a:spcPts val="0"/>
              </a:spcBef>
              <a:buFont typeface="Arial,Sans-Serif"/>
              <a:buChar char="•"/>
            </a:pPr>
            <a:r>
              <a:rPr lang="en-GB" sz="1400" dirty="0">
                <a:latin typeface="Arial" panose="020B0604020202020204" pitchFamily="34" charset="0"/>
                <a:cs typeface="Arial" panose="020B0604020202020204" pitchFamily="34" charset="0"/>
              </a:rPr>
              <a:t>Proactively promote wellbeing and health, not wait until it becomes an emergency</a:t>
            </a:r>
            <a:endParaRPr lang="en-US" sz="1400" dirty="0">
              <a:latin typeface="Arial" panose="020B0604020202020204" pitchFamily="34" charset="0"/>
              <a:cs typeface="Arial" panose="020B0604020202020204" pitchFamily="34" charset="0"/>
            </a:endParaRPr>
          </a:p>
        </p:txBody>
      </p:sp>
      <p:sp>
        <p:nvSpPr>
          <p:cNvPr id="22" name="Rounded Rectangular Callout 12">
            <a:extLst>
              <a:ext uri="{FF2B5EF4-FFF2-40B4-BE49-F238E27FC236}">
                <a16:creationId xmlns:a16="http://schemas.microsoft.com/office/drawing/2014/main" id="{5CD618B0-B3A3-29A6-53F0-01670EC2DB4A}"/>
              </a:ext>
              <a:ext uri="{C183D7F6-B498-43B3-948B-1728B52AA6E4}">
                <adec:decorative xmlns:adec="http://schemas.microsoft.com/office/drawing/2017/decorative" val="1"/>
              </a:ext>
            </a:extLst>
          </p:cNvPr>
          <p:cNvSpPr/>
          <p:nvPr/>
        </p:nvSpPr>
        <p:spPr>
          <a:xfrm>
            <a:off x="5548983" y="589741"/>
            <a:ext cx="3186607" cy="1310997"/>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US" sz="1400" dirty="0">
              <a:latin typeface="Arial"/>
              <a:cs typeface="Arial"/>
            </a:endParaRPr>
          </a:p>
          <a:p>
            <a:pPr defTabSz="914377">
              <a:spcAft>
                <a:spcPts val="600"/>
              </a:spcAft>
              <a:defRPr/>
            </a:pPr>
            <a:endParaRPr lang="en-US" sz="1400" dirty="0">
              <a:latin typeface="Arial"/>
              <a:cs typeface="Arial"/>
            </a:endParaRPr>
          </a:p>
          <a:p>
            <a:pPr defTabSz="914377">
              <a:spcAft>
                <a:spcPts val="600"/>
              </a:spcAft>
              <a:defRPr/>
            </a:pPr>
            <a:endParaRPr lang="en-US" sz="1400" dirty="0">
              <a:latin typeface="Arial"/>
              <a:cs typeface="Arial"/>
            </a:endParaRPr>
          </a:p>
          <a:p>
            <a:pPr defTabSz="914377">
              <a:spcAft>
                <a:spcPts val="600"/>
              </a:spcAft>
              <a:defRPr/>
            </a:pPr>
            <a:endParaRPr lang="en-US" sz="1400" dirty="0">
              <a:latin typeface="Arial"/>
              <a:cs typeface="Arial"/>
            </a:endParaRPr>
          </a:p>
        </p:txBody>
      </p:sp>
      <p:sp>
        <p:nvSpPr>
          <p:cNvPr id="3" name="Text Placeholder 2">
            <a:extLst>
              <a:ext uri="{FF2B5EF4-FFF2-40B4-BE49-F238E27FC236}">
                <a16:creationId xmlns:a16="http://schemas.microsoft.com/office/drawing/2014/main" id="{8A319273-1A15-3C8F-4A42-EF07300D7B85}"/>
              </a:ext>
            </a:extLst>
          </p:cNvPr>
          <p:cNvSpPr>
            <a:spLocks noGrp="1"/>
          </p:cNvSpPr>
          <p:nvPr>
            <p:ph type="body" sz="quarter" idx="11"/>
          </p:nvPr>
        </p:nvSpPr>
        <p:spPr>
          <a:xfrm>
            <a:off x="5619061" y="660911"/>
            <a:ext cx="3083541" cy="1263802"/>
          </a:xfrm>
        </p:spPr>
        <p:txBody>
          <a:bodyPr>
            <a:noAutofit/>
          </a:bodyPr>
          <a:lstStyle/>
          <a:p>
            <a:r>
              <a:rPr lang="en-GB" dirty="0">
                <a:latin typeface="Arial"/>
                <a:cs typeface="Arial"/>
              </a:rPr>
              <a:t>"</a:t>
            </a:r>
            <a:r>
              <a:rPr lang="en-GB" b="1" dirty="0">
                <a:latin typeface="Arial"/>
                <a:cs typeface="Arial"/>
              </a:rPr>
              <a:t>In many ways Islington feels safer that it used to, but then you hear about stabbings</a:t>
            </a:r>
            <a:r>
              <a:rPr lang="en-GB" dirty="0">
                <a:latin typeface="Arial"/>
                <a:cs typeface="Arial"/>
              </a:rPr>
              <a:t>. One of them right outside of your house. ...It makes you doubt safety."</a:t>
            </a:r>
            <a:endParaRPr lang="en-US" dirty="0"/>
          </a:p>
        </p:txBody>
      </p:sp>
      <p:sp>
        <p:nvSpPr>
          <p:cNvPr id="20" name="Rounded Rectangular Callout 12">
            <a:extLst>
              <a:ext uri="{FF2B5EF4-FFF2-40B4-BE49-F238E27FC236}">
                <a16:creationId xmlns:a16="http://schemas.microsoft.com/office/drawing/2014/main" id="{75630F9B-24BF-E37C-5F01-6C496522E0A1}"/>
              </a:ext>
              <a:ext uri="{C183D7F6-B498-43B3-948B-1728B52AA6E4}">
                <adec:decorative xmlns:adec="http://schemas.microsoft.com/office/drawing/2017/decorative" val="1"/>
              </a:ext>
            </a:extLst>
          </p:cNvPr>
          <p:cNvSpPr/>
          <p:nvPr/>
        </p:nvSpPr>
        <p:spPr>
          <a:xfrm>
            <a:off x="6048863" y="2137521"/>
            <a:ext cx="2752731" cy="1191816"/>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US" dirty="0">
              <a:latin typeface="Arial"/>
            </a:endParaRPr>
          </a:p>
          <a:p>
            <a:pPr defTabSz="914377">
              <a:spcAft>
                <a:spcPts val="600"/>
              </a:spcAft>
              <a:defRPr/>
            </a:pPr>
            <a:endParaRPr lang="en-US" dirty="0">
              <a:latin typeface="Arial"/>
            </a:endParaRPr>
          </a:p>
          <a:p>
            <a:pPr defTabSz="914377">
              <a:spcAft>
                <a:spcPts val="600"/>
              </a:spcAft>
              <a:defRPr/>
            </a:pPr>
            <a:endParaRPr lang="en-US" dirty="0">
              <a:latin typeface="Arial"/>
            </a:endParaRPr>
          </a:p>
        </p:txBody>
      </p:sp>
      <p:sp>
        <p:nvSpPr>
          <p:cNvPr id="5" name="Text Placeholder 4">
            <a:extLst>
              <a:ext uri="{FF2B5EF4-FFF2-40B4-BE49-F238E27FC236}">
                <a16:creationId xmlns:a16="http://schemas.microsoft.com/office/drawing/2014/main" id="{9E7367EA-E773-F869-911A-585B045D22F0}"/>
              </a:ext>
            </a:extLst>
          </p:cNvPr>
          <p:cNvSpPr>
            <a:spLocks noGrp="1"/>
          </p:cNvSpPr>
          <p:nvPr>
            <p:ph type="body" sz="quarter" idx="13"/>
          </p:nvPr>
        </p:nvSpPr>
        <p:spPr>
          <a:xfrm>
            <a:off x="6095999" y="2186473"/>
            <a:ext cx="2630435" cy="1102672"/>
          </a:xfrm>
        </p:spPr>
        <p:txBody>
          <a:bodyPr>
            <a:noAutofit/>
          </a:bodyPr>
          <a:lstStyle/>
          <a:p>
            <a:pPr marL="0" indent="0">
              <a:lnSpc>
                <a:spcPct val="100000"/>
              </a:lnSpc>
              <a:buNone/>
            </a:pPr>
            <a:r>
              <a:rPr lang="en-GB" dirty="0">
                <a:latin typeface="Arial"/>
                <a:ea typeface="+mn-lt"/>
                <a:cs typeface="+mn-lt"/>
              </a:rPr>
              <a:t>“There is a long-term impact of experiencing </a:t>
            </a:r>
            <a:r>
              <a:rPr lang="en-GB" b="1" dirty="0">
                <a:latin typeface="Arial"/>
                <a:ea typeface="+mn-lt"/>
                <a:cs typeface="+mn-lt"/>
              </a:rPr>
              <a:t>antisocial behaviour. </a:t>
            </a:r>
            <a:r>
              <a:rPr lang="en-GB" dirty="0">
                <a:latin typeface="Arial"/>
                <a:ea typeface="+mn-lt"/>
                <a:cs typeface="+mn-lt"/>
              </a:rPr>
              <a:t>It </a:t>
            </a:r>
            <a:r>
              <a:rPr lang="en-GB" b="1" dirty="0">
                <a:latin typeface="Arial"/>
                <a:ea typeface="+mn-lt"/>
                <a:cs typeface="+mn-lt"/>
              </a:rPr>
              <a:t>reduces you to vulnerability </a:t>
            </a:r>
            <a:r>
              <a:rPr lang="en-GB" dirty="0">
                <a:latin typeface="Arial"/>
                <a:ea typeface="+mn-lt"/>
                <a:cs typeface="+mn-lt"/>
              </a:rPr>
              <a:t>and a feeling of not being safe in your home.”</a:t>
            </a:r>
            <a:endParaRPr lang="en-US" dirty="0"/>
          </a:p>
        </p:txBody>
      </p:sp>
      <p:sp>
        <p:nvSpPr>
          <p:cNvPr id="23" name="Rounded Rectangular Callout 11">
            <a:extLst>
              <a:ext uri="{FF2B5EF4-FFF2-40B4-BE49-F238E27FC236}">
                <a16:creationId xmlns:a16="http://schemas.microsoft.com/office/drawing/2014/main" id="{E095D57E-8FD9-1680-1E8D-D06379174222}"/>
              </a:ext>
              <a:ext uri="{C183D7F6-B498-43B3-948B-1728B52AA6E4}">
                <adec:decorative xmlns:adec="http://schemas.microsoft.com/office/drawing/2017/decorative" val="1"/>
              </a:ext>
            </a:extLst>
          </p:cNvPr>
          <p:cNvSpPr/>
          <p:nvPr/>
        </p:nvSpPr>
        <p:spPr>
          <a:xfrm>
            <a:off x="5750889" y="3666296"/>
            <a:ext cx="3041259" cy="1310997"/>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p:txBody>
      </p:sp>
      <p:sp>
        <p:nvSpPr>
          <p:cNvPr id="6" name="Text Placeholder 5">
            <a:extLst>
              <a:ext uri="{FF2B5EF4-FFF2-40B4-BE49-F238E27FC236}">
                <a16:creationId xmlns:a16="http://schemas.microsoft.com/office/drawing/2014/main" id="{13D8BC1E-DA80-4DFB-FA02-6CC63C0A4D9E}"/>
              </a:ext>
            </a:extLst>
          </p:cNvPr>
          <p:cNvSpPr>
            <a:spLocks noGrp="1"/>
          </p:cNvSpPr>
          <p:nvPr>
            <p:ph type="body" sz="quarter" idx="14"/>
          </p:nvPr>
        </p:nvSpPr>
        <p:spPr>
          <a:xfrm>
            <a:off x="5869122" y="3747733"/>
            <a:ext cx="2866468" cy="1211395"/>
          </a:xfrm>
        </p:spPr>
        <p:txBody>
          <a:bodyPr>
            <a:noAutofit/>
          </a:bodyPr>
          <a:lstStyle/>
          <a:p>
            <a:pPr marL="0" indent="0">
              <a:lnSpc>
                <a:spcPct val="100000"/>
              </a:lnSpc>
              <a:buNone/>
            </a:pPr>
            <a:r>
              <a:rPr lang="en-GB" dirty="0">
                <a:latin typeface="Arial"/>
                <a:ea typeface="+mn-lt"/>
                <a:cs typeface="Arial"/>
              </a:rPr>
              <a:t>"</a:t>
            </a:r>
            <a:r>
              <a:rPr lang="en-GB" b="1" dirty="0">
                <a:latin typeface="Arial"/>
                <a:ea typeface="+mn-lt"/>
                <a:cs typeface="Arial"/>
              </a:rPr>
              <a:t>Community spaces</a:t>
            </a:r>
            <a:r>
              <a:rPr lang="en-GB" dirty="0">
                <a:latin typeface="Arial"/>
                <a:ea typeface="+mn-lt"/>
                <a:cs typeface="Arial"/>
              </a:rPr>
              <a:t> and activities are </a:t>
            </a:r>
            <a:r>
              <a:rPr lang="en-GB" b="1" dirty="0">
                <a:latin typeface="Arial"/>
                <a:ea typeface="+mn-lt"/>
                <a:cs typeface="Arial"/>
              </a:rPr>
              <a:t>so important for reducing inequality</a:t>
            </a:r>
            <a:r>
              <a:rPr lang="en-GB" dirty="0">
                <a:latin typeface="Arial"/>
                <a:ea typeface="+mn-lt"/>
                <a:cs typeface="Arial"/>
              </a:rPr>
              <a:t>, community and wellbeing” ...This is a...class but it is really so much more."</a:t>
            </a:r>
            <a:endParaRPr lang="en-US" dirty="0"/>
          </a:p>
        </p:txBody>
      </p:sp>
      <p:sp>
        <p:nvSpPr>
          <p:cNvPr id="19" name="Rounded Rectangular Callout 12">
            <a:extLst>
              <a:ext uri="{FF2B5EF4-FFF2-40B4-BE49-F238E27FC236}">
                <a16:creationId xmlns:a16="http://schemas.microsoft.com/office/drawing/2014/main" id="{2E1FDB4B-F687-C65F-58C6-87A75C1FED67}"/>
              </a:ext>
              <a:ext uri="{C183D7F6-B498-43B3-948B-1728B52AA6E4}">
                <adec:decorative xmlns:adec="http://schemas.microsoft.com/office/drawing/2017/decorative" val="1"/>
              </a:ext>
            </a:extLst>
          </p:cNvPr>
          <p:cNvSpPr/>
          <p:nvPr/>
        </p:nvSpPr>
        <p:spPr>
          <a:xfrm>
            <a:off x="8934169" y="585509"/>
            <a:ext cx="3177688" cy="2468761"/>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US" sz="1900" dirty="0"/>
          </a:p>
          <a:p>
            <a:pPr defTabSz="914377">
              <a:spcAft>
                <a:spcPts val="600"/>
              </a:spcAft>
              <a:defRPr/>
            </a:pPr>
            <a:endParaRPr lang="en-US" sz="1900" dirty="0"/>
          </a:p>
          <a:p>
            <a:pPr defTabSz="914377">
              <a:spcAft>
                <a:spcPts val="600"/>
              </a:spcAft>
              <a:defRPr/>
            </a:pPr>
            <a:endParaRPr lang="en-US" sz="1900" dirty="0"/>
          </a:p>
          <a:p>
            <a:pPr defTabSz="914377">
              <a:spcAft>
                <a:spcPts val="600"/>
              </a:spcAft>
              <a:defRPr/>
            </a:pPr>
            <a:endParaRPr lang="en-US" sz="1900" dirty="0"/>
          </a:p>
          <a:p>
            <a:pPr defTabSz="914377">
              <a:spcAft>
                <a:spcPts val="600"/>
              </a:spcAft>
              <a:defRPr/>
            </a:pPr>
            <a:endParaRPr lang="en-US" sz="1900" dirty="0"/>
          </a:p>
          <a:p>
            <a:pPr defTabSz="914377">
              <a:spcAft>
                <a:spcPts val="600"/>
              </a:spcAft>
              <a:defRPr/>
            </a:pPr>
            <a:endParaRPr lang="en-US" sz="1900" dirty="0"/>
          </a:p>
        </p:txBody>
      </p:sp>
      <p:sp>
        <p:nvSpPr>
          <p:cNvPr id="7" name="Text Placeholder 6">
            <a:extLst>
              <a:ext uri="{FF2B5EF4-FFF2-40B4-BE49-F238E27FC236}">
                <a16:creationId xmlns:a16="http://schemas.microsoft.com/office/drawing/2014/main" id="{99F91AFA-967A-9AA4-03F3-DD8911CF196F}"/>
              </a:ext>
            </a:extLst>
          </p:cNvPr>
          <p:cNvSpPr>
            <a:spLocks noGrp="1"/>
          </p:cNvSpPr>
          <p:nvPr>
            <p:ph type="body" sz="quarter" idx="15"/>
          </p:nvPr>
        </p:nvSpPr>
        <p:spPr>
          <a:xfrm>
            <a:off x="9032460" y="646652"/>
            <a:ext cx="3038169" cy="2274091"/>
          </a:xfrm>
        </p:spPr>
        <p:txBody>
          <a:bodyPr>
            <a:noAutofit/>
          </a:bodyPr>
          <a:lstStyle/>
          <a:p>
            <a:pPr marL="0" indent="0">
              <a:lnSpc>
                <a:spcPct val="100000"/>
              </a:lnSpc>
              <a:buNone/>
            </a:pPr>
            <a:r>
              <a:rPr lang="en-GB" dirty="0">
                <a:latin typeface="Arial"/>
                <a:ea typeface="+mn-lt"/>
                <a:cs typeface="Arial"/>
              </a:rPr>
              <a:t>"Inequality is not caused by these big things the council is talking about like racism or LGBTQ+ stuff. Most people feel inequality because </a:t>
            </a:r>
            <a:r>
              <a:rPr lang="en-GB" b="1" dirty="0">
                <a:latin typeface="Arial"/>
                <a:ea typeface="+mn-lt"/>
                <a:cs typeface="Arial"/>
              </a:rPr>
              <a:t>the rules and criteria deciding when who gets help feel really arbitrary</a:t>
            </a:r>
            <a:r>
              <a:rPr lang="en-GB" dirty="0">
                <a:latin typeface="Arial"/>
                <a:ea typeface="+mn-lt"/>
                <a:cs typeface="Arial"/>
              </a:rPr>
              <a:t>. Like you have a mixer tap, so you can’t have your kitchen renovated, but if you have separate cold/hot taps than you can."</a:t>
            </a:r>
            <a:endParaRPr lang="en-US" dirty="0"/>
          </a:p>
        </p:txBody>
      </p:sp>
      <p:sp>
        <p:nvSpPr>
          <p:cNvPr id="21" name="Rounded Rectangular Callout 12">
            <a:extLst>
              <a:ext uri="{FF2B5EF4-FFF2-40B4-BE49-F238E27FC236}">
                <a16:creationId xmlns:a16="http://schemas.microsoft.com/office/drawing/2014/main" id="{C4DF057C-17D3-2C2F-225C-A40F615E59FD}"/>
              </a:ext>
              <a:ext uri="{C183D7F6-B498-43B3-948B-1728B52AA6E4}">
                <adec:decorative xmlns:adec="http://schemas.microsoft.com/office/drawing/2017/decorative" val="1"/>
              </a:ext>
            </a:extLst>
          </p:cNvPr>
          <p:cNvSpPr/>
          <p:nvPr/>
        </p:nvSpPr>
        <p:spPr>
          <a:xfrm>
            <a:off x="8965616" y="3426794"/>
            <a:ext cx="3115688" cy="1515308"/>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US" sz="1700" dirty="0"/>
          </a:p>
          <a:p>
            <a:pPr defTabSz="914377">
              <a:spcAft>
                <a:spcPts val="600"/>
              </a:spcAft>
              <a:defRPr/>
            </a:pPr>
            <a:endParaRPr lang="en-US" sz="1700" dirty="0"/>
          </a:p>
          <a:p>
            <a:pPr defTabSz="914377">
              <a:spcAft>
                <a:spcPts val="600"/>
              </a:spcAft>
              <a:defRPr/>
            </a:pPr>
            <a:endParaRPr lang="en-US" sz="1700" dirty="0"/>
          </a:p>
          <a:p>
            <a:pPr defTabSz="914377">
              <a:spcAft>
                <a:spcPts val="600"/>
              </a:spcAft>
              <a:defRPr/>
            </a:pPr>
            <a:endParaRPr lang="en-US" sz="1700" dirty="0"/>
          </a:p>
        </p:txBody>
      </p:sp>
      <p:sp>
        <p:nvSpPr>
          <p:cNvPr id="9" name="Text Placeholder 8">
            <a:extLst>
              <a:ext uri="{FF2B5EF4-FFF2-40B4-BE49-F238E27FC236}">
                <a16:creationId xmlns:a16="http://schemas.microsoft.com/office/drawing/2014/main" id="{78431840-80D4-2572-F073-61440BED9925}"/>
              </a:ext>
            </a:extLst>
          </p:cNvPr>
          <p:cNvSpPr>
            <a:spLocks noGrp="1"/>
          </p:cNvSpPr>
          <p:nvPr>
            <p:ph type="body" sz="quarter" idx="17"/>
          </p:nvPr>
        </p:nvSpPr>
        <p:spPr>
          <a:xfrm>
            <a:off x="9022406" y="3503258"/>
            <a:ext cx="3041259" cy="1411972"/>
          </a:xfrm>
        </p:spPr>
        <p:txBody>
          <a:bodyPr>
            <a:noAutofit/>
          </a:bodyPr>
          <a:lstStyle/>
          <a:p>
            <a:pPr marL="0" indent="0">
              <a:lnSpc>
                <a:spcPct val="100000"/>
              </a:lnSpc>
              <a:buNone/>
            </a:pPr>
            <a:r>
              <a:rPr lang="en-GB" dirty="0">
                <a:latin typeface="Arial"/>
                <a:ea typeface="+mn-lt"/>
                <a:cs typeface="Arial"/>
              </a:rPr>
              <a:t>“[The] world has changed and we haven’t accommodated for a </a:t>
            </a:r>
            <a:r>
              <a:rPr lang="en-GB" b="1" dirty="0">
                <a:latin typeface="Arial"/>
                <a:ea typeface="+mn-lt"/>
                <a:cs typeface="Arial"/>
              </a:rPr>
              <a:t>fractured world </a:t>
            </a:r>
            <a:r>
              <a:rPr lang="en-GB" dirty="0">
                <a:latin typeface="Arial"/>
                <a:ea typeface="+mn-lt"/>
                <a:cs typeface="Arial"/>
              </a:rPr>
              <a:t>- we haven’t taken into consideration the fact that </a:t>
            </a:r>
            <a:r>
              <a:rPr lang="en-GB" b="1" dirty="0">
                <a:latin typeface="Arial"/>
                <a:ea typeface="+mn-lt"/>
                <a:cs typeface="Arial"/>
              </a:rPr>
              <a:t>people need to be grounded and part of a community</a:t>
            </a:r>
            <a:r>
              <a:rPr lang="en-GB" dirty="0">
                <a:latin typeface="Arial"/>
                <a:ea typeface="+mn-lt"/>
                <a:cs typeface="Arial"/>
              </a:rPr>
              <a:t>.”</a:t>
            </a:r>
            <a:endParaRPr lang="en-US" dirty="0"/>
          </a:p>
        </p:txBody>
      </p:sp>
      <p:sp>
        <p:nvSpPr>
          <p:cNvPr id="18" name="Rounded Rectangular Callout 11">
            <a:extLst>
              <a:ext uri="{FF2B5EF4-FFF2-40B4-BE49-F238E27FC236}">
                <a16:creationId xmlns:a16="http://schemas.microsoft.com/office/drawing/2014/main" id="{F60B2748-C699-EBEA-91EC-B9B71A195C93}"/>
              </a:ext>
              <a:ext uri="{C183D7F6-B498-43B3-948B-1728B52AA6E4}">
                <adec:decorative xmlns:adec="http://schemas.microsoft.com/office/drawing/2017/decorative" val="1"/>
              </a:ext>
            </a:extLst>
          </p:cNvPr>
          <p:cNvSpPr/>
          <p:nvPr/>
        </p:nvSpPr>
        <p:spPr>
          <a:xfrm>
            <a:off x="5789636" y="5190297"/>
            <a:ext cx="6011767" cy="664012"/>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p:txBody>
      </p:sp>
      <p:sp>
        <p:nvSpPr>
          <p:cNvPr id="8" name="Text Placeholder 7">
            <a:extLst>
              <a:ext uri="{FF2B5EF4-FFF2-40B4-BE49-F238E27FC236}">
                <a16:creationId xmlns:a16="http://schemas.microsoft.com/office/drawing/2014/main" id="{0483792B-3A39-FC77-B9C5-C70ACC739EEA}"/>
              </a:ext>
            </a:extLst>
          </p:cNvPr>
          <p:cNvSpPr>
            <a:spLocks noGrp="1"/>
          </p:cNvSpPr>
          <p:nvPr>
            <p:ph type="body" sz="quarter" idx="16"/>
          </p:nvPr>
        </p:nvSpPr>
        <p:spPr>
          <a:xfrm>
            <a:off x="5833263" y="5243512"/>
            <a:ext cx="5968140" cy="511175"/>
          </a:xfrm>
        </p:spPr>
        <p:txBody>
          <a:bodyPr>
            <a:noAutofit/>
          </a:bodyPr>
          <a:lstStyle/>
          <a:p>
            <a:pPr marL="0" indent="0">
              <a:lnSpc>
                <a:spcPct val="100000"/>
              </a:lnSpc>
              <a:buNone/>
            </a:pPr>
            <a:r>
              <a:rPr lang="en-GB" dirty="0">
                <a:latin typeface="Arial"/>
                <a:ea typeface="+mn-lt"/>
                <a:cs typeface="Arial"/>
              </a:rPr>
              <a:t>"[The] council </a:t>
            </a:r>
            <a:r>
              <a:rPr lang="en-GB" b="1" dirty="0">
                <a:latin typeface="Arial"/>
                <a:ea typeface="+mn-lt"/>
                <a:cs typeface="Arial"/>
              </a:rPr>
              <a:t>needs to stop just consulting and begin taking action</a:t>
            </a:r>
            <a:r>
              <a:rPr lang="en-GB" dirty="0">
                <a:latin typeface="Arial"/>
                <a:ea typeface="+mn-lt"/>
                <a:cs typeface="Arial"/>
              </a:rPr>
              <a:t>. Residents want to know what you’re doing, because it’s a lot of talking."</a:t>
            </a:r>
            <a:endParaRPr lang="en-US" dirty="0"/>
          </a:p>
        </p:txBody>
      </p:sp>
    </p:spTree>
    <p:extLst>
      <p:ext uri="{BB962C8B-B14F-4D97-AF65-F5344CB8AC3E}">
        <p14:creationId xmlns:p14="http://schemas.microsoft.com/office/powerpoint/2010/main" val="60373520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5A68B2E-433E-7BF8-7E7E-74A50CE07AE6}"/>
              </a:ext>
            </a:extLst>
          </p:cNvPr>
          <p:cNvSpPr>
            <a:spLocks noGrp="1"/>
          </p:cNvSpPr>
          <p:nvPr>
            <p:ph type="title"/>
          </p:nvPr>
        </p:nvSpPr>
        <p:spPr/>
        <p:txBody>
          <a:bodyPr>
            <a:normAutofit/>
          </a:bodyPr>
          <a:lstStyle/>
          <a:p>
            <a:r>
              <a:rPr lang="en-GB" sz="2600" b="1" dirty="0">
                <a:solidFill>
                  <a:srgbClr val="FF0000"/>
                </a:solidFill>
                <a:latin typeface="Arial"/>
                <a:cs typeface="Arial"/>
              </a:rPr>
              <a:t>Hornsey Lane Estate Community Centre</a:t>
            </a:r>
            <a:endParaRPr lang="en-US" sz="2600" dirty="0"/>
          </a:p>
        </p:txBody>
      </p:sp>
      <p:sp>
        <p:nvSpPr>
          <p:cNvPr id="2" name="Text Placeholder 1">
            <a:extLst>
              <a:ext uri="{FF2B5EF4-FFF2-40B4-BE49-F238E27FC236}">
                <a16:creationId xmlns:a16="http://schemas.microsoft.com/office/drawing/2014/main" id="{C8B92296-4B0C-FFB4-EAC4-675657656987}"/>
              </a:ext>
            </a:extLst>
          </p:cNvPr>
          <p:cNvSpPr>
            <a:spLocks noGrp="1"/>
          </p:cNvSpPr>
          <p:nvPr>
            <p:ph type="body" sz="quarter" idx="10"/>
          </p:nvPr>
        </p:nvSpPr>
        <p:spPr>
          <a:xfrm>
            <a:off x="338328" y="914400"/>
            <a:ext cx="5757672" cy="5124659"/>
          </a:xfrm>
        </p:spPr>
        <p:txBody>
          <a:bodyPr>
            <a:noAutofit/>
          </a:bodyPr>
          <a:lstStyle/>
          <a:p>
            <a:pPr>
              <a:spcBef>
                <a:spcPts val="0"/>
              </a:spcBef>
            </a:pPr>
            <a:r>
              <a:rPr lang="en-GB" sz="1400" u="sng" dirty="0">
                <a:latin typeface="Arial" panose="020B0604020202020204" pitchFamily="34" charset="0"/>
                <a:cs typeface="Arial" panose="020B0604020202020204" pitchFamily="34" charset="0"/>
              </a:rPr>
              <a:t>Top priorities</a:t>
            </a:r>
            <a:endParaRPr lang="en-US" sz="1400" dirty="0">
              <a:latin typeface="Arial" panose="020B0604020202020204" pitchFamily="34" charset="0"/>
              <a:ea typeface="+mn-lt"/>
              <a:cs typeface="Arial" panose="020B0604020202020204" pitchFamily="34" charset="0"/>
            </a:endParaRPr>
          </a:p>
          <a:p>
            <a:pPr marL="285750" indent="-285750">
              <a:spcBef>
                <a:spcPts val="0"/>
              </a:spcBef>
              <a:buFont typeface="Arial,Sans-Serif"/>
              <a:buChar char="•"/>
            </a:pPr>
            <a:r>
              <a:rPr lang="en-GB" sz="1400" dirty="0">
                <a:latin typeface="Arial" panose="020B0604020202020204" pitchFamily="34" charset="0"/>
                <a:cs typeface="Arial" panose="020B0604020202020204" pitchFamily="34" charset="0"/>
              </a:rPr>
              <a:t>Crime &amp; safety</a:t>
            </a:r>
            <a:endParaRPr lang="en-GB" sz="1400" dirty="0">
              <a:latin typeface="Arial" panose="020B0604020202020204" pitchFamily="34" charset="0"/>
              <a:ea typeface="+mn-lt"/>
              <a:cs typeface="Arial" panose="020B0604020202020204" pitchFamily="34" charset="0"/>
            </a:endParaRPr>
          </a:p>
          <a:p>
            <a:pPr marL="285750" indent="-285750">
              <a:spcBef>
                <a:spcPts val="0"/>
              </a:spcBef>
              <a:buFont typeface="Arial,Sans-Serif"/>
              <a:buChar char="•"/>
            </a:pPr>
            <a:r>
              <a:rPr lang="en-GB" sz="1400" dirty="0">
                <a:latin typeface="Arial" panose="020B0604020202020204" pitchFamily="34" charset="0"/>
                <a:cs typeface="Arial" panose="020B0604020202020204" pitchFamily="34" charset="0"/>
              </a:rPr>
              <a:t>Housing</a:t>
            </a:r>
            <a:endParaRPr lang="en-GB" sz="1400" dirty="0">
              <a:latin typeface="Arial" panose="020B0604020202020204" pitchFamily="34" charset="0"/>
              <a:ea typeface="+mn-lt"/>
              <a:cs typeface="Arial" panose="020B0604020202020204" pitchFamily="34" charset="0"/>
            </a:endParaRPr>
          </a:p>
          <a:p>
            <a:pPr marL="285750" indent="-285750">
              <a:spcBef>
                <a:spcPts val="0"/>
              </a:spcBef>
              <a:buFont typeface="Arial,Sans-Serif"/>
              <a:buChar char="•"/>
            </a:pPr>
            <a:r>
              <a:rPr lang="en-GB" sz="1400" dirty="0">
                <a:latin typeface="Arial" panose="020B0604020202020204" pitchFamily="34" charset="0"/>
                <a:cs typeface="Arial" panose="020B0604020202020204" pitchFamily="34" charset="0"/>
              </a:rPr>
              <a:t>Mental health &amp; wellbeing</a:t>
            </a:r>
          </a:p>
          <a:p>
            <a:pPr>
              <a:spcAft>
                <a:spcPts val="1000"/>
              </a:spcAft>
            </a:pPr>
            <a:r>
              <a:rPr lang="en-GB" sz="1400" dirty="0">
                <a:latin typeface="Arial" panose="020B0604020202020204" pitchFamily="34" charset="0"/>
                <a:cs typeface="Arial" panose="020B0604020202020204" pitchFamily="34" charset="0"/>
              </a:rPr>
              <a:t>They were also </a:t>
            </a:r>
            <a:r>
              <a:rPr lang="en-GB" sz="1400" b="1" dirty="0">
                <a:latin typeface="Arial" panose="020B0604020202020204" pitchFamily="34" charset="0"/>
                <a:cs typeface="Arial" panose="020B0604020202020204" pitchFamily="34" charset="0"/>
              </a:rPr>
              <a:t>concerned</a:t>
            </a:r>
            <a:r>
              <a:rPr lang="en-GB" sz="1400" dirty="0">
                <a:latin typeface="Arial" panose="020B0604020202020204" pitchFamily="34" charset="0"/>
                <a:cs typeface="Arial" panose="020B0604020202020204" pitchFamily="34" charset="0"/>
              </a:rPr>
              <a:t> about affordability and identify-based judgements and wanted more face-to-face interactions rather than phone calls with a GP.</a:t>
            </a:r>
          </a:p>
          <a:p>
            <a:pPr>
              <a:spcAft>
                <a:spcPts val="1000"/>
              </a:spcAft>
            </a:pPr>
            <a:r>
              <a:rPr lang="en-GB" sz="1400" dirty="0">
                <a:latin typeface="Arial" panose="020B0604020202020204" pitchFamily="34" charset="0"/>
                <a:cs typeface="Arial" panose="020B0604020202020204" pitchFamily="34" charset="0"/>
              </a:rPr>
              <a:t>Those spoke about </a:t>
            </a:r>
            <a:r>
              <a:rPr lang="en-GB" sz="1400" b="1" dirty="0">
                <a:latin typeface="Arial" panose="020B0604020202020204" pitchFamily="34" charset="0"/>
                <a:cs typeface="Arial" panose="020B0604020202020204" pitchFamily="34" charset="0"/>
              </a:rPr>
              <a:t>linkages</a:t>
            </a:r>
            <a:r>
              <a:rPr lang="en-GB" sz="1400" dirty="0">
                <a:latin typeface="Arial" panose="020B0604020202020204" pitchFamily="34" charset="0"/>
                <a:cs typeface="Arial" panose="020B0604020202020204" pitchFamily="34" charset="0"/>
              </a:rPr>
              <a:t> between unemployment, noise pollution and wellbeing, between overcrowded housing, education, health and family relationships.</a:t>
            </a:r>
          </a:p>
          <a:p>
            <a:pPr>
              <a:spcAft>
                <a:spcPts val="1000"/>
              </a:spcAft>
            </a:pPr>
            <a:r>
              <a:rPr lang="en-GB" sz="1400" dirty="0">
                <a:latin typeface="Arial" panose="020B0604020202020204" pitchFamily="34" charset="0"/>
                <a:cs typeface="Arial" panose="020B0604020202020204" pitchFamily="34" charset="0"/>
              </a:rPr>
              <a:t>They appreciated the well-managed and well-maintained estate, activities available and the welcoming, open ethos.</a:t>
            </a:r>
          </a:p>
          <a:p>
            <a:pPr>
              <a:spcBef>
                <a:spcPts val="0"/>
              </a:spcBef>
            </a:pPr>
            <a:r>
              <a:rPr lang="en-GB" sz="1400" u="sng" dirty="0">
                <a:latin typeface="Arial" panose="020B0604020202020204" pitchFamily="34" charset="0"/>
                <a:cs typeface="Arial" panose="020B0604020202020204" pitchFamily="34" charset="0"/>
              </a:rPr>
              <a:t>Recommendations</a:t>
            </a:r>
          </a:p>
          <a:p>
            <a:pPr marL="285750" indent="-285750">
              <a:spcBef>
                <a:spcPts val="0"/>
              </a:spcBef>
              <a:spcAft>
                <a:spcPts val="600"/>
              </a:spcAft>
              <a:buFont typeface="Arial,Sans-Serif"/>
              <a:buChar char="•"/>
            </a:pPr>
            <a:r>
              <a:rPr lang="en-GB" sz="1400" dirty="0">
                <a:latin typeface="Arial" panose="020B0604020202020204" pitchFamily="34" charset="0"/>
                <a:cs typeface="Arial" panose="020B0604020202020204" pitchFamily="34" charset="0"/>
              </a:rPr>
              <a:t>Improve communication about council services, particularly employment support</a:t>
            </a:r>
          </a:p>
          <a:p>
            <a:pPr marL="285750" indent="-285750">
              <a:spcBef>
                <a:spcPts val="0"/>
              </a:spcBef>
              <a:spcAft>
                <a:spcPts val="600"/>
              </a:spcAft>
              <a:buFont typeface="Arial,Sans-Serif"/>
              <a:buChar char="•"/>
            </a:pPr>
            <a:r>
              <a:rPr lang="en-GB" sz="1400" dirty="0">
                <a:latin typeface="Arial" panose="020B0604020202020204" pitchFamily="34" charset="0"/>
                <a:cs typeface="Arial" panose="020B0604020202020204" pitchFamily="34" charset="0"/>
              </a:rPr>
              <a:t>Better train police, they need to build relationships with the community like they used to</a:t>
            </a:r>
          </a:p>
          <a:p>
            <a:pPr marL="285750" indent="-285750">
              <a:spcBef>
                <a:spcPts val="0"/>
              </a:spcBef>
              <a:buFont typeface="Arial,Sans-Serif"/>
              <a:buChar char="•"/>
            </a:pPr>
            <a:r>
              <a:rPr lang="en-GB" sz="1400" dirty="0">
                <a:latin typeface="Arial" panose="020B0604020202020204" pitchFamily="34" charset="0"/>
                <a:cs typeface="Arial" panose="020B0604020202020204" pitchFamily="34" charset="0"/>
              </a:rPr>
              <a:t>More opportunities for young people and services for the elderly</a:t>
            </a:r>
            <a:endParaRPr lang="en-US" sz="1400" dirty="0">
              <a:latin typeface="Arial" panose="020B0604020202020204" pitchFamily="34" charset="0"/>
              <a:cs typeface="Arial" panose="020B0604020202020204" pitchFamily="34" charset="0"/>
            </a:endParaRPr>
          </a:p>
        </p:txBody>
      </p:sp>
      <p:sp>
        <p:nvSpPr>
          <p:cNvPr id="18" name="Rounded Rectangular Callout 11">
            <a:extLst>
              <a:ext uri="{FF2B5EF4-FFF2-40B4-BE49-F238E27FC236}">
                <a16:creationId xmlns:a16="http://schemas.microsoft.com/office/drawing/2014/main" id="{EA3FE412-CDF2-D482-06F3-AE860013D076}"/>
              </a:ext>
              <a:ext uri="{C183D7F6-B498-43B3-948B-1728B52AA6E4}">
                <adec:decorative xmlns:adec="http://schemas.microsoft.com/office/drawing/2017/decorative" val="1"/>
              </a:ext>
            </a:extLst>
          </p:cNvPr>
          <p:cNvSpPr/>
          <p:nvPr/>
        </p:nvSpPr>
        <p:spPr>
          <a:xfrm>
            <a:off x="7299164" y="1512873"/>
            <a:ext cx="2328741" cy="800219"/>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US" dirty="0">
              <a:latin typeface="Arial"/>
            </a:endParaRPr>
          </a:p>
          <a:p>
            <a:pPr defTabSz="914377">
              <a:spcAft>
                <a:spcPts val="600"/>
              </a:spcAft>
              <a:defRPr/>
            </a:pPr>
            <a:endParaRPr lang="en-US" dirty="0">
              <a:latin typeface="Arial"/>
            </a:endParaRPr>
          </a:p>
        </p:txBody>
      </p:sp>
      <p:sp>
        <p:nvSpPr>
          <p:cNvPr id="3" name="Text Placeholder 2">
            <a:extLst>
              <a:ext uri="{FF2B5EF4-FFF2-40B4-BE49-F238E27FC236}">
                <a16:creationId xmlns:a16="http://schemas.microsoft.com/office/drawing/2014/main" id="{2DE191CF-0020-F212-7929-5C1AAC4512A9}"/>
              </a:ext>
            </a:extLst>
          </p:cNvPr>
          <p:cNvSpPr>
            <a:spLocks noGrp="1"/>
          </p:cNvSpPr>
          <p:nvPr>
            <p:ph type="body" sz="quarter" idx="11"/>
          </p:nvPr>
        </p:nvSpPr>
        <p:spPr>
          <a:xfrm>
            <a:off x="7347249" y="1576485"/>
            <a:ext cx="2230416" cy="696415"/>
          </a:xfrm>
        </p:spPr>
        <p:txBody>
          <a:bodyPr>
            <a:noAutofit/>
          </a:bodyPr>
          <a:lstStyle/>
          <a:p>
            <a:r>
              <a:rPr lang="en-GB" dirty="0">
                <a:latin typeface="Arial"/>
                <a:ea typeface="+mn-lt"/>
                <a:cs typeface="Arial"/>
              </a:rPr>
              <a:t>"A</a:t>
            </a:r>
            <a:r>
              <a:rPr lang="en-GB" dirty="0">
                <a:latin typeface="Arial"/>
                <a:ea typeface="+mn-lt"/>
                <a:cs typeface="+mn-lt"/>
              </a:rPr>
              <a:t> </a:t>
            </a:r>
            <a:r>
              <a:rPr lang="en-GB" b="1" dirty="0">
                <a:latin typeface="Arial"/>
                <a:ea typeface="+mn-lt"/>
                <a:cs typeface="+mn-lt"/>
              </a:rPr>
              <a:t>sense of community</a:t>
            </a:r>
            <a:r>
              <a:rPr lang="en-GB" dirty="0">
                <a:latin typeface="Arial"/>
                <a:ea typeface="+mn-lt"/>
                <a:cs typeface="+mn-lt"/>
              </a:rPr>
              <a:t> is essential to happy and healthy residents."</a:t>
            </a:r>
            <a:endParaRPr lang="en-US" dirty="0"/>
          </a:p>
        </p:txBody>
      </p:sp>
      <p:sp>
        <p:nvSpPr>
          <p:cNvPr id="19" name="Rounded Rectangular Callout 12">
            <a:extLst>
              <a:ext uri="{FF2B5EF4-FFF2-40B4-BE49-F238E27FC236}">
                <a16:creationId xmlns:a16="http://schemas.microsoft.com/office/drawing/2014/main" id="{D3BEECEF-2734-170E-78AC-614DE5DCFC25}"/>
              </a:ext>
              <a:ext uri="{C183D7F6-B498-43B3-948B-1728B52AA6E4}">
                <adec:decorative xmlns:adec="http://schemas.microsoft.com/office/drawing/2017/decorative" val="1"/>
              </a:ext>
            </a:extLst>
          </p:cNvPr>
          <p:cNvSpPr/>
          <p:nvPr/>
        </p:nvSpPr>
        <p:spPr>
          <a:xfrm>
            <a:off x="9200185" y="2696922"/>
            <a:ext cx="2856053" cy="476726"/>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US" sz="2200" dirty="0">
              <a:latin typeface="Arial"/>
            </a:endParaRPr>
          </a:p>
        </p:txBody>
      </p:sp>
      <p:sp>
        <p:nvSpPr>
          <p:cNvPr id="5" name="Text Placeholder 4">
            <a:extLst>
              <a:ext uri="{FF2B5EF4-FFF2-40B4-BE49-F238E27FC236}">
                <a16:creationId xmlns:a16="http://schemas.microsoft.com/office/drawing/2014/main" id="{C7C5D183-575F-6004-15C3-13F309EB0131}"/>
              </a:ext>
            </a:extLst>
          </p:cNvPr>
          <p:cNvSpPr>
            <a:spLocks noGrp="1"/>
          </p:cNvSpPr>
          <p:nvPr>
            <p:ph type="body" sz="quarter" idx="13"/>
          </p:nvPr>
        </p:nvSpPr>
        <p:spPr>
          <a:xfrm>
            <a:off x="9303200" y="2676396"/>
            <a:ext cx="2463420" cy="480132"/>
          </a:xfrm>
        </p:spPr>
        <p:txBody>
          <a:bodyPr>
            <a:noAutofit/>
          </a:bodyPr>
          <a:lstStyle/>
          <a:p>
            <a:pPr marL="0" indent="0">
              <a:lnSpc>
                <a:spcPct val="100000"/>
              </a:lnSpc>
              <a:buNone/>
            </a:pPr>
            <a:r>
              <a:rPr lang="en-GB" dirty="0">
                <a:latin typeface="Arial"/>
                <a:ea typeface="+mn-lt"/>
                <a:cs typeface="Arial"/>
              </a:rPr>
              <a:t>"</a:t>
            </a:r>
            <a:r>
              <a:rPr lang="en-GB" dirty="0">
                <a:latin typeface="Arial"/>
                <a:ea typeface="+mn-lt"/>
                <a:cs typeface="+mn-lt"/>
              </a:rPr>
              <a:t>‘</a:t>
            </a:r>
            <a:r>
              <a:rPr lang="en-GB" b="1" dirty="0">
                <a:latin typeface="Arial"/>
                <a:ea typeface="+mn-lt"/>
                <a:cs typeface="+mn-lt"/>
              </a:rPr>
              <a:t>Compassion</a:t>
            </a:r>
            <a:r>
              <a:rPr lang="en-GB" dirty="0">
                <a:latin typeface="Arial"/>
                <a:ea typeface="+mn-lt"/>
                <a:cs typeface="+mn-lt"/>
              </a:rPr>
              <a:t> needs to be taught from a young age."</a:t>
            </a:r>
            <a:endParaRPr lang="en-US" dirty="0"/>
          </a:p>
        </p:txBody>
      </p:sp>
      <p:sp>
        <p:nvSpPr>
          <p:cNvPr id="20" name="Rounded Rectangular Callout 12">
            <a:extLst>
              <a:ext uri="{FF2B5EF4-FFF2-40B4-BE49-F238E27FC236}">
                <a16:creationId xmlns:a16="http://schemas.microsoft.com/office/drawing/2014/main" id="{836B3838-FA8D-7F74-A378-650F307A16EB}"/>
              </a:ext>
              <a:ext uri="{C183D7F6-B498-43B3-948B-1728B52AA6E4}">
                <adec:decorative xmlns:adec="http://schemas.microsoft.com/office/drawing/2017/decorative" val="1"/>
              </a:ext>
            </a:extLst>
          </p:cNvPr>
          <p:cNvSpPr/>
          <p:nvPr/>
        </p:nvSpPr>
        <p:spPr>
          <a:xfrm>
            <a:off x="7525017" y="3642877"/>
            <a:ext cx="3354505" cy="1634490"/>
          </a:xfrm>
          <a:prstGeom prst="wedgeRoundRectCallout">
            <a:avLst/>
          </a:prstGeom>
          <a:solidFill>
            <a:schemeClr val="bg2"/>
          </a:solidFill>
        </p:spPr>
        <p:txBody>
          <a:bodyPr wrap="square" lIns="91440" tIns="45720" rIns="91440" bIns="45720" anchor="t">
            <a:spAutoFit/>
          </a:bodyPr>
          <a:lstStyle/>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a:p>
            <a:pPr defTabSz="914377">
              <a:spcAft>
                <a:spcPts val="600"/>
              </a:spcAft>
              <a:defRPr/>
            </a:pPr>
            <a:endParaRPr lang="en-GB" sz="1400" dirty="0">
              <a:latin typeface="Arial"/>
              <a:ea typeface="+mn-lt"/>
              <a:cs typeface="Arial"/>
            </a:endParaRPr>
          </a:p>
        </p:txBody>
      </p:sp>
      <p:sp>
        <p:nvSpPr>
          <p:cNvPr id="6" name="Text Placeholder 5">
            <a:extLst>
              <a:ext uri="{FF2B5EF4-FFF2-40B4-BE49-F238E27FC236}">
                <a16:creationId xmlns:a16="http://schemas.microsoft.com/office/drawing/2014/main" id="{A4CBB52C-40E4-15C0-37D0-B6BC9B6A00A4}"/>
              </a:ext>
            </a:extLst>
          </p:cNvPr>
          <p:cNvSpPr>
            <a:spLocks noGrp="1"/>
          </p:cNvSpPr>
          <p:nvPr>
            <p:ph type="body" sz="quarter" idx="14"/>
          </p:nvPr>
        </p:nvSpPr>
        <p:spPr>
          <a:xfrm>
            <a:off x="7639409" y="3640125"/>
            <a:ext cx="3162568" cy="1641390"/>
          </a:xfrm>
        </p:spPr>
        <p:txBody>
          <a:bodyPr>
            <a:noAutofit/>
          </a:bodyPr>
          <a:lstStyle/>
          <a:p>
            <a:pPr marL="0" indent="0">
              <a:lnSpc>
                <a:spcPct val="100000"/>
              </a:lnSpc>
              <a:buNone/>
            </a:pPr>
            <a:r>
              <a:rPr lang="en-GB" dirty="0">
                <a:latin typeface="Arial"/>
                <a:ea typeface="+mn-lt"/>
                <a:cs typeface="Arial"/>
              </a:rPr>
              <a:t>"</a:t>
            </a:r>
            <a:r>
              <a:rPr lang="en-GB" b="1" dirty="0">
                <a:latin typeface="Arial"/>
                <a:ea typeface="+mn-lt"/>
                <a:cs typeface="+mn-lt"/>
              </a:rPr>
              <a:t>Community centres reach people in a way that the council is not able to</a:t>
            </a:r>
            <a:r>
              <a:rPr lang="en-GB" dirty="0">
                <a:latin typeface="Arial"/>
                <a:ea typeface="+mn-lt"/>
                <a:cs typeface="+mn-lt"/>
              </a:rPr>
              <a:t>. Many people are not online, and community centres share information about services and support available through in-person relationships and word of mouth."</a:t>
            </a:r>
            <a:endParaRPr lang="en-GB" dirty="0">
              <a:latin typeface="Arial"/>
              <a:ea typeface="+mn-lt"/>
              <a:cs typeface="Arial"/>
            </a:endParaRPr>
          </a:p>
        </p:txBody>
      </p:sp>
    </p:spTree>
    <p:extLst>
      <p:ext uri="{BB962C8B-B14F-4D97-AF65-F5344CB8AC3E}">
        <p14:creationId xmlns:p14="http://schemas.microsoft.com/office/powerpoint/2010/main" val="110589991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F4E2CCF4-CF26-8C61-79B3-00C97C189185}"/>
              </a:ext>
            </a:extLst>
          </p:cNvPr>
          <p:cNvSpPr>
            <a:spLocks noGrp="1"/>
          </p:cNvSpPr>
          <p:nvPr>
            <p:ph type="title"/>
          </p:nvPr>
        </p:nvSpPr>
        <p:spPr>
          <a:xfrm>
            <a:off x="338328" y="2377440"/>
            <a:ext cx="5889752" cy="1473200"/>
          </a:xfrm>
        </p:spPr>
        <p:txBody>
          <a:bodyPr>
            <a:noAutofit/>
          </a:bodyPr>
          <a:lstStyle/>
          <a:p>
            <a:pPr>
              <a:lnSpc>
                <a:spcPct val="100000"/>
              </a:lnSpc>
            </a:pPr>
            <a:r>
              <a:rPr lang="en-GB" sz="5600" b="1" dirty="0">
                <a:solidFill>
                  <a:schemeClr val="bg1"/>
                </a:solidFill>
                <a:latin typeface="Arial"/>
                <a:cs typeface="Arial"/>
              </a:rPr>
              <a:t>Participatory Projects</a:t>
            </a:r>
            <a:endParaRPr lang="en-US" sz="5600" dirty="0"/>
          </a:p>
        </p:txBody>
      </p:sp>
    </p:spTree>
    <p:extLst>
      <p:ext uri="{BB962C8B-B14F-4D97-AF65-F5344CB8AC3E}">
        <p14:creationId xmlns:p14="http://schemas.microsoft.com/office/powerpoint/2010/main" val="4321354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9EEE9AD-C77C-B0F0-B111-49070DC4EEB8}"/>
              </a:ext>
            </a:extLst>
          </p:cNvPr>
          <p:cNvSpPr>
            <a:spLocks noGrp="1"/>
          </p:cNvSpPr>
          <p:nvPr>
            <p:ph type="title"/>
          </p:nvPr>
        </p:nvSpPr>
        <p:spPr/>
        <p:txBody>
          <a:bodyPr>
            <a:normAutofit/>
          </a:bodyPr>
          <a:lstStyle/>
          <a:p>
            <a:r>
              <a:rPr lang="en-GB" sz="2400" b="1" dirty="0">
                <a:solidFill>
                  <a:srgbClr val="E51F23"/>
                </a:solidFill>
                <a:latin typeface="Arial"/>
                <a:cs typeface="Arial"/>
              </a:rPr>
              <a:t>Experiences of Overcrowded Housing</a:t>
            </a:r>
            <a:endParaRPr lang="en-US" sz="2400" dirty="0"/>
          </a:p>
        </p:txBody>
      </p:sp>
      <p:sp>
        <p:nvSpPr>
          <p:cNvPr id="19" name="Text Placeholder 18">
            <a:extLst>
              <a:ext uri="{FF2B5EF4-FFF2-40B4-BE49-F238E27FC236}">
                <a16:creationId xmlns:a16="http://schemas.microsoft.com/office/drawing/2014/main" id="{BC13A094-EE35-16B0-B349-B2F5260154FC}"/>
              </a:ext>
            </a:extLst>
          </p:cNvPr>
          <p:cNvSpPr>
            <a:spLocks noGrp="1"/>
          </p:cNvSpPr>
          <p:nvPr>
            <p:ph type="body" sz="quarter" idx="10"/>
          </p:nvPr>
        </p:nvSpPr>
        <p:spPr>
          <a:xfrm>
            <a:off x="338328" y="717695"/>
            <a:ext cx="10959592" cy="950023"/>
          </a:xfrm>
        </p:spPr>
        <p:txBody>
          <a:bodyPr>
            <a:normAutofit/>
          </a:bodyPr>
          <a:lstStyle/>
          <a:p>
            <a:r>
              <a:rPr lang="en-GB" sz="1400" dirty="0">
                <a:solidFill>
                  <a:srgbClr val="000000"/>
                </a:solidFill>
                <a:latin typeface="Arial" panose="020B0604020202020204" pitchFamily="34" charset="0"/>
                <a:cs typeface="Arial" panose="020B0604020202020204" pitchFamily="34" charset="0"/>
              </a:rPr>
              <a:t>Participatory mapping is a technique that enables people to share experiences related to physical space.  Through this process of describing their lives in the borough, 3 residents living in overcrowded housing highlighted the trade-offs they are making in their choice of where to live and how to spend limited financial resources. Many of the key themes overlap with those in the open survey, the relationship between housing, safety, community, transportation and the environment.</a:t>
            </a:r>
            <a:endParaRPr lang="en-US" sz="1400" dirty="0">
              <a:latin typeface="Arial" panose="020B0604020202020204" pitchFamily="34" charset="0"/>
              <a:cs typeface="Arial" panose="020B0604020202020204" pitchFamily="34" charset="0"/>
            </a:endParaRPr>
          </a:p>
        </p:txBody>
      </p:sp>
      <p:sp>
        <p:nvSpPr>
          <p:cNvPr id="38" name="Rectangle: Rounded Corners 20">
            <a:extLst>
              <a:ext uri="{FF2B5EF4-FFF2-40B4-BE49-F238E27FC236}">
                <a16:creationId xmlns:a16="http://schemas.microsoft.com/office/drawing/2014/main" id="{8DF86D47-D21A-7442-93C2-A273C72F2A4C}"/>
              </a:ext>
              <a:ext uri="{C183D7F6-B498-43B3-948B-1728B52AA6E4}">
                <adec:decorative xmlns:adec="http://schemas.microsoft.com/office/drawing/2017/decorative" val="1"/>
              </a:ext>
            </a:extLst>
          </p:cNvPr>
          <p:cNvSpPr/>
          <p:nvPr/>
        </p:nvSpPr>
        <p:spPr>
          <a:xfrm>
            <a:off x="128014" y="1661111"/>
            <a:ext cx="3932179" cy="4225465"/>
          </a:xfrm>
          <a:custGeom>
            <a:avLst>
              <a:gd name="f0" fmla="val 1928"/>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E7E6E6"/>
          </a:solidFill>
          <a:ln cap="flat">
            <a:noFill/>
            <a:prstDash val="solid"/>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pic>
        <p:nvPicPr>
          <p:cNvPr id="64" name="Graphic 63">
            <a:extLst>
              <a:ext uri="{FF2B5EF4-FFF2-40B4-BE49-F238E27FC236}">
                <a16:creationId xmlns:a16="http://schemas.microsoft.com/office/drawing/2014/main" id="{D8E954D4-8A93-9841-BA82-F3649491B0E2}"/>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3684" y="1724200"/>
            <a:ext cx="831682" cy="831682"/>
          </a:xfrm>
          <a:prstGeom prst="rect">
            <a:avLst/>
          </a:prstGeom>
        </p:spPr>
      </p:pic>
      <p:sp>
        <p:nvSpPr>
          <p:cNvPr id="20" name="Text Placeholder 19">
            <a:extLst>
              <a:ext uri="{FF2B5EF4-FFF2-40B4-BE49-F238E27FC236}">
                <a16:creationId xmlns:a16="http://schemas.microsoft.com/office/drawing/2014/main" id="{692C429D-3E56-DCF3-20C0-D1B7CE1B2800}"/>
              </a:ext>
            </a:extLst>
          </p:cNvPr>
          <p:cNvSpPr>
            <a:spLocks noGrp="1"/>
          </p:cNvSpPr>
          <p:nvPr>
            <p:ph type="body" sz="quarter" idx="11"/>
          </p:nvPr>
        </p:nvSpPr>
        <p:spPr>
          <a:xfrm>
            <a:off x="1572414" y="1836642"/>
            <a:ext cx="1988482" cy="613187"/>
          </a:xfrm>
        </p:spPr>
        <p:txBody>
          <a:bodyPr>
            <a:noAutofit/>
          </a:bodyPr>
          <a:lstStyle/>
          <a:p>
            <a:r>
              <a:rPr lang="en-GB" sz="2000" b="1" dirty="0">
                <a:solidFill>
                  <a:srgbClr val="C00000"/>
                </a:solidFill>
                <a:latin typeface="Arial"/>
                <a:cs typeface="Arial"/>
              </a:rPr>
              <a:t>What makes a good home?</a:t>
            </a:r>
            <a:endParaRPr lang="en-US" sz="2000" dirty="0"/>
          </a:p>
        </p:txBody>
      </p:sp>
      <p:sp>
        <p:nvSpPr>
          <p:cNvPr id="24" name="Text Placeholder 23">
            <a:extLst>
              <a:ext uri="{FF2B5EF4-FFF2-40B4-BE49-F238E27FC236}">
                <a16:creationId xmlns:a16="http://schemas.microsoft.com/office/drawing/2014/main" id="{013496B9-98CE-67EB-B64F-7F1053520CFE}"/>
              </a:ext>
            </a:extLst>
          </p:cNvPr>
          <p:cNvSpPr>
            <a:spLocks noGrp="1"/>
          </p:cNvSpPr>
          <p:nvPr>
            <p:ph type="body" sz="quarter" idx="15"/>
          </p:nvPr>
        </p:nvSpPr>
        <p:spPr>
          <a:xfrm>
            <a:off x="292883" y="2517587"/>
            <a:ext cx="3737350" cy="3273433"/>
          </a:xfrm>
        </p:spPr>
        <p:txBody>
          <a:bodyPr>
            <a:noAutofit/>
          </a:bodyPr>
          <a:lstStyle/>
          <a:p>
            <a:pPr marL="0" indent="182880">
              <a:lnSpc>
                <a:spcPct val="100000"/>
              </a:lnSpc>
              <a:spcBef>
                <a:spcPts val="600"/>
              </a:spcBef>
              <a:buFont typeface="Arial"/>
              <a:buChar char="•"/>
            </a:pPr>
            <a:r>
              <a:rPr lang="en-GB" b="1" kern="800" dirty="0">
                <a:latin typeface="Arial"/>
                <a:ea typeface="+mn-lt"/>
                <a:cs typeface="Arial"/>
              </a:rPr>
              <a:t>Safety</a:t>
            </a:r>
            <a:r>
              <a:rPr lang="en-GB" kern="800" dirty="0">
                <a:latin typeface="Arial"/>
                <a:ea typeface="+mn-lt"/>
                <a:cs typeface="Arial"/>
              </a:rPr>
              <a:t> as the most important attribute: physical safety, but also cultural security (e.g.: safety wearing head scarf, relationship between Black youth and police)</a:t>
            </a:r>
          </a:p>
          <a:p>
            <a:pPr marL="0" indent="182880">
              <a:lnSpc>
                <a:spcPct val="100000"/>
              </a:lnSpc>
              <a:spcBef>
                <a:spcPts val="600"/>
              </a:spcBef>
              <a:buFont typeface="Arial"/>
              <a:buChar char="•"/>
            </a:pPr>
            <a:r>
              <a:rPr lang="en-GB" kern="800" dirty="0">
                <a:latin typeface="Arial"/>
                <a:ea typeface="+mn-lt"/>
                <a:cs typeface="Arial"/>
              </a:rPr>
              <a:t>Good </a:t>
            </a:r>
            <a:r>
              <a:rPr lang="en-GB" b="1" kern="800" dirty="0">
                <a:latin typeface="Arial"/>
                <a:ea typeface="+mn-lt"/>
                <a:cs typeface="Arial"/>
              </a:rPr>
              <a:t>neighbours and community </a:t>
            </a:r>
            <a:r>
              <a:rPr lang="en-GB" kern="800" dirty="0">
                <a:latin typeface="Arial"/>
                <a:ea typeface="+mn-lt"/>
                <a:cs typeface="Arial"/>
              </a:rPr>
              <a:t>feel – gentrification described as disruptive. </a:t>
            </a:r>
          </a:p>
          <a:p>
            <a:pPr marL="0" indent="182880">
              <a:lnSpc>
                <a:spcPct val="100000"/>
              </a:lnSpc>
              <a:spcBef>
                <a:spcPts val="600"/>
              </a:spcBef>
              <a:buFont typeface="Arial"/>
              <a:buChar char="•"/>
            </a:pPr>
            <a:r>
              <a:rPr lang="en-GB" b="1" kern="800" dirty="0">
                <a:latin typeface="Arial"/>
                <a:ea typeface="+mn-lt"/>
                <a:cs typeface="Arial"/>
              </a:rPr>
              <a:t>Good transport routes </a:t>
            </a:r>
            <a:r>
              <a:rPr lang="en-GB" kern="800" dirty="0">
                <a:latin typeface="Arial"/>
                <a:ea typeface="+mn-lt"/>
                <a:cs typeface="Arial"/>
              </a:rPr>
              <a:t>including accessible bus access, cycle routes, step-free pedestrian routes, and well-lit streets</a:t>
            </a:r>
          </a:p>
          <a:p>
            <a:pPr marL="0" indent="182880">
              <a:lnSpc>
                <a:spcPct val="100000"/>
              </a:lnSpc>
              <a:spcBef>
                <a:spcPts val="600"/>
              </a:spcBef>
              <a:buFont typeface="Arial"/>
              <a:buChar char="•"/>
            </a:pPr>
            <a:r>
              <a:rPr lang="en-GB" kern="800" dirty="0">
                <a:latin typeface="Arial"/>
                <a:ea typeface="+mn-lt"/>
                <a:cs typeface="Arial"/>
              </a:rPr>
              <a:t>Access to safe </a:t>
            </a:r>
            <a:r>
              <a:rPr lang="en-GB" b="1" kern="800" dirty="0">
                <a:latin typeface="Arial"/>
                <a:ea typeface="+mn-lt"/>
                <a:cs typeface="Arial"/>
              </a:rPr>
              <a:t>outdoor and community spaces </a:t>
            </a:r>
            <a:r>
              <a:rPr lang="en-GB" kern="800" dirty="0">
                <a:latin typeface="Arial"/>
                <a:ea typeface="+mn-lt"/>
                <a:cs typeface="Arial"/>
              </a:rPr>
              <a:t>(including play space) </a:t>
            </a:r>
            <a:r>
              <a:rPr lang="en-GB" b="1" kern="800" dirty="0">
                <a:latin typeface="Arial"/>
                <a:ea typeface="+mn-lt"/>
                <a:cs typeface="Arial"/>
              </a:rPr>
              <a:t> </a:t>
            </a:r>
          </a:p>
          <a:p>
            <a:pPr marL="0" indent="182880">
              <a:spcAft>
                <a:spcPts val="600"/>
              </a:spcAft>
              <a:buFont typeface="Arial"/>
              <a:buChar char="•"/>
            </a:pPr>
            <a:r>
              <a:rPr lang="en-GB" b="1" kern="800" dirty="0">
                <a:latin typeface="Arial"/>
                <a:ea typeface="+mn-lt"/>
                <a:cs typeface="Arial"/>
              </a:rPr>
              <a:t>Quality and usability </a:t>
            </a:r>
            <a:r>
              <a:rPr lang="en-GB" kern="800" dirty="0">
                <a:latin typeface="Arial"/>
                <a:ea typeface="+mn-lt"/>
                <a:cs typeface="Arial"/>
              </a:rPr>
              <a:t>of home more important than size, but space must be adequate.</a:t>
            </a:r>
            <a:endParaRPr lang="en-US" dirty="0"/>
          </a:p>
        </p:txBody>
      </p:sp>
      <p:sp>
        <p:nvSpPr>
          <p:cNvPr id="37" name="Rectangle: Rounded Corners 20">
            <a:extLst>
              <a:ext uri="{FF2B5EF4-FFF2-40B4-BE49-F238E27FC236}">
                <a16:creationId xmlns:a16="http://schemas.microsoft.com/office/drawing/2014/main" id="{B15D76F7-9587-2C32-6C5E-D03B41A3F294}"/>
              </a:ext>
              <a:ext uri="{C183D7F6-B498-43B3-948B-1728B52AA6E4}">
                <adec:decorative xmlns:adec="http://schemas.microsoft.com/office/drawing/2017/decorative" val="1"/>
              </a:ext>
            </a:extLst>
          </p:cNvPr>
          <p:cNvSpPr/>
          <p:nvPr/>
        </p:nvSpPr>
        <p:spPr>
          <a:xfrm>
            <a:off x="4127235" y="1673770"/>
            <a:ext cx="3932179" cy="4212806"/>
          </a:xfrm>
          <a:custGeom>
            <a:avLst>
              <a:gd name="f0" fmla="val 1928"/>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E7E6E6"/>
          </a:solidFill>
          <a:ln cap="flat">
            <a:noFill/>
            <a:prstDash val="solid"/>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pic>
        <p:nvPicPr>
          <p:cNvPr id="47" name="Graphic 46">
            <a:extLst>
              <a:ext uri="{FF2B5EF4-FFF2-40B4-BE49-F238E27FC236}">
                <a16:creationId xmlns:a16="http://schemas.microsoft.com/office/drawing/2014/main" id="{B6003798-D9B4-ED67-651D-F47ADD0BDBC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53818" y="1728287"/>
            <a:ext cx="645164" cy="691968"/>
          </a:xfrm>
          <a:prstGeom prst="rect">
            <a:avLst/>
          </a:prstGeom>
        </p:spPr>
      </p:pic>
      <p:pic>
        <p:nvPicPr>
          <p:cNvPr id="46" name="Graphic 45" descr="Suburban scene outline">
            <a:extLst>
              <a:ext uri="{FF2B5EF4-FFF2-40B4-BE49-F238E27FC236}">
                <a16:creationId xmlns:a16="http://schemas.microsoft.com/office/drawing/2014/main" id="{353EE4CC-793F-27EB-FB36-EC498BED702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46972" y="1857457"/>
            <a:ext cx="645164" cy="715548"/>
          </a:xfrm>
          <a:prstGeom prst="rect">
            <a:avLst/>
          </a:prstGeom>
        </p:spPr>
      </p:pic>
      <p:sp>
        <p:nvSpPr>
          <p:cNvPr id="22" name="Text Placeholder 21">
            <a:extLst>
              <a:ext uri="{FF2B5EF4-FFF2-40B4-BE49-F238E27FC236}">
                <a16:creationId xmlns:a16="http://schemas.microsoft.com/office/drawing/2014/main" id="{C5431910-8BBD-9F06-4EE9-242CD14F624D}"/>
              </a:ext>
            </a:extLst>
          </p:cNvPr>
          <p:cNvSpPr>
            <a:spLocks noGrp="1"/>
          </p:cNvSpPr>
          <p:nvPr>
            <p:ph type="body" sz="quarter" idx="13"/>
          </p:nvPr>
        </p:nvSpPr>
        <p:spPr>
          <a:xfrm>
            <a:off x="5736162" y="1825269"/>
            <a:ext cx="2011800" cy="661052"/>
          </a:xfrm>
        </p:spPr>
        <p:txBody>
          <a:bodyPr>
            <a:noAutofit/>
          </a:bodyPr>
          <a:lstStyle/>
          <a:p>
            <a:pPr marL="0" indent="0">
              <a:lnSpc>
                <a:spcPct val="100000"/>
              </a:lnSpc>
              <a:buNone/>
            </a:pPr>
            <a:r>
              <a:rPr lang="en-GB" sz="2000" b="1" dirty="0">
                <a:solidFill>
                  <a:srgbClr val="C00000"/>
                </a:solidFill>
                <a:latin typeface="Arial"/>
                <a:cs typeface="Arial"/>
              </a:rPr>
              <a:t>Choosing where to Live</a:t>
            </a:r>
            <a:endParaRPr lang="en-US" sz="2000" dirty="0"/>
          </a:p>
        </p:txBody>
      </p:sp>
      <p:sp>
        <p:nvSpPr>
          <p:cNvPr id="26" name="Text Placeholder 25">
            <a:extLst>
              <a:ext uri="{FF2B5EF4-FFF2-40B4-BE49-F238E27FC236}">
                <a16:creationId xmlns:a16="http://schemas.microsoft.com/office/drawing/2014/main" id="{B1D5E665-5D97-B9A1-6B86-19EB2BF7D336}"/>
              </a:ext>
            </a:extLst>
          </p:cNvPr>
          <p:cNvSpPr>
            <a:spLocks noGrp="1"/>
          </p:cNvSpPr>
          <p:nvPr>
            <p:ph type="body" sz="quarter" idx="17"/>
          </p:nvPr>
        </p:nvSpPr>
        <p:spPr>
          <a:xfrm>
            <a:off x="4222575" y="2579057"/>
            <a:ext cx="3787388" cy="3187078"/>
          </a:xfrm>
        </p:spPr>
        <p:txBody>
          <a:bodyPr>
            <a:noAutofit/>
          </a:bodyPr>
          <a:lstStyle/>
          <a:p>
            <a:pPr marL="0" indent="-285750">
              <a:lnSpc>
                <a:spcPct val="100000"/>
              </a:lnSpc>
              <a:spcBef>
                <a:spcPts val="600"/>
              </a:spcBef>
            </a:pPr>
            <a:r>
              <a:rPr lang="en-GB" b="1" dirty="0">
                <a:latin typeface="Arial"/>
                <a:ea typeface="+mn-lt"/>
                <a:cs typeface="Arial"/>
              </a:rPr>
              <a:t>Islington seen as the borough with best support services. </a:t>
            </a:r>
          </a:p>
          <a:p>
            <a:pPr marL="0" indent="-285750">
              <a:lnSpc>
                <a:spcPct val="100000"/>
              </a:lnSpc>
              <a:spcBef>
                <a:spcPts val="600"/>
              </a:spcBef>
            </a:pPr>
            <a:r>
              <a:rPr lang="en-GB" b="1" dirty="0">
                <a:latin typeface="Arial"/>
                <a:ea typeface="+mn-lt"/>
                <a:cs typeface="Arial"/>
              </a:rPr>
              <a:t>Families are willing to live in very poor-quality housing </a:t>
            </a:r>
            <a:r>
              <a:rPr lang="en-GB" dirty="0">
                <a:latin typeface="Arial"/>
                <a:ea typeface="+mn-lt"/>
                <a:cs typeface="Arial"/>
              </a:rPr>
              <a:t>within the borough to be able to access Islington services. </a:t>
            </a:r>
          </a:p>
          <a:p>
            <a:pPr marL="0" indent="-285750">
              <a:lnSpc>
                <a:spcPct val="100000"/>
              </a:lnSpc>
              <a:spcBef>
                <a:spcPts val="600"/>
              </a:spcBef>
            </a:pPr>
            <a:r>
              <a:rPr lang="en-GB" b="1" dirty="0">
                <a:latin typeface="Arial"/>
                <a:cs typeface="Arial"/>
              </a:rPr>
              <a:t>Social housing </a:t>
            </a:r>
            <a:r>
              <a:rPr lang="en-GB" dirty="0">
                <a:latin typeface="Arial"/>
                <a:cs typeface="Arial"/>
              </a:rPr>
              <a:t>seen as a blessing.</a:t>
            </a:r>
          </a:p>
          <a:p>
            <a:pPr marL="0" indent="-285750">
              <a:lnSpc>
                <a:spcPct val="100000"/>
              </a:lnSpc>
              <a:spcBef>
                <a:spcPts val="600"/>
              </a:spcBef>
            </a:pPr>
            <a:r>
              <a:rPr lang="en-GB" dirty="0">
                <a:latin typeface="Arial"/>
                <a:cs typeface="Arial"/>
              </a:rPr>
              <a:t>Access to </a:t>
            </a:r>
            <a:r>
              <a:rPr lang="en-GB" b="1" dirty="0">
                <a:latin typeface="Arial"/>
                <a:cs typeface="Arial"/>
              </a:rPr>
              <a:t>community activities</a:t>
            </a:r>
            <a:r>
              <a:rPr lang="en-GB" dirty="0">
                <a:latin typeface="Arial"/>
                <a:cs typeface="Arial"/>
              </a:rPr>
              <a:t> and groups is incredibly important. </a:t>
            </a:r>
          </a:p>
          <a:p>
            <a:pPr marL="0" indent="-285750">
              <a:lnSpc>
                <a:spcPct val="100000"/>
              </a:lnSpc>
              <a:spcBef>
                <a:spcPts val="600"/>
              </a:spcBef>
            </a:pPr>
            <a:r>
              <a:rPr lang="en-GB" b="1" dirty="0">
                <a:latin typeface="Arial"/>
                <a:cs typeface="Arial"/>
              </a:rPr>
              <a:t>Knife crime </a:t>
            </a:r>
            <a:r>
              <a:rPr lang="en-GB" dirty="0">
                <a:latin typeface="Arial"/>
                <a:cs typeface="Arial"/>
              </a:rPr>
              <a:t>makes certain areas unsafe.</a:t>
            </a:r>
          </a:p>
          <a:p>
            <a:pPr marL="0" indent="-285750">
              <a:lnSpc>
                <a:spcPct val="100000"/>
              </a:lnSpc>
              <a:spcBef>
                <a:spcPts val="600"/>
              </a:spcBef>
            </a:pPr>
            <a:r>
              <a:rPr lang="en-GB" dirty="0">
                <a:latin typeface="Arial"/>
                <a:cs typeface="Arial"/>
              </a:rPr>
              <a:t>Access to </a:t>
            </a:r>
            <a:r>
              <a:rPr lang="en-GB" b="1" dirty="0">
                <a:latin typeface="Arial"/>
                <a:cs typeface="Arial"/>
              </a:rPr>
              <a:t>culture-specific hubs and communities</a:t>
            </a:r>
            <a:r>
              <a:rPr lang="en-GB" dirty="0">
                <a:latin typeface="Arial"/>
                <a:cs typeface="Arial"/>
              </a:rPr>
              <a:t> </a:t>
            </a:r>
            <a:r>
              <a:rPr lang="en-GB" b="1" dirty="0">
                <a:latin typeface="Arial"/>
                <a:cs typeface="Arial"/>
              </a:rPr>
              <a:t>important for maintaining identity </a:t>
            </a:r>
            <a:r>
              <a:rPr lang="en-GB" dirty="0">
                <a:latin typeface="Arial"/>
                <a:cs typeface="Arial"/>
              </a:rPr>
              <a:t>(e.g. Jamaican restaurants; Chinese supermarket). </a:t>
            </a:r>
            <a:endParaRPr lang="en-US" dirty="0"/>
          </a:p>
        </p:txBody>
      </p:sp>
      <p:sp>
        <p:nvSpPr>
          <p:cNvPr id="39" name="Rectangle: Rounded Corners 20">
            <a:extLst>
              <a:ext uri="{FF2B5EF4-FFF2-40B4-BE49-F238E27FC236}">
                <a16:creationId xmlns:a16="http://schemas.microsoft.com/office/drawing/2014/main" id="{543CFC90-1031-4FCE-2EFC-6F7DFE9F5973}"/>
              </a:ext>
              <a:ext uri="{C183D7F6-B498-43B3-948B-1728B52AA6E4}">
                <adec:decorative xmlns:adec="http://schemas.microsoft.com/office/drawing/2017/decorative" val="1"/>
              </a:ext>
            </a:extLst>
          </p:cNvPr>
          <p:cNvSpPr/>
          <p:nvPr/>
        </p:nvSpPr>
        <p:spPr>
          <a:xfrm>
            <a:off x="8152026" y="1661112"/>
            <a:ext cx="3932179" cy="4225464"/>
          </a:xfrm>
          <a:custGeom>
            <a:avLst>
              <a:gd name="f0" fmla="val 1928"/>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E7E6E6"/>
          </a:solidFill>
          <a:ln cap="flat">
            <a:noFill/>
            <a:prstDash val="solid"/>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i="0" u="none" strike="noStrike" kern="1200" cap="none" spc="0" normalizeH="0" baseline="0" noProof="0">
              <a:ln>
                <a:noFill/>
              </a:ln>
              <a:solidFill>
                <a:srgbClr val="FFFFFF"/>
              </a:solidFill>
              <a:effectLst/>
              <a:uLnTx/>
              <a:uFillTx/>
              <a:latin typeface="Calibri"/>
              <a:ea typeface="+mn-ea"/>
              <a:cs typeface="+mn-cs"/>
            </a:endParaRPr>
          </a:p>
        </p:txBody>
      </p:sp>
      <p:pic>
        <p:nvPicPr>
          <p:cNvPr id="52" name="Graphic 20">
            <a:extLst>
              <a:ext uri="{FF2B5EF4-FFF2-40B4-BE49-F238E27FC236}">
                <a16:creationId xmlns:a16="http://schemas.microsoft.com/office/drawing/2014/main" id="{2E52602A-8FA5-2A1F-ADBF-B6137EF25E23}"/>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16009" y="1825268"/>
            <a:ext cx="489931" cy="484817"/>
          </a:xfrm>
          <a:prstGeom prst="rect">
            <a:avLst/>
          </a:prstGeom>
        </p:spPr>
      </p:pic>
      <p:pic>
        <p:nvPicPr>
          <p:cNvPr id="51" name="Graphic 18">
            <a:extLst>
              <a:ext uri="{FF2B5EF4-FFF2-40B4-BE49-F238E27FC236}">
                <a16:creationId xmlns:a16="http://schemas.microsoft.com/office/drawing/2014/main" id="{05AC7A3E-CE9F-5FE0-3F34-901B0985EE84}"/>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94773" y="1897186"/>
            <a:ext cx="658696" cy="658696"/>
          </a:xfrm>
          <a:prstGeom prst="rect">
            <a:avLst/>
          </a:prstGeom>
        </p:spPr>
      </p:pic>
      <p:sp>
        <p:nvSpPr>
          <p:cNvPr id="23" name="Text Placeholder 22">
            <a:extLst>
              <a:ext uri="{FF2B5EF4-FFF2-40B4-BE49-F238E27FC236}">
                <a16:creationId xmlns:a16="http://schemas.microsoft.com/office/drawing/2014/main" id="{CD893263-0C42-AEBC-7C87-D0DF40284608}"/>
              </a:ext>
            </a:extLst>
          </p:cNvPr>
          <p:cNvSpPr>
            <a:spLocks noGrp="1"/>
          </p:cNvSpPr>
          <p:nvPr>
            <p:ph type="body" sz="quarter" idx="14"/>
          </p:nvPr>
        </p:nvSpPr>
        <p:spPr>
          <a:xfrm>
            <a:off x="9897251" y="1798002"/>
            <a:ext cx="2086933" cy="651827"/>
          </a:xfrm>
        </p:spPr>
        <p:txBody>
          <a:bodyPr>
            <a:noAutofit/>
          </a:bodyPr>
          <a:lstStyle/>
          <a:p>
            <a:pPr marL="0" indent="0">
              <a:lnSpc>
                <a:spcPct val="100000"/>
              </a:lnSpc>
              <a:buNone/>
            </a:pPr>
            <a:r>
              <a:rPr lang="en-GB" sz="2000" b="1" dirty="0">
                <a:solidFill>
                  <a:srgbClr val="C00000"/>
                </a:solidFill>
                <a:latin typeface="Arial"/>
                <a:cs typeface="Arial"/>
              </a:rPr>
              <a:t>Housing Affordability</a:t>
            </a:r>
            <a:endParaRPr lang="en-US" sz="2000" dirty="0"/>
          </a:p>
        </p:txBody>
      </p:sp>
      <p:sp>
        <p:nvSpPr>
          <p:cNvPr id="25" name="Text Placeholder 24">
            <a:extLst>
              <a:ext uri="{FF2B5EF4-FFF2-40B4-BE49-F238E27FC236}">
                <a16:creationId xmlns:a16="http://schemas.microsoft.com/office/drawing/2014/main" id="{AB0CB774-CA80-1F0C-2E70-35F08497DE87}"/>
              </a:ext>
            </a:extLst>
          </p:cNvPr>
          <p:cNvSpPr>
            <a:spLocks noGrp="1"/>
          </p:cNvSpPr>
          <p:nvPr>
            <p:ph type="body" sz="quarter" idx="16"/>
          </p:nvPr>
        </p:nvSpPr>
        <p:spPr>
          <a:xfrm>
            <a:off x="8283014" y="2569365"/>
            <a:ext cx="3701170" cy="3138335"/>
          </a:xfrm>
        </p:spPr>
        <p:txBody>
          <a:bodyPr>
            <a:noAutofit/>
          </a:bodyPr>
          <a:lstStyle/>
          <a:p>
            <a:pPr marL="0" indent="-285750">
              <a:lnSpc>
                <a:spcPct val="100000"/>
              </a:lnSpc>
              <a:spcBef>
                <a:spcPts val="600"/>
              </a:spcBef>
            </a:pPr>
            <a:r>
              <a:rPr lang="en-GB" dirty="0">
                <a:latin typeface="Arial"/>
                <a:ea typeface="+mn-lt"/>
                <a:cs typeface="Arial"/>
              </a:rPr>
              <a:t>Families are making </a:t>
            </a:r>
            <a:r>
              <a:rPr lang="en-GB" b="1" dirty="0">
                <a:latin typeface="Arial"/>
                <a:ea typeface="+mn-lt"/>
                <a:cs typeface="Arial"/>
              </a:rPr>
              <a:t>daily choices </a:t>
            </a:r>
            <a:r>
              <a:rPr lang="en-GB" dirty="0">
                <a:latin typeface="Arial"/>
                <a:ea typeface="+mn-lt"/>
                <a:cs typeface="Arial"/>
              </a:rPr>
              <a:t>to make living in Islington affordable. These include </a:t>
            </a:r>
            <a:r>
              <a:rPr lang="en-GB" b="1" dirty="0">
                <a:latin typeface="Arial"/>
                <a:ea typeface="+mn-lt"/>
                <a:cs typeface="Arial"/>
              </a:rPr>
              <a:t>foregoing children's activities </a:t>
            </a:r>
            <a:r>
              <a:rPr lang="en-GB" dirty="0">
                <a:latin typeface="Arial"/>
                <a:ea typeface="+mn-lt"/>
                <a:cs typeface="Arial"/>
              </a:rPr>
              <a:t>and </a:t>
            </a:r>
            <a:r>
              <a:rPr lang="en-GB" b="1" dirty="0">
                <a:latin typeface="Arial"/>
                <a:ea typeface="+mn-lt"/>
                <a:cs typeface="Arial"/>
              </a:rPr>
              <a:t>grocery shopping outside of borough.</a:t>
            </a:r>
          </a:p>
          <a:p>
            <a:pPr marL="0" indent="-285750">
              <a:lnSpc>
                <a:spcPct val="100000"/>
              </a:lnSpc>
              <a:spcBef>
                <a:spcPts val="600"/>
              </a:spcBef>
            </a:pPr>
            <a:r>
              <a:rPr lang="en-GB" b="1" dirty="0">
                <a:latin typeface="Arial"/>
                <a:ea typeface="+mn-lt"/>
                <a:cs typeface="Arial"/>
              </a:rPr>
              <a:t>Private rental is seen as unaffordable</a:t>
            </a:r>
            <a:r>
              <a:rPr lang="en-GB" dirty="0">
                <a:latin typeface="Arial"/>
                <a:ea typeface="+mn-lt"/>
                <a:cs typeface="Arial"/>
              </a:rPr>
              <a:t> and financially risky. </a:t>
            </a:r>
            <a:endParaRPr lang="en-GB" dirty="0"/>
          </a:p>
          <a:p>
            <a:pPr marL="0" indent="-285750">
              <a:lnSpc>
                <a:spcPct val="100000"/>
              </a:lnSpc>
              <a:spcBef>
                <a:spcPts val="600"/>
              </a:spcBef>
            </a:pPr>
            <a:r>
              <a:rPr lang="en-GB" dirty="0">
                <a:latin typeface="Arial"/>
                <a:ea typeface="+mn-lt"/>
                <a:cs typeface="Arial"/>
              </a:rPr>
              <a:t>There is </a:t>
            </a:r>
            <a:r>
              <a:rPr lang="en-GB" b="1" dirty="0">
                <a:latin typeface="Arial"/>
                <a:ea typeface="+mn-lt"/>
                <a:cs typeface="Arial"/>
              </a:rPr>
              <a:t>no hope of being able to purchase property</a:t>
            </a:r>
            <a:r>
              <a:rPr lang="en-GB" dirty="0">
                <a:latin typeface="Arial"/>
                <a:ea typeface="+mn-lt"/>
                <a:cs typeface="Arial"/>
              </a:rPr>
              <a:t> in Islington. </a:t>
            </a:r>
          </a:p>
          <a:p>
            <a:pPr marL="0" indent="-285750">
              <a:lnSpc>
                <a:spcPct val="100000"/>
              </a:lnSpc>
              <a:spcBef>
                <a:spcPts val="600"/>
              </a:spcBef>
            </a:pPr>
            <a:r>
              <a:rPr lang="en-GB" dirty="0">
                <a:latin typeface="Arial"/>
                <a:ea typeface="+mn-lt"/>
                <a:cs typeface="Arial"/>
              </a:rPr>
              <a:t>Families in council housing do not see possibilities for adult </a:t>
            </a:r>
            <a:r>
              <a:rPr lang="en-GB" b="1" dirty="0">
                <a:latin typeface="Arial"/>
                <a:ea typeface="+mn-lt"/>
                <a:cs typeface="Arial"/>
              </a:rPr>
              <a:t>children to continue living in-borough </a:t>
            </a:r>
            <a:r>
              <a:rPr lang="en-GB" dirty="0">
                <a:latin typeface="Arial"/>
                <a:ea typeface="+mn-lt"/>
                <a:cs typeface="Arial"/>
              </a:rPr>
              <a:t>due to cost. </a:t>
            </a:r>
          </a:p>
          <a:p>
            <a:pPr marL="0" indent="-285750">
              <a:lnSpc>
                <a:spcPct val="100000"/>
              </a:lnSpc>
              <a:spcBef>
                <a:spcPts val="600"/>
              </a:spcBef>
            </a:pPr>
            <a:r>
              <a:rPr lang="en-GB" dirty="0">
                <a:latin typeface="Arial"/>
                <a:ea typeface="+mn-lt"/>
                <a:cs typeface="Arial"/>
              </a:rPr>
              <a:t>Good quality </a:t>
            </a:r>
            <a:r>
              <a:rPr lang="en-GB" b="1" dirty="0">
                <a:latin typeface="Arial"/>
                <a:ea typeface="+mn-lt"/>
                <a:cs typeface="Arial"/>
              </a:rPr>
              <a:t>private rentals will not accept housing benefit.</a:t>
            </a:r>
            <a:endParaRPr lang="en-US" dirty="0"/>
          </a:p>
        </p:txBody>
      </p:sp>
    </p:spTree>
    <p:extLst>
      <p:ext uri="{BB962C8B-B14F-4D97-AF65-F5344CB8AC3E}">
        <p14:creationId xmlns:p14="http://schemas.microsoft.com/office/powerpoint/2010/main" val="111944209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74388A3-E4B1-3A49-258D-C7171C7F3414}"/>
              </a:ext>
            </a:extLst>
          </p:cNvPr>
          <p:cNvSpPr>
            <a:spLocks noGrp="1"/>
          </p:cNvSpPr>
          <p:nvPr>
            <p:ph type="title"/>
          </p:nvPr>
        </p:nvSpPr>
        <p:spPr/>
        <p:txBody>
          <a:bodyPr>
            <a:normAutofit/>
          </a:bodyPr>
          <a:lstStyle/>
          <a:p>
            <a:r>
              <a:rPr lang="en-GB" sz="2400" b="1" dirty="0">
                <a:solidFill>
                  <a:srgbClr val="FF0000"/>
                </a:solidFill>
                <a:latin typeface="Arial"/>
                <a:cs typeface="Arial"/>
              </a:rPr>
              <a:t>Ongoing participatory engagement activities</a:t>
            </a:r>
            <a:endParaRPr lang="en-US" sz="2400" dirty="0"/>
          </a:p>
        </p:txBody>
      </p:sp>
      <p:sp>
        <p:nvSpPr>
          <p:cNvPr id="2" name="Text Placeholder 1">
            <a:extLst>
              <a:ext uri="{FF2B5EF4-FFF2-40B4-BE49-F238E27FC236}">
                <a16:creationId xmlns:a16="http://schemas.microsoft.com/office/drawing/2014/main" id="{EED6FD8A-552E-EBF6-CD51-FD6295FF8A53}"/>
              </a:ext>
            </a:extLst>
          </p:cNvPr>
          <p:cNvSpPr>
            <a:spLocks noGrp="1"/>
          </p:cNvSpPr>
          <p:nvPr>
            <p:ph type="body" sz="quarter" idx="10"/>
          </p:nvPr>
        </p:nvSpPr>
        <p:spPr>
          <a:xfrm>
            <a:off x="338328" y="914401"/>
            <a:ext cx="10268712" cy="660400"/>
          </a:xfrm>
        </p:spPr>
        <p:txBody>
          <a:bodyPr>
            <a:normAutofit/>
          </a:bodyPr>
          <a:lstStyle/>
          <a:p>
            <a:r>
              <a:rPr lang="en-GB" sz="1400" dirty="0">
                <a:latin typeface="Arial"/>
              </a:rPr>
              <a:t>In addition to the puppetry workshops, creative competition and participatory mapping, we undertook the following participatory activities.  Analysis of these activities is ongoing, and a supplementary report will be published with these findings.</a:t>
            </a:r>
            <a:endParaRPr lang="en-US" sz="1400" dirty="0"/>
          </a:p>
        </p:txBody>
      </p:sp>
      <p:sp>
        <p:nvSpPr>
          <p:cNvPr id="18" name="Text Placeholder 17">
            <a:extLst>
              <a:ext uri="{FF2B5EF4-FFF2-40B4-BE49-F238E27FC236}">
                <a16:creationId xmlns:a16="http://schemas.microsoft.com/office/drawing/2014/main" id="{F68634E6-362B-8DAD-BE14-2F83641C2DC3}"/>
              </a:ext>
            </a:extLst>
          </p:cNvPr>
          <p:cNvSpPr>
            <a:spLocks noGrp="1"/>
          </p:cNvSpPr>
          <p:nvPr>
            <p:ph type="body" sz="quarter" idx="11"/>
          </p:nvPr>
        </p:nvSpPr>
        <p:spPr>
          <a:xfrm>
            <a:off x="380380" y="1783312"/>
            <a:ext cx="5595112" cy="970451"/>
          </a:xfrm>
        </p:spPr>
        <p:txBody>
          <a:bodyPr>
            <a:noAutofit/>
          </a:bodyPr>
          <a:lstStyle/>
          <a:p>
            <a:r>
              <a:rPr lang="en-GB" b="1" dirty="0">
                <a:solidFill>
                  <a:srgbClr val="000000"/>
                </a:solidFill>
                <a:latin typeface="Arial"/>
                <a:cs typeface="Arial"/>
              </a:rPr>
              <a:t>LGBTQ+ </a:t>
            </a:r>
            <a:r>
              <a:rPr lang="en-GB" b="1" dirty="0" err="1">
                <a:solidFill>
                  <a:srgbClr val="000000"/>
                </a:solidFill>
                <a:latin typeface="Arial"/>
                <a:cs typeface="Arial"/>
              </a:rPr>
              <a:t>Videovoice</a:t>
            </a:r>
            <a:r>
              <a:rPr lang="en-GB" b="1" dirty="0">
                <a:solidFill>
                  <a:srgbClr val="000000"/>
                </a:solidFill>
                <a:latin typeface="Arial"/>
                <a:cs typeface="Arial"/>
              </a:rPr>
              <a:t>: </a:t>
            </a:r>
            <a:r>
              <a:rPr lang="en-GB" dirty="0">
                <a:solidFill>
                  <a:srgbClr val="000000"/>
                </a:solidFill>
                <a:latin typeface="Arial"/>
                <a:cs typeface="Arial"/>
              </a:rPr>
              <a:t>9 resident were taught documentary filmmaking techniques and created short films about being LGBTQ+ in Islington. Participants applied and were selected through open recruitment.</a:t>
            </a:r>
            <a:endParaRPr lang="en-US" dirty="0"/>
          </a:p>
        </p:txBody>
      </p:sp>
      <p:pic>
        <p:nvPicPr>
          <p:cNvPr id="36" name="Picture Placeholder 35" descr="Two men sit at a table and discuss during a workshop on documentary filmmaking techniques. A mobile phone mounted on a tripod stand is present on the table.">
            <a:extLst>
              <a:ext uri="{FF2B5EF4-FFF2-40B4-BE49-F238E27FC236}">
                <a16:creationId xmlns:a16="http://schemas.microsoft.com/office/drawing/2014/main" id="{F384414B-BD8A-BD90-1491-520094C68C1B}"/>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333" b="3333"/>
          <a:stretch>
            <a:fillRect/>
          </a:stretch>
        </p:blipFill>
        <p:spPr>
          <a:xfrm>
            <a:off x="6261136" y="1530178"/>
            <a:ext cx="4003434" cy="2060258"/>
          </a:xfrm>
        </p:spPr>
      </p:pic>
      <p:pic>
        <p:nvPicPr>
          <p:cNvPr id="38" name="Picture Placeholder 37" descr="An elderly man shares his life story with another man during a storytelling activity.">
            <a:extLst>
              <a:ext uri="{FF2B5EF4-FFF2-40B4-BE49-F238E27FC236}">
                <a16:creationId xmlns:a16="http://schemas.microsoft.com/office/drawing/2014/main" id="{BEF27F8A-2556-9D7B-A3D2-D8FFAC335FD2}"/>
              </a:ext>
            </a:extLst>
          </p:cNvPr>
          <p:cNvPicPr>
            <a:picLocks noGrp="1" noChangeAspect="1"/>
          </p:cNvPicPr>
          <p:nvPr>
            <p:ph type="pic" sz="quarter" idx="22"/>
          </p:nvPr>
        </p:nvPicPr>
        <p:blipFill>
          <a:blip r:embed="rId3">
            <a:extLst>
              <a:ext uri="{28A0092B-C50C-407E-A947-70E740481C1C}">
                <a14:useLocalDpi xmlns:a14="http://schemas.microsoft.com/office/drawing/2010/main" val="0"/>
              </a:ext>
            </a:extLst>
          </a:blip>
          <a:srcRect t="6864" b="6864"/>
          <a:stretch>
            <a:fillRect/>
          </a:stretch>
        </p:blipFill>
        <p:spPr>
          <a:xfrm>
            <a:off x="338328" y="3257118"/>
            <a:ext cx="2594595" cy="2194358"/>
          </a:xfrm>
        </p:spPr>
      </p:pic>
      <p:sp>
        <p:nvSpPr>
          <p:cNvPr id="20" name="Text Placeholder 19">
            <a:extLst>
              <a:ext uri="{FF2B5EF4-FFF2-40B4-BE49-F238E27FC236}">
                <a16:creationId xmlns:a16="http://schemas.microsoft.com/office/drawing/2014/main" id="{48755BA6-6050-E81A-9BFB-55C99B146DAA}"/>
              </a:ext>
            </a:extLst>
          </p:cNvPr>
          <p:cNvSpPr>
            <a:spLocks noGrp="1"/>
          </p:cNvSpPr>
          <p:nvPr>
            <p:ph type="body" sz="quarter" idx="13"/>
          </p:nvPr>
        </p:nvSpPr>
        <p:spPr>
          <a:xfrm>
            <a:off x="2988073" y="3180758"/>
            <a:ext cx="2545315" cy="2427526"/>
          </a:xfrm>
        </p:spPr>
        <p:txBody>
          <a:bodyPr>
            <a:noAutofit/>
          </a:bodyPr>
          <a:lstStyle/>
          <a:p>
            <a:pPr marL="0" indent="0">
              <a:lnSpc>
                <a:spcPct val="100000"/>
              </a:lnSpc>
              <a:buNone/>
            </a:pPr>
            <a:r>
              <a:rPr lang="en-GB" b="1" dirty="0">
                <a:solidFill>
                  <a:srgbClr val="000000"/>
                </a:solidFill>
                <a:latin typeface="Arial"/>
                <a:cs typeface="Arial"/>
              </a:rPr>
              <a:t>Storytelling with Elders:</a:t>
            </a:r>
            <a:r>
              <a:rPr lang="en-GB" dirty="0">
                <a:solidFill>
                  <a:srgbClr val="000000"/>
                </a:solidFill>
                <a:latin typeface="Arial"/>
                <a:cs typeface="Arial"/>
              </a:rPr>
              <a:t> 11 residents, all over aged 55, were interviewed using a personal memento to share their story of life in Islington. They then had their portraits taken with a personal memento. Participants were recruited through an older people’s lunch club in a deprived area in Hornsey.</a:t>
            </a:r>
            <a:endParaRPr lang="en-US" dirty="0"/>
          </a:p>
        </p:txBody>
      </p:sp>
      <p:pic>
        <p:nvPicPr>
          <p:cNvPr id="40" name="Picture Placeholder 39" descr="An image shows the legs of students who sit near each other at a table.">
            <a:extLst>
              <a:ext uri="{FF2B5EF4-FFF2-40B4-BE49-F238E27FC236}">
                <a16:creationId xmlns:a16="http://schemas.microsoft.com/office/drawing/2014/main" id="{7327DC9F-1658-8767-714E-DB4CFD457590}"/>
              </a:ext>
            </a:extLst>
          </p:cNvPr>
          <p:cNvPicPr>
            <a:picLocks noGrp="1" noChangeAspect="1"/>
          </p:cNvPicPr>
          <p:nvPr>
            <p:ph type="pic" sz="quarter" idx="25"/>
          </p:nvPr>
        </p:nvPicPr>
        <p:blipFill>
          <a:blip r:embed="rId4">
            <a:extLst>
              <a:ext uri="{28A0092B-C50C-407E-A947-70E740481C1C}">
                <a14:useLocalDpi xmlns:a14="http://schemas.microsoft.com/office/drawing/2010/main" val="0"/>
              </a:ext>
            </a:extLst>
          </a:blip>
          <a:srcRect t="1907" b="1907"/>
          <a:stretch>
            <a:fillRect/>
          </a:stretch>
        </p:blipFill>
        <p:spPr>
          <a:xfrm>
            <a:off x="9968987" y="4043679"/>
            <a:ext cx="2061088" cy="1745933"/>
          </a:xfrm>
        </p:spPr>
      </p:pic>
      <p:sp>
        <p:nvSpPr>
          <p:cNvPr id="21" name="Text Placeholder 20">
            <a:extLst>
              <a:ext uri="{FF2B5EF4-FFF2-40B4-BE49-F238E27FC236}">
                <a16:creationId xmlns:a16="http://schemas.microsoft.com/office/drawing/2014/main" id="{BBE7CA61-A165-AE6E-126B-A8ACEDEEB848}"/>
              </a:ext>
            </a:extLst>
          </p:cNvPr>
          <p:cNvSpPr>
            <a:spLocks noGrp="1"/>
          </p:cNvSpPr>
          <p:nvPr>
            <p:ph type="body" sz="quarter" idx="14"/>
          </p:nvPr>
        </p:nvSpPr>
        <p:spPr>
          <a:xfrm>
            <a:off x="6207760" y="4366262"/>
            <a:ext cx="3600768" cy="1240154"/>
          </a:xfrm>
        </p:spPr>
        <p:txBody>
          <a:bodyPr>
            <a:noAutofit/>
          </a:bodyPr>
          <a:lstStyle/>
          <a:p>
            <a:pPr marL="0" indent="0">
              <a:buNone/>
            </a:pPr>
            <a:r>
              <a:rPr lang="en-GB" b="1" dirty="0">
                <a:solidFill>
                  <a:srgbClr val="000000"/>
                </a:solidFill>
                <a:latin typeface="Arial"/>
                <a:cs typeface="Arial"/>
              </a:rPr>
              <a:t>Anthropology for Kids: </a:t>
            </a:r>
            <a:r>
              <a:rPr lang="en-GB" dirty="0">
                <a:solidFill>
                  <a:srgbClr val="000000"/>
                </a:solidFill>
                <a:latin typeface="Arial"/>
                <a:cs typeface="Arial"/>
              </a:rPr>
              <a:t>year 6 students in </a:t>
            </a:r>
            <a:r>
              <a:rPr lang="en-GB" dirty="0" err="1">
                <a:solidFill>
                  <a:srgbClr val="000000"/>
                </a:solidFill>
                <a:latin typeface="Arial"/>
                <a:cs typeface="Arial"/>
              </a:rPr>
              <a:t>Montem</a:t>
            </a:r>
            <a:r>
              <a:rPr lang="en-GB" dirty="0">
                <a:solidFill>
                  <a:srgbClr val="000000"/>
                </a:solidFill>
                <a:latin typeface="Arial"/>
                <a:cs typeface="Arial"/>
              </a:rPr>
              <a:t> and Drayton Park primary schools participated in a series of lunchtime classes on anthropological methods. Students self-selected to participate.</a:t>
            </a:r>
            <a:endParaRPr lang="en-US" dirty="0"/>
          </a:p>
        </p:txBody>
      </p:sp>
    </p:spTree>
    <p:extLst>
      <p:ext uri="{BB962C8B-B14F-4D97-AF65-F5344CB8AC3E}">
        <p14:creationId xmlns:p14="http://schemas.microsoft.com/office/powerpoint/2010/main" val="8679511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Content Placeholder 42" descr="Logo of Let's talk Islington.">
            <a:extLst>
              <a:ext uri="{FF2B5EF4-FFF2-40B4-BE49-F238E27FC236}">
                <a16:creationId xmlns:a16="http://schemas.microsoft.com/office/drawing/2014/main" id="{B8A3E794-203A-821F-A982-90DB66C13C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32486" y="151607"/>
            <a:ext cx="2286794" cy="2286794"/>
          </a:xfrm>
        </p:spPr>
      </p:pic>
    </p:spTree>
    <p:extLst>
      <p:ext uri="{BB962C8B-B14F-4D97-AF65-F5344CB8AC3E}">
        <p14:creationId xmlns:p14="http://schemas.microsoft.com/office/powerpoint/2010/main" val="35926563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2549</TotalTime>
  <Words>19115</Words>
  <Application>Microsoft Office PowerPoint</Application>
  <PresentationFormat>Widescreen</PresentationFormat>
  <Paragraphs>2022</Paragraphs>
  <Slides>100</Slides>
  <Notes>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100</vt:i4>
      </vt:variant>
    </vt:vector>
  </HeadingPairs>
  <TitlesOfParts>
    <vt:vector size="110" baseType="lpstr">
      <vt:lpstr>Arial</vt:lpstr>
      <vt:lpstr>Arial,Sans-Serif</vt:lpstr>
      <vt:lpstr>Calibri</vt:lpstr>
      <vt:lpstr>Calibri Light</vt:lpstr>
      <vt:lpstr>Microsoft Sans Serif</vt:lpstr>
      <vt:lpstr>Wingdings</vt:lpstr>
      <vt:lpstr>Office Theme</vt:lpstr>
      <vt:lpstr>2_Custom Design</vt:lpstr>
      <vt:lpstr>1_Custom Design</vt:lpstr>
      <vt:lpstr>Custom Design</vt:lpstr>
      <vt:lpstr>Community Engagement  Report September 2022</vt:lpstr>
      <vt:lpstr>Report Structure </vt:lpstr>
      <vt:lpstr>Executive summary</vt:lpstr>
      <vt:lpstr>Executive summary [1 of 2]</vt:lpstr>
      <vt:lpstr>Executive summary [2 of 2] </vt:lpstr>
      <vt:lpstr>What we did</vt:lpstr>
      <vt:lpstr>Let’s Talk: In Numbers</vt:lpstr>
      <vt:lpstr>Engagement and participation workstreams</vt:lpstr>
      <vt:lpstr>Methodological limitations</vt:lpstr>
      <vt:lpstr>What we heard: Perceptions of equality, future aspirations and priorities</vt:lpstr>
      <vt:lpstr>Perceptions of Islington: a fair and equal place for all?</vt:lpstr>
      <vt:lpstr>Disparities in income, opportunities, services</vt:lpstr>
      <vt:lpstr>Student perceptions of inequality: unfair treatment of others</vt:lpstr>
      <vt:lpstr>Top priorities: Affordable housing and safety</vt:lpstr>
      <vt:lpstr>Aspects of people’s lives are interconnected</vt:lpstr>
      <vt:lpstr>Aspirations for the future</vt:lpstr>
      <vt:lpstr>Community powered solutions</vt:lpstr>
      <vt:lpstr>Community-powered solutions (2)</vt:lpstr>
      <vt:lpstr>Community-powered solutions (3)</vt:lpstr>
      <vt:lpstr>What we heard: Spotlight on priority themes</vt:lpstr>
      <vt:lpstr>PowerPoint Presentation</vt:lpstr>
      <vt:lpstr>Diversity &amp; inclusion: Pride in Islington's sense of community</vt:lpstr>
      <vt:lpstr>Diversity &amp; inclusion: Concerns about divisions and exclusion</vt:lpstr>
      <vt:lpstr>Housing: Affordability is a concern across all housing tenures</vt:lpstr>
      <vt:lpstr>Housing: Current social housing stock is perceived to be inadequate</vt:lpstr>
      <vt:lpstr>Housing: People of all ages are concerned about people experiencing homelessness</vt:lpstr>
      <vt:lpstr>Safety</vt:lpstr>
      <vt:lpstr>Environment</vt:lpstr>
      <vt:lpstr>Affordability</vt:lpstr>
      <vt:lpstr>Health &amp; wellbeing</vt:lpstr>
      <vt:lpstr>Employment</vt:lpstr>
      <vt:lpstr>Education</vt:lpstr>
      <vt:lpstr>Resident-council interactions: Desire to be heard</vt:lpstr>
      <vt:lpstr>Resident-council interactions: More dialogue, engagement &amp; action</vt:lpstr>
      <vt:lpstr>Resident-council interactions: Communication and responsiveness</vt:lpstr>
      <vt:lpstr>Resident-council interactions: low-traffic neighbourhoods (LTNs)</vt:lpstr>
      <vt:lpstr>Appendix:  Detailed findings from each evidence source</vt:lpstr>
      <vt:lpstr>Overview of Evidence Sources</vt:lpstr>
      <vt:lpstr>Open survey</vt:lpstr>
      <vt:lpstr>Open survey methods</vt:lpstr>
      <vt:lpstr>Characteristics of survey respondents</vt:lpstr>
      <vt:lpstr>Islington: a fair and equal place for all?</vt:lpstr>
      <vt:lpstr>Fair and equal for all: differences by disability status</vt:lpstr>
      <vt:lpstr>Fair and equal for all: differences by income group</vt:lpstr>
      <vt:lpstr>Fair and equal for all: differences by ethnicity</vt:lpstr>
      <vt:lpstr>Fair and equal for all: differences by sexual orientation</vt:lpstr>
      <vt:lpstr>Fair and equal for all: differences by age</vt:lpstr>
      <vt:lpstr>Why do you (not) agree that Islington is fair and equal for all?</vt:lpstr>
      <vt:lpstr>Disparities in income, opportunities, services </vt:lpstr>
      <vt:lpstr>In 10 years’ time, what kind of place would you like Islington to be?</vt:lpstr>
      <vt:lpstr>In 10 years' time, what kind of place would you like Islington to be?</vt:lpstr>
      <vt:lpstr>Priorities for improving life in Islington</vt:lpstr>
      <vt:lpstr>Housing is a higher priority for lower income households</vt:lpstr>
      <vt:lpstr>Improving life in Islington: Reducing anti-social behaviour</vt:lpstr>
      <vt:lpstr>Improving life in Islington: Initiatives for young people</vt:lpstr>
      <vt:lpstr>Improving life in Islington: Cleaner streets and greener spaces</vt:lpstr>
      <vt:lpstr>Improving life in Islington: Initiatives to support people's mental health</vt:lpstr>
      <vt:lpstr>Improving life in Islington: Well paid jobs with prospects</vt:lpstr>
      <vt:lpstr>Improving life in Islington: Multi-cultural community events &amp; spaces</vt:lpstr>
      <vt:lpstr>Improving life in Islington: Tackling the climate emergency locally</vt:lpstr>
      <vt:lpstr>Student-facilitated group discussions</vt:lpstr>
      <vt:lpstr>Group discussion methods</vt:lpstr>
      <vt:lpstr>What does inequality mean to you?</vt:lpstr>
      <vt:lpstr>Can you give an example of when you’ve seen inequality in your area?</vt:lpstr>
      <vt:lpstr>What could be done to make Islington a fairer and more equal place?</vt:lpstr>
      <vt:lpstr>Similarities across the deprivation spectrum</vt:lpstr>
      <vt:lpstr>Puppetry workshops for young people with Special Educational Needs (SEN)</vt:lpstr>
      <vt:lpstr>Growing up in Islington, represented through puppetry</vt:lpstr>
      <vt:lpstr>What would you change about Islington?</vt:lpstr>
      <vt:lpstr>Creative Competition</vt:lpstr>
      <vt:lpstr>Creative competition: Young peoples’ aspirations for the future</vt:lpstr>
      <vt:lpstr>Survey among professionals working with children &amp; young people</vt:lpstr>
      <vt:lpstr>Survey methods</vt:lpstr>
      <vt:lpstr>Where do you see inequality in the lives of the young people you work with?</vt:lpstr>
      <vt:lpstr>What could be done to make Islington a more equal borough for young people and support the most disadvantaged?</vt:lpstr>
      <vt:lpstr>What do you think would help reduce persistent absence – what would make children and young people come to school every day?</vt:lpstr>
      <vt:lpstr>The increased demand of children with special educational needs remains a significant factor – what could we do to support schools manage this better?</vt:lpstr>
      <vt:lpstr>What would be a solution to fixed term exclusion?</vt:lpstr>
      <vt:lpstr>What can we do to improve support for those at risk of becoming not in education, experience or training (NEET)?</vt:lpstr>
      <vt:lpstr>Workshops with VCS organisations</vt:lpstr>
      <vt:lpstr>Workshop methods</vt:lpstr>
      <vt:lpstr>Workshop discussion themes</vt:lpstr>
      <vt:lpstr>What do you like about working or studying in Islington?</vt:lpstr>
      <vt:lpstr>What issues are most important to you? What is the effect they have on your life?</vt:lpstr>
      <vt:lpstr>What are the most important changes we could make to reduce inequality?</vt:lpstr>
      <vt:lpstr>Youth hub members &amp; youth workers: Prospex &amp; You Lead</vt:lpstr>
      <vt:lpstr>Parent Champions</vt:lpstr>
      <vt:lpstr>Elfrida Society Power &amp; Control Group members</vt:lpstr>
      <vt:lpstr>Elfrida Society Parent Group</vt:lpstr>
      <vt:lpstr>Eagle recovery group members</vt:lpstr>
      <vt:lpstr>Outlook members</vt:lpstr>
      <vt:lpstr>Adult Community Learning participants</vt:lpstr>
      <vt:lpstr>Manor Gardens residents</vt:lpstr>
      <vt:lpstr>Holloway Neighbourhood Group</vt:lpstr>
      <vt:lpstr>Hornsey Lane Estate Community Centre</vt:lpstr>
      <vt:lpstr>Participatory Projects</vt:lpstr>
      <vt:lpstr>Experiences of Overcrowded Housing</vt:lpstr>
      <vt:lpstr>Ongoing participatory engagement activities</vt:lpstr>
      <vt:lpstr>PowerPoint Presentation</vt:lpstr>
      <vt:lpstr>About the Let's Talk Islington 2022 Full Report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Engagement Report September 2022</dc:title>
  <dc:creator>Accessibility Off9</dc:creator>
  <cp:lastModifiedBy>Ebooks  Accessibility1</cp:lastModifiedBy>
  <cp:revision>851</cp:revision>
  <dcterms:created xsi:type="dcterms:W3CDTF">2022-10-26T05:10:41Z</dcterms:created>
  <dcterms:modified xsi:type="dcterms:W3CDTF">2022-11-07T16:32:41Z</dcterms:modified>
</cp:coreProperties>
</file>