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4"/>
  </p:sldMasterIdLst>
  <p:notesMasterIdLst>
    <p:notesMasterId r:id="rId9"/>
  </p:notesMasterIdLst>
  <p:handoutMasterIdLst>
    <p:handoutMasterId r:id="rId10"/>
  </p:handoutMasterIdLst>
  <p:sldIdLst>
    <p:sldId id="379" r:id="rId5"/>
    <p:sldId id="386" r:id="rId6"/>
    <p:sldId id="385" r:id="rId7"/>
    <p:sldId id="38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1C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356" autoAdjust="0"/>
  </p:normalViewPr>
  <p:slideViewPr>
    <p:cSldViewPr>
      <p:cViewPr varScale="1">
        <p:scale>
          <a:sx n="69" d="100"/>
          <a:sy n="69" d="100"/>
        </p:scale>
        <p:origin x="11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1136"/>
    </p:cViewPr>
  </p:sorterViewPr>
  <p:notesViewPr>
    <p:cSldViewPr showGuides="1">
      <p:cViewPr varScale="1">
        <p:scale>
          <a:sx n="55" d="100"/>
          <a:sy n="55" d="100"/>
        </p:scale>
        <p:origin x="2796" y="78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D09B4-2FC7-4B2B-9D62-C484FCE1CEE3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6091-EF01-49D8-9AB3-BB86AA921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2900-1DAD-41F0-8682-3C114E80CCDD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AA94-F28E-4987-9E31-43D175BF65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7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87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3977635"/>
            <a:ext cx="9144000" cy="2880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reeform 42"/>
          <p:cNvSpPr>
            <a:spLocks/>
          </p:cNvSpPr>
          <p:nvPr userDrawn="1"/>
        </p:nvSpPr>
        <p:spPr bwMode="auto">
          <a:xfrm>
            <a:off x="628677" y="4434829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0" name="Freeform 42"/>
          <p:cNvSpPr>
            <a:spLocks/>
          </p:cNvSpPr>
          <p:nvPr userDrawn="1"/>
        </p:nvSpPr>
        <p:spPr bwMode="auto">
          <a:xfrm>
            <a:off x="2777494" y="4434829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1" name="Freeform 42"/>
          <p:cNvSpPr>
            <a:spLocks/>
          </p:cNvSpPr>
          <p:nvPr userDrawn="1"/>
        </p:nvSpPr>
        <p:spPr bwMode="auto">
          <a:xfrm>
            <a:off x="4926311" y="4434829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2" name="Freeform 42"/>
          <p:cNvSpPr>
            <a:spLocks/>
          </p:cNvSpPr>
          <p:nvPr userDrawn="1"/>
        </p:nvSpPr>
        <p:spPr bwMode="auto">
          <a:xfrm>
            <a:off x="7075127" y="4434829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2970" y="4680571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40386" y="4680571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097801" y="4680571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255217" y="4680571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3" name="Freeform 42"/>
          <p:cNvSpPr>
            <a:spLocks/>
          </p:cNvSpPr>
          <p:nvPr userDrawn="1"/>
        </p:nvSpPr>
        <p:spPr bwMode="auto">
          <a:xfrm>
            <a:off x="594404" y="1691643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4" name="Freeform 42"/>
          <p:cNvSpPr>
            <a:spLocks/>
          </p:cNvSpPr>
          <p:nvPr userDrawn="1"/>
        </p:nvSpPr>
        <p:spPr bwMode="auto">
          <a:xfrm>
            <a:off x="2743220" y="1691643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4892037" y="1691643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6" name="Freeform 42"/>
          <p:cNvSpPr>
            <a:spLocks/>
          </p:cNvSpPr>
          <p:nvPr userDrawn="1"/>
        </p:nvSpPr>
        <p:spPr bwMode="auto">
          <a:xfrm>
            <a:off x="7040853" y="1691643"/>
            <a:ext cx="1440180" cy="1463040"/>
          </a:xfrm>
          <a:custGeom>
            <a:avLst/>
            <a:gdLst>
              <a:gd name="T0" fmla="*/ 263 w 334"/>
              <a:gd name="T1" fmla="*/ 305 h 327"/>
              <a:gd name="T2" fmla="*/ 167 w 334"/>
              <a:gd name="T3" fmla="*/ 298 h 327"/>
              <a:gd name="T4" fmla="*/ 71 w 334"/>
              <a:gd name="T5" fmla="*/ 305 h 327"/>
              <a:gd name="T6" fmla="*/ 47 w 334"/>
              <a:gd name="T7" fmla="*/ 208 h 327"/>
              <a:gd name="T8" fmla="*/ 11 w 334"/>
              <a:gd name="T9" fmla="*/ 117 h 327"/>
              <a:gd name="T10" fmla="*/ 94 w 334"/>
              <a:gd name="T11" fmla="*/ 64 h 327"/>
              <a:gd name="T12" fmla="*/ 167 w 334"/>
              <a:gd name="T13" fmla="*/ 1 h 327"/>
              <a:gd name="T14" fmla="*/ 242 w 334"/>
              <a:gd name="T15" fmla="*/ 64 h 327"/>
              <a:gd name="T16" fmla="*/ 323 w 334"/>
              <a:gd name="T17" fmla="*/ 117 h 327"/>
              <a:gd name="T18" fmla="*/ 287 w 334"/>
              <a:gd name="T19" fmla="*/ 208 h 327"/>
              <a:gd name="T20" fmla="*/ 263 w 334"/>
              <a:gd name="T21" fmla="*/ 30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" h="327">
                <a:moveTo>
                  <a:pt x="263" y="305"/>
                </a:moveTo>
                <a:cubicBezTo>
                  <a:pt x="233" y="327"/>
                  <a:pt x="193" y="323"/>
                  <a:pt x="167" y="298"/>
                </a:cubicBezTo>
                <a:cubicBezTo>
                  <a:pt x="141" y="323"/>
                  <a:pt x="101" y="327"/>
                  <a:pt x="71" y="305"/>
                </a:cubicBezTo>
                <a:cubicBezTo>
                  <a:pt x="41" y="282"/>
                  <a:pt x="31" y="241"/>
                  <a:pt x="47" y="208"/>
                </a:cubicBezTo>
                <a:cubicBezTo>
                  <a:pt x="16" y="191"/>
                  <a:pt x="0" y="153"/>
                  <a:pt x="11" y="117"/>
                </a:cubicBezTo>
                <a:cubicBezTo>
                  <a:pt x="23" y="80"/>
                  <a:pt x="58" y="59"/>
                  <a:pt x="94" y="64"/>
                </a:cubicBezTo>
                <a:cubicBezTo>
                  <a:pt x="100" y="28"/>
                  <a:pt x="130" y="1"/>
                  <a:pt x="167" y="1"/>
                </a:cubicBezTo>
                <a:cubicBezTo>
                  <a:pt x="204" y="0"/>
                  <a:pt x="235" y="28"/>
                  <a:pt x="242" y="64"/>
                </a:cubicBezTo>
                <a:cubicBezTo>
                  <a:pt x="277" y="59"/>
                  <a:pt x="312" y="81"/>
                  <a:pt x="323" y="117"/>
                </a:cubicBezTo>
                <a:cubicBezTo>
                  <a:pt x="334" y="153"/>
                  <a:pt x="318" y="191"/>
                  <a:pt x="287" y="208"/>
                </a:cubicBezTo>
                <a:cubicBezTo>
                  <a:pt x="303" y="241"/>
                  <a:pt x="294" y="282"/>
                  <a:pt x="263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48697" y="1937385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2906112" y="1937385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063528" y="1937385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7220943" y="1937385"/>
            <a:ext cx="1097280" cy="109728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61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Opi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452952" y="4457700"/>
            <a:ext cx="914400" cy="91440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45869" y="4457700"/>
            <a:ext cx="914400" cy="91440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60035" y="4457700"/>
            <a:ext cx="914400" cy="91440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0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2982" y="2148803"/>
            <a:ext cx="1563625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90188" y="2148820"/>
            <a:ext cx="1563625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17393" y="2148837"/>
            <a:ext cx="1563625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12865" y="4131484"/>
            <a:ext cx="1563625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40070" y="4131501"/>
            <a:ext cx="1563625" cy="155448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3611804"/>
            <a:ext cx="9144000" cy="32461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143" y="4939772"/>
            <a:ext cx="9141714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86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3429001"/>
            <a:ext cx="9144000" cy="3429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auto">
          <a:xfrm>
            <a:off x="1143" y="4939772"/>
            <a:ext cx="9141714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accent3">
              <a:lumMod val="7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806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7454" y="2711676"/>
            <a:ext cx="3163546" cy="1953836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14588" y="2194556"/>
            <a:ext cx="3154680" cy="3291822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89794" y="2489559"/>
            <a:ext cx="1563624" cy="3108961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69217" y="2844521"/>
            <a:ext cx="770604" cy="1134732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705795" y="2236916"/>
            <a:ext cx="3685409" cy="2281178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211589" y="2844520"/>
            <a:ext cx="770604" cy="1134733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7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63178" y="2240293"/>
            <a:ext cx="4800352" cy="33832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663178" y="2560314"/>
            <a:ext cx="4800351" cy="274320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2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icture Placeholder 81"/>
          <p:cNvSpPr>
            <a:spLocks noGrp="1"/>
          </p:cNvSpPr>
          <p:nvPr>
            <p:ph type="pic" sz="quarter" idx="25"/>
          </p:nvPr>
        </p:nvSpPr>
        <p:spPr>
          <a:xfrm>
            <a:off x="3474723" y="2148844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4572000" y="3337561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731562" y="4709136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/>
          </p:nvPr>
        </p:nvSpPr>
        <p:spPr>
          <a:xfrm>
            <a:off x="3474723" y="4709136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9"/>
          </p:nvPr>
        </p:nvSpPr>
        <p:spPr>
          <a:xfrm>
            <a:off x="6217884" y="4709136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30"/>
          </p:nvPr>
        </p:nvSpPr>
        <p:spPr>
          <a:xfrm>
            <a:off x="1828821" y="3337573"/>
            <a:ext cx="914400" cy="914400"/>
          </a:xfrm>
          <a:custGeom>
            <a:avLst/>
            <a:gdLst>
              <a:gd name="connsiteX0" fmla="*/ 365760 w 731520"/>
              <a:gd name="connsiteY0" fmla="*/ 0 h 731520"/>
              <a:gd name="connsiteX1" fmla="*/ 731520 w 731520"/>
              <a:gd name="connsiteY1" fmla="*/ 365760 h 731520"/>
              <a:gd name="connsiteX2" fmla="*/ 365760 w 731520"/>
              <a:gd name="connsiteY2" fmla="*/ 731520 h 731520"/>
              <a:gd name="connsiteX3" fmla="*/ 0 w 731520"/>
              <a:gd name="connsiteY3" fmla="*/ 365760 h 731520"/>
              <a:gd name="connsiteX4" fmla="*/ 365760 w 731520"/>
              <a:gd name="connsiteY4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731520">
                <a:moveTo>
                  <a:pt x="365760" y="0"/>
                </a:move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  <a:cubicBezTo>
                  <a:pt x="0" y="163756"/>
                  <a:pt x="163756" y="0"/>
                  <a:pt x="36576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6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08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94391"/>
            <a:ext cx="3977640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6317" y="0"/>
            <a:ext cx="4297683" cy="6858000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99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83438" y="2286000"/>
            <a:ext cx="3429000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1563" y="2286000"/>
            <a:ext cx="3429000" cy="36576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662983" y="1782998"/>
            <a:ext cx="3566160" cy="423675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914857" y="1783050"/>
            <a:ext cx="3566160" cy="423675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2475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10100" y="1181100"/>
            <a:ext cx="1920240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14134" y="1181100"/>
            <a:ext cx="1920240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10126" y="3505200"/>
            <a:ext cx="1920240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14160" y="3505200"/>
            <a:ext cx="1920240" cy="182880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1" y="594391"/>
            <a:ext cx="3909029" cy="5486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33900" y="1104900"/>
            <a:ext cx="4064000" cy="469900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82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1538" y="1965976"/>
            <a:ext cx="2194560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74708" y="1965996"/>
            <a:ext cx="2194560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17902" y="1966016"/>
            <a:ext cx="2194560" cy="2011680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62939" y="1874536"/>
            <a:ext cx="2331738" cy="36498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406109" y="1874582"/>
            <a:ext cx="2331738" cy="36498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149279" y="1874628"/>
            <a:ext cx="2331738" cy="36498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2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40560" y="2133601"/>
            <a:ext cx="1783080" cy="3619500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8920" y="2133515"/>
            <a:ext cx="1783080" cy="3619500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2720315" y="2057400"/>
            <a:ext cx="3771900" cy="377190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713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46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>
            <a:grpSpLocks noChangeAspect="1"/>
          </p:cNvGrpSpPr>
          <p:nvPr userDrawn="1"/>
        </p:nvGrpSpPr>
        <p:grpSpPr>
          <a:xfrm>
            <a:off x="-17094" y="645310"/>
            <a:ext cx="9096062" cy="6035040"/>
            <a:chOff x="538789" y="1131575"/>
            <a:chExt cx="5819028" cy="2895599"/>
          </a:xfrm>
          <a:solidFill>
            <a:schemeClr val="bg1">
              <a:lumMod val="85000"/>
              <a:alpha val="54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72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143" y="4939772"/>
            <a:ext cx="9141714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5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7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reeform 3"/>
          <p:cNvSpPr>
            <a:spLocks noChangeAspect="1"/>
          </p:cNvSpPr>
          <p:nvPr userDrawn="1"/>
        </p:nvSpPr>
        <p:spPr bwMode="auto">
          <a:xfrm>
            <a:off x="1143" y="4939772"/>
            <a:ext cx="9141714" cy="1918228"/>
          </a:xfrm>
          <a:custGeom>
            <a:avLst/>
            <a:gdLst>
              <a:gd name="connsiteX0" fmla="*/ 9241178 w 10423525"/>
              <a:gd name="connsiteY0" fmla="*/ 0 h 1640401"/>
              <a:gd name="connsiteX1" fmla="*/ 9552684 w 10423525"/>
              <a:gd name="connsiteY1" fmla="*/ 636588 h 1640401"/>
              <a:gd name="connsiteX2" fmla="*/ 9841817 w 10423525"/>
              <a:gd name="connsiteY2" fmla="*/ 341312 h 1640401"/>
              <a:gd name="connsiteX3" fmla="*/ 10153324 w 10423525"/>
              <a:gd name="connsiteY3" fmla="*/ 80962 h 1640401"/>
              <a:gd name="connsiteX4" fmla="*/ 10423525 w 10423525"/>
              <a:gd name="connsiteY4" fmla="*/ 407987 h 1640401"/>
              <a:gd name="connsiteX5" fmla="*/ 10423525 w 10423525"/>
              <a:gd name="connsiteY5" fmla="*/ 1640401 h 1640401"/>
              <a:gd name="connsiteX6" fmla="*/ 0 w 10423525"/>
              <a:gd name="connsiteY6" fmla="*/ 1640401 h 1640401"/>
              <a:gd name="connsiteX7" fmla="*/ 0 w 10423525"/>
              <a:gd name="connsiteY7" fmla="*/ 1519238 h 1640401"/>
              <a:gd name="connsiteX8" fmla="*/ 229091 w 10423525"/>
              <a:gd name="connsiteY8" fmla="*/ 1436688 h 1640401"/>
              <a:gd name="connsiteX9" fmla="*/ 456544 w 10423525"/>
              <a:gd name="connsiteY9" fmla="*/ 1266825 h 1640401"/>
              <a:gd name="connsiteX10" fmla="*/ 661089 w 10423525"/>
              <a:gd name="connsiteY10" fmla="*/ 1230313 h 1640401"/>
              <a:gd name="connsiteX11" fmla="*/ 888544 w 10423525"/>
              <a:gd name="connsiteY11" fmla="*/ 1319213 h 1640401"/>
              <a:gd name="connsiteX12" fmla="*/ 1101270 w 10423525"/>
              <a:gd name="connsiteY12" fmla="*/ 1274763 h 1640401"/>
              <a:gd name="connsiteX13" fmla="*/ 1313997 w 10423525"/>
              <a:gd name="connsiteY13" fmla="*/ 1303338 h 1640401"/>
              <a:gd name="connsiteX14" fmla="*/ 1770541 w 10423525"/>
              <a:gd name="connsiteY14" fmla="*/ 949325 h 1640401"/>
              <a:gd name="connsiteX15" fmla="*/ 1989814 w 10423525"/>
              <a:gd name="connsiteY15" fmla="*/ 1141413 h 1640401"/>
              <a:gd name="connsiteX16" fmla="*/ 2423449 w 10423525"/>
              <a:gd name="connsiteY16" fmla="*/ 882650 h 1640401"/>
              <a:gd name="connsiteX17" fmla="*/ 2644358 w 10423525"/>
              <a:gd name="connsiteY17" fmla="*/ 1111250 h 1640401"/>
              <a:gd name="connsiteX18" fmla="*/ 2863630 w 10423525"/>
              <a:gd name="connsiteY18" fmla="*/ 1252538 h 1640401"/>
              <a:gd name="connsiteX19" fmla="*/ 2978142 w 10423525"/>
              <a:gd name="connsiteY19" fmla="*/ 1244602 h 1640401"/>
              <a:gd name="connsiteX20" fmla="*/ 2978142 w 10423525"/>
              <a:gd name="connsiteY20" fmla="*/ 1244600 h 1640401"/>
              <a:gd name="connsiteX21" fmla="*/ 2978145 w 10423525"/>
              <a:gd name="connsiteY21" fmla="*/ 1244602 h 1640401"/>
              <a:gd name="connsiteX22" fmla="*/ 2978175 w 10423525"/>
              <a:gd name="connsiteY22" fmla="*/ 1244600 h 1640401"/>
              <a:gd name="connsiteX23" fmla="*/ 2978175 w 10423525"/>
              <a:gd name="connsiteY23" fmla="*/ 1244633 h 1640401"/>
              <a:gd name="connsiteX24" fmla="*/ 3067474 w 10423525"/>
              <a:gd name="connsiteY24" fmla="*/ 1333500 h 1640401"/>
              <a:gd name="connsiteX25" fmla="*/ 3286744 w 10423525"/>
              <a:gd name="connsiteY25" fmla="*/ 971550 h 1640401"/>
              <a:gd name="connsiteX26" fmla="*/ 3512511 w 10423525"/>
              <a:gd name="connsiteY26" fmla="*/ 1147762 h 1640401"/>
              <a:gd name="connsiteX27" fmla="*/ 3731780 w 10423525"/>
              <a:gd name="connsiteY27" fmla="*/ 963612 h 1640401"/>
              <a:gd name="connsiteX28" fmla="*/ 3934809 w 10423525"/>
              <a:gd name="connsiteY28" fmla="*/ 949325 h 1640401"/>
              <a:gd name="connsiteX29" fmla="*/ 4160576 w 10423525"/>
              <a:gd name="connsiteY29" fmla="*/ 741362 h 1640401"/>
              <a:gd name="connsiteX30" fmla="*/ 4365228 w 10423525"/>
              <a:gd name="connsiteY30" fmla="*/ 682625 h 1640401"/>
              <a:gd name="connsiteX31" fmla="*/ 4590995 w 10423525"/>
              <a:gd name="connsiteY31" fmla="*/ 490537 h 1640401"/>
              <a:gd name="connsiteX32" fmla="*/ 4802144 w 10423525"/>
              <a:gd name="connsiteY32" fmla="*/ 741362 h 1640401"/>
              <a:gd name="connsiteX33" fmla="*/ 4839501 w 10423525"/>
              <a:gd name="connsiteY33" fmla="*/ 711200 h 1640401"/>
              <a:gd name="connsiteX34" fmla="*/ 4839501 w 10423525"/>
              <a:gd name="connsiteY34" fmla="*/ 717537 h 1640401"/>
              <a:gd name="connsiteX35" fmla="*/ 5087609 w 10423525"/>
              <a:gd name="connsiteY35" fmla="*/ 555625 h 1640401"/>
              <a:gd name="connsiteX36" fmla="*/ 5430067 w 10423525"/>
              <a:gd name="connsiteY36" fmla="*/ 600075 h 1640401"/>
              <a:gd name="connsiteX37" fmla="*/ 5733564 w 10423525"/>
              <a:gd name="connsiteY37" fmla="*/ 688975 h 1640401"/>
              <a:gd name="connsiteX38" fmla="*/ 6003128 w 10423525"/>
              <a:gd name="connsiteY38" fmla="*/ 871571 h 1640401"/>
              <a:gd name="connsiteX39" fmla="*/ 6211337 w 10423525"/>
              <a:gd name="connsiteY39" fmla="*/ 822325 h 1640401"/>
              <a:gd name="connsiteX40" fmla="*/ 6507126 w 10423525"/>
              <a:gd name="connsiteY40" fmla="*/ 955675 h 1640401"/>
              <a:gd name="connsiteX41" fmla="*/ 7123499 w 10423525"/>
              <a:gd name="connsiteY41" fmla="*/ 600075 h 1640401"/>
              <a:gd name="connsiteX42" fmla="*/ 7437000 w 10423525"/>
              <a:gd name="connsiteY42" fmla="*/ 911225 h 1640401"/>
              <a:gd name="connsiteX43" fmla="*/ 7748729 w 10423525"/>
              <a:gd name="connsiteY43" fmla="*/ 1103313 h 1640401"/>
              <a:gd name="connsiteX44" fmla="*/ 8003780 w 10423525"/>
              <a:gd name="connsiteY44" fmla="*/ 1200150 h 1640401"/>
              <a:gd name="connsiteX45" fmla="*/ 8003780 w 10423525"/>
              <a:gd name="connsiteY45" fmla="*/ 1206508 h 1640401"/>
              <a:gd name="connsiteX46" fmla="*/ 8043341 w 10423525"/>
              <a:gd name="connsiteY46" fmla="*/ 1220788 h 1640401"/>
              <a:gd name="connsiteX47" fmla="*/ 8347964 w 10423525"/>
              <a:gd name="connsiteY47" fmla="*/ 1066800 h 1640401"/>
              <a:gd name="connsiteX48" fmla="*/ 8650865 w 10423525"/>
              <a:gd name="connsiteY48" fmla="*/ 969963 h 1640401"/>
              <a:gd name="connsiteX49" fmla="*/ 8953766 w 10423525"/>
              <a:gd name="connsiteY49" fmla="*/ 503237 h 16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23525" h="1640401">
                <a:moveTo>
                  <a:pt x="9241178" y="0"/>
                </a:moveTo>
                <a:lnTo>
                  <a:pt x="9552684" y="636588"/>
                </a:lnTo>
                <a:lnTo>
                  <a:pt x="9841817" y="341312"/>
                </a:lnTo>
                <a:lnTo>
                  <a:pt x="10153324" y="80962"/>
                </a:lnTo>
                <a:lnTo>
                  <a:pt x="10423525" y="407987"/>
                </a:lnTo>
                <a:lnTo>
                  <a:pt x="10423525" y="1640401"/>
                </a:lnTo>
                <a:lnTo>
                  <a:pt x="0" y="1640401"/>
                </a:lnTo>
                <a:lnTo>
                  <a:pt x="0" y="1519238"/>
                </a:lnTo>
                <a:lnTo>
                  <a:pt x="229091" y="1436688"/>
                </a:lnTo>
                <a:lnTo>
                  <a:pt x="456544" y="1266825"/>
                </a:lnTo>
                <a:lnTo>
                  <a:pt x="661089" y="1230313"/>
                </a:lnTo>
                <a:lnTo>
                  <a:pt x="888544" y="1319213"/>
                </a:lnTo>
                <a:lnTo>
                  <a:pt x="1101270" y="1274763"/>
                </a:lnTo>
                <a:lnTo>
                  <a:pt x="1313997" y="1303338"/>
                </a:lnTo>
                <a:lnTo>
                  <a:pt x="1770541" y="949325"/>
                </a:lnTo>
                <a:lnTo>
                  <a:pt x="1989814" y="1141413"/>
                </a:lnTo>
                <a:lnTo>
                  <a:pt x="2423449" y="882650"/>
                </a:lnTo>
                <a:lnTo>
                  <a:pt x="2644358" y="1111250"/>
                </a:lnTo>
                <a:lnTo>
                  <a:pt x="2863630" y="1252538"/>
                </a:lnTo>
                <a:lnTo>
                  <a:pt x="2978142" y="1244602"/>
                </a:lnTo>
                <a:lnTo>
                  <a:pt x="2978142" y="1244600"/>
                </a:lnTo>
                <a:lnTo>
                  <a:pt x="2978145" y="1244602"/>
                </a:lnTo>
                <a:lnTo>
                  <a:pt x="2978175" y="1244600"/>
                </a:lnTo>
                <a:lnTo>
                  <a:pt x="2978175" y="1244633"/>
                </a:lnTo>
                <a:lnTo>
                  <a:pt x="3067474" y="1333500"/>
                </a:lnTo>
                <a:lnTo>
                  <a:pt x="3286744" y="971550"/>
                </a:lnTo>
                <a:lnTo>
                  <a:pt x="3512511" y="1147762"/>
                </a:lnTo>
                <a:lnTo>
                  <a:pt x="3731780" y="963612"/>
                </a:lnTo>
                <a:lnTo>
                  <a:pt x="3934809" y="949325"/>
                </a:lnTo>
                <a:lnTo>
                  <a:pt x="4160576" y="741362"/>
                </a:lnTo>
                <a:lnTo>
                  <a:pt x="4365228" y="682625"/>
                </a:lnTo>
                <a:lnTo>
                  <a:pt x="4590995" y="490537"/>
                </a:lnTo>
                <a:lnTo>
                  <a:pt x="4802144" y="741362"/>
                </a:lnTo>
                <a:lnTo>
                  <a:pt x="4839501" y="711200"/>
                </a:lnTo>
                <a:lnTo>
                  <a:pt x="4839501" y="717537"/>
                </a:lnTo>
                <a:lnTo>
                  <a:pt x="5087609" y="555625"/>
                </a:lnTo>
                <a:lnTo>
                  <a:pt x="5430067" y="600075"/>
                </a:lnTo>
                <a:lnTo>
                  <a:pt x="5733564" y="688975"/>
                </a:lnTo>
                <a:lnTo>
                  <a:pt x="6003128" y="871571"/>
                </a:lnTo>
                <a:lnTo>
                  <a:pt x="6211337" y="822325"/>
                </a:lnTo>
                <a:lnTo>
                  <a:pt x="6507126" y="955675"/>
                </a:lnTo>
                <a:lnTo>
                  <a:pt x="7123499" y="600075"/>
                </a:lnTo>
                <a:lnTo>
                  <a:pt x="7437000" y="911225"/>
                </a:lnTo>
                <a:lnTo>
                  <a:pt x="7748729" y="1103313"/>
                </a:lnTo>
                <a:lnTo>
                  <a:pt x="8003780" y="1200150"/>
                </a:lnTo>
                <a:lnTo>
                  <a:pt x="8003780" y="1206508"/>
                </a:lnTo>
                <a:lnTo>
                  <a:pt x="8043341" y="1220788"/>
                </a:lnTo>
                <a:lnTo>
                  <a:pt x="8347964" y="1066800"/>
                </a:lnTo>
                <a:lnTo>
                  <a:pt x="8650865" y="969963"/>
                </a:lnTo>
                <a:lnTo>
                  <a:pt x="8953766" y="503237"/>
                </a:ln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20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>
            <a:grpSpLocks noChangeAspect="1"/>
          </p:cNvGrpSpPr>
          <p:nvPr userDrawn="1"/>
        </p:nvGrpSpPr>
        <p:grpSpPr>
          <a:xfrm>
            <a:off x="-17094" y="645310"/>
            <a:ext cx="9096062" cy="6035040"/>
            <a:chOff x="538789" y="1131575"/>
            <a:chExt cx="5819028" cy="2895599"/>
          </a:xfrm>
          <a:solidFill>
            <a:schemeClr val="bg1">
              <a:lumMod val="85000"/>
              <a:alpha val="54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>
                <a:spLocks/>
              </p:cNvSpPr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3"/>
              <p:cNvSpPr>
                <a:spLocks/>
              </p:cNvSpPr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>
                <a:spLocks/>
              </p:cNvSpPr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39"/>
              <p:cNvSpPr>
                <a:spLocks/>
              </p:cNvSpPr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0"/>
              <p:cNvSpPr>
                <a:spLocks/>
              </p:cNvSpPr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1"/>
              <p:cNvSpPr>
                <a:spLocks/>
              </p:cNvSpPr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2"/>
              <p:cNvSpPr>
                <a:spLocks/>
              </p:cNvSpPr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43"/>
              <p:cNvSpPr>
                <a:spLocks/>
              </p:cNvSpPr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44"/>
              <p:cNvSpPr>
                <a:spLocks/>
              </p:cNvSpPr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45"/>
              <p:cNvSpPr>
                <a:spLocks/>
              </p:cNvSpPr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47"/>
              <p:cNvSpPr>
                <a:spLocks/>
              </p:cNvSpPr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78"/>
              <p:cNvSpPr>
                <a:spLocks/>
              </p:cNvSpPr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79"/>
              <p:cNvSpPr>
                <a:spLocks/>
              </p:cNvSpPr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80"/>
              <p:cNvSpPr>
                <a:spLocks/>
              </p:cNvSpPr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83"/>
              <p:cNvSpPr>
                <a:spLocks/>
              </p:cNvSpPr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84"/>
              <p:cNvSpPr>
                <a:spLocks/>
              </p:cNvSpPr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5"/>
              <p:cNvSpPr>
                <a:spLocks/>
              </p:cNvSpPr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6"/>
              <p:cNvSpPr>
                <a:spLocks/>
              </p:cNvSpPr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7"/>
              <p:cNvSpPr>
                <a:spLocks/>
              </p:cNvSpPr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88"/>
              <p:cNvSpPr>
                <a:spLocks/>
              </p:cNvSpPr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9"/>
              <p:cNvSpPr>
                <a:spLocks/>
              </p:cNvSpPr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0"/>
              <p:cNvSpPr>
                <a:spLocks/>
              </p:cNvSpPr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1"/>
              <p:cNvSpPr>
                <a:spLocks/>
              </p:cNvSpPr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2"/>
              <p:cNvSpPr>
                <a:spLocks/>
              </p:cNvSpPr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3"/>
              <p:cNvSpPr>
                <a:spLocks/>
              </p:cNvSpPr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4"/>
              <p:cNvSpPr>
                <a:spLocks/>
              </p:cNvSpPr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95"/>
              <p:cNvSpPr>
                <a:spLocks/>
              </p:cNvSpPr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96"/>
              <p:cNvSpPr>
                <a:spLocks/>
              </p:cNvSpPr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97"/>
              <p:cNvSpPr>
                <a:spLocks/>
              </p:cNvSpPr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98"/>
              <p:cNvSpPr>
                <a:spLocks/>
              </p:cNvSpPr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9"/>
              <p:cNvSpPr>
                <a:spLocks/>
              </p:cNvSpPr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00"/>
              <p:cNvSpPr>
                <a:spLocks/>
              </p:cNvSpPr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6" name="Title 1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7683" cy="685800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40536" y="594391"/>
            <a:ext cx="3977640" cy="548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0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1547790"/>
            <a:ext cx="6421897" cy="109645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95000"/>
              </a:lnSpc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headline here up to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429001"/>
            <a:ext cx="6858000" cy="1178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1125"/>
              </a:spcAft>
              <a:buNone/>
              <a:defRPr sz="1900" kern="1200" spc="0" baseline="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0380"/>
            <a:ext cx="9157787" cy="917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3D448-4B10-5C4D-B4F5-074A5151FF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97" y="332749"/>
            <a:ext cx="1993103" cy="3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20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divider slide - cropped thread - co-brand">
  <p:cSld name="1_White divider slide - cropped thread - co-brand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4000" y="4091168"/>
            <a:ext cx="4716630" cy="117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897" y="332749"/>
            <a:ext cx="1993103" cy="32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24001" y="1547790"/>
            <a:ext cx="4198808" cy="164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Tahoma"/>
              <a:buNone/>
              <a:defRPr sz="375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42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  <a:ln w="6350">
            <a:noFill/>
          </a:ln>
        </p:spPr>
        <p:txBody>
          <a:bodyPr lIns="91440" tIns="91440" rIns="91440" bIns="9144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2982" y="2514571"/>
            <a:ext cx="5212080" cy="3566160"/>
          </a:xfr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01396" y="2677885"/>
            <a:ext cx="1541208" cy="2259875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77737" y="2057415"/>
            <a:ext cx="3703321" cy="2781887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3178" y="2057415"/>
            <a:ext cx="3703124" cy="278188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a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53771" y="2148854"/>
            <a:ext cx="2980944" cy="18653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3001" y="2148854"/>
            <a:ext cx="2981799" cy="1865376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1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7133" y="2429187"/>
            <a:ext cx="1188707" cy="1825772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77078" y="2426179"/>
            <a:ext cx="1188707" cy="1825772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87023" y="2423171"/>
            <a:ext cx="1188707" cy="1825772"/>
          </a:xfrm>
          <a:solidFill>
            <a:schemeClr val="bg1">
              <a:lumMod val="85000"/>
            </a:schemeClr>
          </a:solidFill>
          <a:ln w="635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594391"/>
            <a:ext cx="7955280" cy="548640"/>
          </a:xfrm>
          <a:prstGeom prst="rect">
            <a:avLst/>
          </a:prstGeom>
        </p:spPr>
        <p:txBody>
          <a:bodyPr vert="horz" lIns="64008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325903"/>
            <a:ext cx="7955280" cy="48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8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221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BF5506-DA29-4FA5-9E54-004F6EB4D2C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spc="-15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342900" y="2705100"/>
            <a:ext cx="7881480" cy="107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3700"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 Key Milestones for 2021</a:t>
            </a:r>
            <a:b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213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190500"/>
            <a:ext cx="6438900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750" kern="1200" cap="none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Key Milestones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28" y="675190"/>
            <a:ext cx="8153400" cy="470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Commencement </a:t>
            </a:r>
            <a:r>
              <a:rPr lang="en-GB" dirty="0"/>
              <a:t>of a new service to support rough sleepers in Islington effectively to end rough sleeping in the borough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Set </a:t>
            </a:r>
            <a:r>
              <a:rPr lang="en-GB" dirty="0"/>
              <a:t>up of </a:t>
            </a:r>
            <a:r>
              <a:rPr lang="en-GB" dirty="0" smtClean="0"/>
              <a:t>service users focus </a:t>
            </a:r>
            <a:r>
              <a:rPr lang="en-GB" dirty="0"/>
              <a:t>groups to ascertain the quality of </a:t>
            </a:r>
            <a:r>
              <a:rPr lang="en-GB" dirty="0" smtClean="0"/>
              <a:t>housing needs services </a:t>
            </a:r>
            <a:r>
              <a:rPr lang="en-GB" dirty="0"/>
              <a:t>provided and satisfaction levels of residents who utilise our services. Implementing service improvements identified through resident </a:t>
            </a:r>
            <a:r>
              <a:rPr lang="en-GB" dirty="0" smtClean="0"/>
              <a:t>feedback. This work will be conducted in partnership with Homeless Link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By </a:t>
            </a:r>
            <a:r>
              <a:rPr lang="en-GB" dirty="0"/>
              <a:t>end of financial year 2021-22, there will be no </a:t>
            </a:r>
            <a:r>
              <a:rPr lang="en-GB" dirty="0" smtClean="0"/>
              <a:t>homeless households </a:t>
            </a:r>
            <a:r>
              <a:rPr lang="en-GB" dirty="0"/>
              <a:t>in </a:t>
            </a:r>
            <a:r>
              <a:rPr lang="en-GB" dirty="0" smtClean="0"/>
              <a:t>Nightly Paid Temporary Accommodation for </a:t>
            </a:r>
            <a:r>
              <a:rPr lang="en-GB" dirty="0"/>
              <a:t>more than </a:t>
            </a:r>
            <a:r>
              <a:rPr lang="en-GB" dirty="0" smtClean="0"/>
              <a:t>28 days.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Empower refugees and migrants to reach their full potential and obtain their views to support service delivery: service user group,  newsletters, and training / work placement opportunities delivered. 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Launch new homelessness prevention and rough sleeping forum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Restart Private Landlord Forum and launch landlords newsletter, by </a:t>
            </a:r>
            <a:r>
              <a:rPr lang="en-GB" dirty="0" smtClean="0"/>
              <a:t>July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Produce action plan to prepare for the White Paper and the </a:t>
            </a:r>
            <a:r>
              <a:rPr lang="en-GB" dirty="0" smtClean="0"/>
              <a:t>RSH</a:t>
            </a:r>
          </a:p>
        </p:txBody>
      </p:sp>
      <p:sp>
        <p:nvSpPr>
          <p:cNvPr id="3" name="AutoShape 2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https://ukc-powerpoint.officeapps.live.com/pods/GetClipboardImage.ashx?Id=8cd06b28-0dc1-4ee3-afd0-27d5fc53f960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8" descr="https://ukc-powerpoint.officeapps.live.com/pods/GetClipboardImage.ashx?Id=a36c3eca-6d44-43bf-b633-969041da1fa9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4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190500"/>
            <a:ext cx="6438900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750" kern="1200" cap="none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Key Milestones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28" y="675190"/>
            <a:ext cx="8153400" cy="423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our services meet the standards required by the social housing regulator 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a public facing HRA Business Plan document, setting out for residents how we invest in their homes 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Introduce performance culture across the service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Change web site to follow best practice including “You said We did section”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Establish service standards for the benefit of our residents and partners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Introduce annual best practice training in partnership with Solace Women’s Aid, and Stonewall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Co-location of services with Job Centre Plus, Probation, Hospital’s, Solace, and Children’s services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Survey staff, partners and residents to help design our services</a:t>
            </a:r>
            <a:endParaRPr lang="en-US" dirty="0" smtClean="0"/>
          </a:p>
        </p:txBody>
      </p:sp>
      <p:sp>
        <p:nvSpPr>
          <p:cNvPr id="3" name="AutoShape 2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https://ukc-powerpoint.officeapps.live.com/pods/GetClipboardImage.ashx?Id=8cd06b28-0dc1-4ee3-afd0-27d5fc53f960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8" descr="https://ukc-powerpoint.officeapps.live.com/pods/GetClipboardImage.ashx?Id=a36c3eca-6d44-43bf-b633-969041da1fa9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8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190500"/>
            <a:ext cx="6438900" cy="4678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750" kern="1200" cap="none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Key Milestones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28" y="675190"/>
            <a:ext cx="8153400" cy="269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Organise Peer Review and benchmark against best in class.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Organise critical friend assessment for the service and potentially across the Department for the Housing White Paper work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Review homelessness prevention and rough sleeping strategy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Implement the action plan of the housing strategy following the consultation currently taking place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Introduce Good Homes standard for </a:t>
            </a:r>
            <a:r>
              <a:rPr lang="en-GB" smtClean="0"/>
              <a:t>Temporary Accommodation </a:t>
            </a:r>
            <a:endParaRPr lang="en-GB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Develop access strategy for services re-opening post COVID</a:t>
            </a:r>
          </a:p>
        </p:txBody>
      </p:sp>
      <p:sp>
        <p:nvSpPr>
          <p:cNvPr id="3" name="AutoShape 2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https://ukc-powerpoint.officeapps.live.com/pods/GetClipboardImage.ashx?Id=8f894a45-1203-4f56-a65b-40406679bb31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https://ukc-powerpoint.officeapps.live.com/pods/GetClipboardImage.ashx?Id=8cd06b28-0dc1-4ee3-afd0-27d5fc53f960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8" descr="https://ukc-powerpoint.officeapps.live.com/pods/GetClipboardImage.ashx?Id=a36c3eca-6d44-43bf-b633-969041da1fa9&amp;DC=GUK3&amp;wdoverrides=GetClipboardImageEnabled:true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3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 Deck">
  <a:themeElements>
    <a:clrScheme name="Budi 0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EB834"/>
      </a:accent1>
      <a:accent2>
        <a:srgbClr val="FF3F5F"/>
      </a:accent2>
      <a:accent3>
        <a:srgbClr val="028599"/>
      </a:accent3>
      <a:accent4>
        <a:srgbClr val="01B59C"/>
      </a:accent4>
      <a:accent5>
        <a:srgbClr val="73655D"/>
      </a:accent5>
      <a:accent6>
        <a:srgbClr val="3BC7E2"/>
      </a:accent6>
      <a:hlink>
        <a:srgbClr val="0066CC"/>
      </a:hlink>
      <a:folHlink>
        <a:srgbClr val="29B5E5"/>
      </a:folHlink>
    </a:clrScheme>
    <a:fontScheme name="OSAN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slington Record" ma:contentTypeID="0x01010093C2907995EB7E4496815F3C1BC77FB001001EAF1723DB5D1A47985FCFBF936B2962" ma:contentTypeVersion="25" ma:contentTypeDescription="" ma:contentTypeScope="" ma:versionID="f8c99f36186c52072fed8e18205c7401">
  <xsd:schema xmlns:xsd="http://www.w3.org/2001/XMLSchema" xmlns:xs="http://www.w3.org/2001/XMLSchema" xmlns:p="http://schemas.microsoft.com/office/2006/metadata/properties" xmlns:ns2="68ade43a-a56b-4049-b33e-53712e83bfbe" targetNamespace="http://schemas.microsoft.com/office/2006/metadata/properties" ma:root="true" ma:fieldsID="99eebd1417c2037382cb89021811ea71" ns2:_="">
    <xsd:import namespace="68ade43a-a56b-4049-b33e-53712e83bfbe"/>
    <xsd:element name="properties">
      <xsd:complexType>
        <xsd:sequence>
          <xsd:element name="documentManagement">
            <xsd:complexType>
              <xsd:all>
                <xsd:element ref="ns2:ProtectiveZone" minOccurs="0"/>
                <xsd:element ref="ns2:OriginalFilename" minOccurs="0"/>
                <xsd:element ref="ns2:ReferenceDate" minOccurs="0"/>
                <xsd:element ref="ns2:ReferenceID" minOccurs="0"/>
                <xsd:element ref="ns2:ScanDate" minOccurs="0"/>
                <xsd:element ref="ns2:SourceID" minOccurs="0"/>
                <xsd:element ref="ns2:SourceSystem" minOccurs="0"/>
                <xsd:element ref="ns2:SourceFilePath" minOccurs="0"/>
                <xsd:element ref="ns2:LiveOrArchived"/>
                <xsd:element ref="ns2:RecordID"/>
                <xsd:element ref="ns2:TaxCatchAll" minOccurs="0"/>
                <xsd:element ref="ns2:TaxCatchAllLabel" minOccurs="0"/>
                <xsd:element ref="ns2:Owning_x0020_TeamTaxHTField0" minOccurs="0"/>
                <xsd:element ref="ns2:g46d15b1ec8c4177bccc4a36f9126eda" minOccurs="0"/>
                <xsd:element ref="ns2:Involved_x0020_TeamsTaxHTField0" minOccurs="0"/>
                <xsd:element ref="ns2:c96fb2fb72de4de78ba8fe87aa837b5e" minOccurs="0"/>
                <xsd:element ref="ns2:d9988a70b12c4af6a05dcb8874945a04" minOccurs="0"/>
                <xsd:element ref="ns2:Records_x0020_Type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de43a-a56b-4049-b33e-53712e83bfbe" elementFormDefault="qualified">
    <xsd:import namespace="http://schemas.microsoft.com/office/2006/documentManagement/types"/>
    <xsd:import namespace="http://schemas.microsoft.com/office/infopath/2007/PartnerControls"/>
    <xsd:element name="ProtectiveZone" ma:index="5" nillable="true" ma:displayName="Protective Zone" ma:default="Protected" ma:format="Dropdown" ma:internalName="ProtectiveZone">
      <xsd:simpleType>
        <xsd:restriction base="dms:Choice">
          <xsd:enumeration value="Protected"/>
          <xsd:enumeration value="Unprotected"/>
          <xsd:enumeration value="Public Extranet"/>
          <xsd:enumeration value="Public"/>
        </xsd:restriction>
      </xsd:simpleType>
    </xsd:element>
    <xsd:element name="OriginalFilename" ma:index="8" nillable="true" ma:displayName="Original Filename" ma:internalName="OriginalFilename">
      <xsd:simpleType>
        <xsd:restriction base="dms:Text">
          <xsd:maxLength value="255"/>
        </xsd:restriction>
      </xsd:simpleType>
    </xsd:element>
    <xsd:element name="ReferenceDate" ma:index="9" nillable="true" ma:displayName="Reference Date" ma:format="DateTime" ma:internalName="ReferenceDate">
      <xsd:simpleType>
        <xsd:restriction base="dms:DateTime"/>
      </xsd:simpleType>
    </xsd:element>
    <xsd:element name="ReferenceID" ma:index="10" nillable="true" ma:displayName="Reference ID" ma:internalName="ReferenceID">
      <xsd:simpleType>
        <xsd:restriction base="dms:Text">
          <xsd:maxLength value="255"/>
        </xsd:restriction>
      </xsd:simpleType>
    </xsd:element>
    <xsd:element name="ScanDate" ma:index="11" nillable="true" ma:displayName="Scan Date" ma:format="DateTime" ma:internalName="ScanDate">
      <xsd:simpleType>
        <xsd:restriction base="dms:DateTime"/>
      </xsd:simpleType>
    </xsd:element>
    <xsd:element name="SourceID" ma:index="13" nillable="true" ma:displayName="Source ID" ma:internalName="SourceID">
      <xsd:simpleType>
        <xsd:restriction base="dms:Text">
          <xsd:maxLength value="255"/>
        </xsd:restriction>
      </xsd:simpleType>
    </xsd:element>
    <xsd:element name="SourceSystem" ma:index="14" nillable="true" ma:displayName="Source System" ma:internalName="SourceSystem">
      <xsd:simpleType>
        <xsd:restriction base="dms:Text">
          <xsd:maxLength value="255"/>
        </xsd:restriction>
      </xsd:simpleType>
    </xsd:element>
    <xsd:element name="SourceFilePath" ma:index="15" nillable="true" ma:displayName="Source File Path" ma:internalName="SourceFilePath">
      <xsd:simpleType>
        <xsd:restriction base="dms:Text">
          <xsd:maxLength value="255"/>
        </xsd:restriction>
      </xsd:simpleType>
    </xsd:element>
    <xsd:element name="LiveOrArchived" ma:index="16" ma:displayName="Live Or Archived" ma:default="Live" ma:format="Dropdown" ma:internalName="LiveOrArchived">
      <xsd:simpleType>
        <xsd:restriction base="dms:Choice">
          <xsd:enumeration value="Live"/>
          <xsd:enumeration value="Archived"/>
        </xsd:restriction>
      </xsd:simpleType>
    </xsd:element>
    <xsd:element name="RecordID" ma:index="17" ma:displayName="Record ID" ma:decimals="0" ma:indexed="true" ma:internalName="RecordID" ma:percentage="FALSE">
      <xsd:simpleType>
        <xsd:restriction base="dms:Number"/>
      </xsd:simpleType>
    </xsd:element>
    <xsd:element name="TaxCatchAll" ma:index="18" nillable="true" ma:displayName="Taxonomy Catch All Column" ma:hidden="true" ma:list="{c0343217-9dcf-41e0-bf61-2c65c2822f93}" ma:internalName="TaxCatchAll" ma:showField="CatchAllData" ma:web="0a80e5cd-185d-4250-9bd9-a660b6815e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c0343217-9dcf-41e0-bf61-2c65c2822f93}" ma:internalName="TaxCatchAllLabel" ma:readOnly="true" ma:showField="CatchAllDataLabel" ma:web="0a80e5cd-185d-4250-9bd9-a660b6815e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ning_x0020_TeamTaxHTField0" ma:index="22" nillable="true" ma:taxonomy="true" ma:internalName="Owning_x0020_TeamTaxHTField0" ma:taxonomyFieldName="Owning_x0020_Team" ma:displayName="Owning Team" ma:readOnly="false" ma:default="" ma:fieldId="{9f518593-4327-46cf-8da3-719d992ccb37}" ma:sspId="55d8b777-3fb8-4b27-8d56-3e5e9421bf37" ma:termSetId="872b29ea-f7e5-44d6-9885-5d928eb8e0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46d15b1ec8c4177bccc4a36f9126eda" ma:index="23" nillable="true" ma:taxonomy="true" ma:internalName="g46d15b1ec8c4177bccc4a36f9126eda" ma:taxonomyFieldName="SeriesTag" ma:displayName="Series Tag" ma:default="" ma:fieldId="{046d15b1-ec8c-4177-bccc-4a36f9126eda}" ma:sspId="55d8b777-3fb8-4b27-8d56-3e5e9421bf37" ma:termSetId="3ca7e763-de45-474f-b62d-ea7f5bd5b60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nvolved_x0020_TeamsTaxHTField0" ma:index="24" nillable="true" ma:taxonomy="true" ma:internalName="Involved_x0020_TeamsTaxHTField0" ma:taxonomyFieldName="Involved_x0020_Teams" ma:displayName="Involved Teams" ma:readOnly="false" ma:default="" ma:fieldId="{52790cd9-54b6-42c0-8a69-31f070ef7600}" ma:taxonomyMulti="true" ma:sspId="55d8b777-3fb8-4b27-8d56-3e5e9421bf37" ma:termSetId="872b29ea-f7e5-44d6-9885-5d928eb8e0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6fb2fb72de4de78ba8fe87aa837b5e" ma:index="25" nillable="true" ma:taxonomy="true" ma:internalName="c96fb2fb72de4de78ba8fe87aa837b5e" ma:taxonomyFieldName="FunctionalArea" ma:displayName="Functional Area" ma:default="" ma:fieldId="{c96fb2fb-72de-4de7-8ba8-fe87aa837b5e}" ma:taxonomyMulti="true" ma:sspId="55d8b777-3fb8-4b27-8d56-3e5e9421bf37" ma:termSetId="11e550a5-507a-4696-8bc0-ab72176bf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988a70b12c4af6a05dcb8874945a04" ma:index="27" nillable="true" ma:taxonomy="true" ma:internalName="d9988a70b12c4af6a05dcb8874945a04" ma:taxonomyFieldName="SubjectTags" ma:displayName="Subject Tags" ma:default="" ma:fieldId="{d9988a70-b12c-4af6-a05d-cb8874945a04}" ma:taxonomyMulti="true" ma:sspId="55d8b777-3fb8-4b27-8d56-3e5e9421bf37" ma:termSetId="2a8dbf69-e0e4-4c67-afa8-26c9040337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cords_x0020_TypeTaxHTField0" ma:index="29" ma:taxonomy="true" ma:internalName="Records_x0020_TypeTaxHTField0" ma:taxonomyFieldName="Records_x0020_Type" ma:displayName="Records Type" ma:readOnly="false" ma:default="" ma:fieldId="{7a71b031-9783-4f3a-ae88-f5b6a11886b1}" ma:sspId="55d8b777-3fb8-4b27-8d56-3e5e9421bf37" ma:termSetId="80af2a32-fe2f-4e02-9742-297c08be733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olved_x0020_TeamsTaxHTField0 xmlns="68ade43a-a56b-4049-b33e-53712e83bf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Housing Needs and Strategy Publishing Team</TermName>
          <TermId xmlns="http://schemas.microsoft.com/office/infopath/2007/PartnerControls">50699f91-6e01-45f5-af89-62ba2385e1c1</TermId>
        </TermInfo>
      </Terms>
    </Involved_x0020_TeamsTaxHTField0>
    <c96fb2fb72de4de78ba8fe87aa837b5e xmlns="68ade43a-a56b-4049-b33e-53712e83bf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Housing</TermName>
          <TermId xmlns="http://schemas.microsoft.com/office/infopath/2007/PartnerControls">ad7e9603-af44-4399-b7fe-b5510d4fa099</TermId>
        </TermInfo>
      </Terms>
    </c96fb2fb72de4de78ba8fe87aa837b5e>
    <SourceFilePath xmlns="68ade43a-a56b-4049-b33e-53712e83bfbe" xsi:nil="true"/>
    <OriginalFilename xmlns="68ade43a-a56b-4049-b33e-53712e83bfbe">Partners Key Milestones for 2021.pptx</OriginalFilename>
    <LiveOrArchived xmlns="68ade43a-a56b-4049-b33e-53712e83bfbe">Live</LiveOrArchived>
    <ProtectiveZone xmlns="68ade43a-a56b-4049-b33e-53712e83bfbe">Public</ProtectiveZone>
    <ReferenceID xmlns="68ade43a-a56b-4049-b33e-53712e83bfbe" xsi:nil="true"/>
    <SourceID xmlns="68ade43a-a56b-4049-b33e-53712e83bfbe" xsi:nil="true"/>
    <TaxCatchAll xmlns="68ade43a-a56b-4049-b33e-53712e83bfbe">
      <Value>983</Value>
      <Value>1013</Value>
      <Value>3113</Value>
    </TaxCatchAll>
    <RecordID xmlns="68ade43a-a56b-4049-b33e-53712e83bfbe">1152658</RecordID>
    <Records_x0020_TypeTaxHTField0 xmlns="68ade43a-a56b-4049-b33e-53712e83bf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Advice and information</TermName>
          <TermId xmlns="http://schemas.microsoft.com/office/infopath/2007/PartnerControls">249981d9-9b3e-4d7f-9896-b1d193e853ec</TermId>
        </TermInfo>
      </Terms>
    </Records_x0020_TypeTaxHTField0>
    <Owning_x0020_TeamTaxHTField0 xmlns="68ade43a-a56b-4049-b33e-53712e83bf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Housing Needs and Strategy Publishing Team</TermName>
          <TermId xmlns="http://schemas.microsoft.com/office/infopath/2007/PartnerControls">50699f91-6e01-45f5-af89-62ba2385e1c1</TermId>
        </TermInfo>
      </Terms>
    </Owning_x0020_TeamTaxHTField0>
    <ScanDate xmlns="68ade43a-a56b-4049-b33e-53712e83bfbe" xsi:nil="true"/>
    <g46d15b1ec8c4177bccc4a36f9126eda xmlns="68ade43a-a56b-4049-b33e-53712e83bfbe">
      <Terms xmlns="http://schemas.microsoft.com/office/infopath/2007/PartnerControls"/>
    </g46d15b1ec8c4177bccc4a36f9126eda>
    <ReferenceDate xmlns="68ade43a-a56b-4049-b33e-53712e83bfbe">2021-04-12T10:45:21+00:00</ReferenceDate>
    <SourceSystem xmlns="68ade43a-a56b-4049-b33e-53712e83bfbe" xsi:nil="true"/>
    <d9988a70b12c4af6a05dcb8874945a04 xmlns="68ade43a-a56b-4049-b33e-53712e83bfbe">
      <Terms xmlns="http://schemas.microsoft.com/office/infopath/2007/PartnerControls"/>
    </d9988a70b12c4af6a05dcb8874945a0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5d8b777-3fb8-4b27-8d56-3e5e9421bf37" ContentTypeId="0x01010093C2907995EB7E4496815F3C1BC77FB001" PreviousValue="false"/>
</file>

<file path=customXml/itemProps1.xml><?xml version="1.0" encoding="utf-8"?>
<ds:datastoreItem xmlns:ds="http://schemas.openxmlformats.org/officeDocument/2006/customXml" ds:itemID="{06345F0E-DAD4-4733-B491-F0A957E7B5F1}"/>
</file>

<file path=customXml/itemProps2.xml><?xml version="1.0" encoding="utf-8"?>
<ds:datastoreItem xmlns:ds="http://schemas.openxmlformats.org/officeDocument/2006/customXml" ds:itemID="{49C5491E-D166-4534-88C2-12F4C895E800}"/>
</file>

<file path=customXml/itemProps3.xml><?xml version="1.0" encoding="utf-8"?>
<ds:datastoreItem xmlns:ds="http://schemas.openxmlformats.org/officeDocument/2006/customXml" ds:itemID="{29CD1E00-5B5F-4A51-9400-9B28C3E0ABAB}"/>
</file>

<file path=customXml/itemProps4.xml><?xml version="1.0" encoding="utf-8"?>
<ds:datastoreItem xmlns:ds="http://schemas.openxmlformats.org/officeDocument/2006/customXml" ds:itemID="{A93ECB80-45AD-43D0-90DA-4C8AA81900B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18841</TotalTime>
  <Words>338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Open Sans Light</vt:lpstr>
      <vt:lpstr>Open Sans</vt:lpstr>
      <vt:lpstr>Arial</vt:lpstr>
      <vt:lpstr>Tahoma</vt:lpstr>
      <vt:lpstr>Pitch Deck</vt:lpstr>
      <vt:lpstr>Partners Key Milestones for 2021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Key Milestones for 2021</dc:title>
  <dc:creator>Budi Hr</dc:creator>
  <cp:lastModifiedBy>Peacocke, Ruth</cp:lastModifiedBy>
  <cp:revision>4354</cp:revision>
  <dcterms:created xsi:type="dcterms:W3CDTF">2015-08-29T13:15:46Z</dcterms:created>
  <dcterms:modified xsi:type="dcterms:W3CDTF">2021-04-12T10:31:03Z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0x01010093C2907995EB7E4496815F3C1BC77FB001001EAF1723DB5D1A47985FCFBF936B2962</vt:lpwstr>
  </property>
  <property fmtid="{D5CDD505-2E9C-101B-9397-08002B2CF9AE}" pid="3" name="Involved Teams">
    <vt:lpwstr>3113;#Housing Needs and Strategy Publishing Team|50699f91-6e01-45f5-af89-62ba2385e1c1</vt:lpwstr>
  </property>
  <property fmtid="{D5CDD505-2E9C-101B-9397-08002B2CF9AE}" pid="4" name="FunctionalArea">
    <vt:lpwstr>1013;#Housing|ad7e9603-af44-4399-b7fe-b5510d4fa099</vt:lpwstr>
  </property>
  <property fmtid="{D5CDD505-2E9C-101B-9397-08002B2CF9AE}" pid="5" name="SeriesTag">
    <vt:lpwstr/>
  </property>
  <property fmtid="{D5CDD505-2E9C-101B-9397-08002B2CF9AE}" pid="6" name="SubjectTags">
    <vt:lpwstr/>
  </property>
  <property fmtid="{D5CDD505-2E9C-101B-9397-08002B2CF9AE}" pid="7" name="Owning Team">
    <vt:lpwstr>3113;#Housing Needs and Strategy Publishing Team|50699f91-6e01-45f5-af89-62ba2385e1c1</vt:lpwstr>
  </property>
  <property fmtid="{D5CDD505-2E9C-101B-9397-08002B2CF9AE}" pid="8" name="Visiting Teams">
    <vt:lpwstr/>
  </property>
  <property fmtid="{D5CDD505-2E9C-101B-9397-08002B2CF9AE}" pid="9" name="Records Type">
    <vt:lpwstr>983;#Advice and information|249981d9-9b3e-4d7f-9896-b1d193e853ec</vt:lpwstr>
  </property>
  <property fmtid="{D5CDD505-2E9C-101B-9397-08002B2CF9AE}" pid="10" name="RecordsSeries">
    <vt:lpwstr/>
  </property>
  <property fmtid="{D5CDD505-2E9C-101B-9397-08002B2CF9AE}" pid="11" name="k2f552cf5a97436692cf62d3beff7eb8">
    <vt:lpwstr/>
  </property>
  <property fmtid="{D5CDD505-2E9C-101B-9397-08002B2CF9AE}" pid="12" name="ecm_ItemDeleteBlockHolders">
    <vt:lpwstr>ecm_InPlaceRecordLock</vt:lpwstr>
  </property>
  <property fmtid="{D5CDD505-2E9C-101B-9397-08002B2CF9AE}" pid="13" name="ecm_ItemLockHolders">
    <vt:lpwstr>ecm_InPlaceRecordLock</vt:lpwstr>
  </property>
  <property fmtid="{D5CDD505-2E9C-101B-9397-08002B2CF9AE}" pid="14" name="_vti_ItemDeclaredRecord">
    <vt:filetime>2021-04-12T10:45:29Z</vt:filetime>
  </property>
  <property fmtid="{D5CDD505-2E9C-101B-9397-08002B2CF9AE}" pid="15" name="_vti_ItemHoldRecordStatus">
    <vt:i4>273</vt:i4>
  </property>
  <property fmtid="{D5CDD505-2E9C-101B-9397-08002B2CF9AE}" pid="16" name="IconOverlay">
    <vt:lpwstr>|pptx|lockoverlay.png</vt:lpwstr>
  </property>
  <property fmtid="{D5CDD505-2E9C-101B-9397-08002B2CF9AE}" pid="17" name="ecm_RecordRestrictions">
    <vt:lpwstr>BlockDelete, BlockEdit</vt:lpwstr>
  </property>
</Properties>
</file>